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300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Marie Giuffrida" initials="MMG" lastIdx="1" clrIdx="0">
    <p:extLst>
      <p:ext uri="{19B8F6BF-5375-455C-9EA6-DF929625EA0E}">
        <p15:presenceInfo xmlns:p15="http://schemas.microsoft.com/office/powerpoint/2012/main" userId="S-1-5-21-1644491937-1532298954-725345543-29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83"/>
    <a:srgbClr val="009900"/>
    <a:srgbClr val="E8F2F4"/>
    <a:srgbClr val="FCCDBA"/>
    <a:srgbClr val="FCECC4"/>
    <a:srgbClr val="CC6602"/>
    <a:srgbClr val="FD9F41"/>
    <a:srgbClr val="B167EF"/>
    <a:srgbClr val="7A16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6747" autoAdjust="0"/>
  </p:normalViewPr>
  <p:slideViewPr>
    <p:cSldViewPr snapToGrid="0">
      <p:cViewPr varScale="1">
        <p:scale>
          <a:sx n="83" d="100"/>
          <a:sy n="83" d="100"/>
        </p:scale>
        <p:origin x="24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43AC79-383D-438B-A9C3-601DEB8BE750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465960-0A40-4331-B6A1-273268C06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E7E8A7-CEC5-404B-8144-84BB5D7D048C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4FCD2F3-C2F7-4836-9EEF-78DF0EEA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This is the core idea that was used in Rwanda (and earlier in Madagascar)</a:t>
            </a:r>
          </a:p>
          <a:p>
            <a:pPr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DIAGRAM</a:t>
            </a:r>
          </a:p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Gold person signifies CHW/ project person</a:t>
            </a:r>
          </a:p>
          <a:p>
            <a:pPr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He/she gives 3 invitation cards each to orange people – who represent </a:t>
            </a:r>
            <a:r>
              <a:rPr lang="en-US" b="0" dirty="0" err="1" smtClean="0">
                <a:latin typeface="Arial" pitchFamily="-72" charset="0"/>
                <a:ea typeface="ＭＳ Ｐゴシック" pitchFamily="-72" charset="-128"/>
              </a:rPr>
              <a:t>satisifed</a:t>
            </a: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 FP users or people who are pro-FP, but not necessarily users.  </a:t>
            </a:r>
          </a:p>
          <a:p>
            <a:pPr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Each pro-FP </a:t>
            </a:r>
            <a:r>
              <a:rPr lang="en-US" b="0" dirty="0" err="1" smtClean="0">
                <a:latin typeface="Arial" pitchFamily="-72" charset="0"/>
                <a:ea typeface="ＭＳ Ｐゴシック" pitchFamily="-72" charset="-128"/>
              </a:rPr>
              <a:t>pserons</a:t>
            </a: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 talks to three friends who they think or know are not using FP and gives them a card at the end of the exchange.</a:t>
            </a:r>
          </a:p>
          <a:p>
            <a:pPr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>
              <a:defRPr/>
            </a:pPr>
            <a:r>
              <a:rPr lang="en-US" b="0" dirty="0" smtClean="0">
                <a:latin typeface="Arial" pitchFamily="-72" charset="0"/>
                <a:ea typeface="ＭＳ Ｐゴシック" pitchFamily="-72" charset="-128"/>
              </a:rPr>
              <a:t>The idea of permission to talk – about satisfaction with your own method and to engage a friend or neighbor or family member in discussion of methods that they might like to use – is the core diffusion concept.</a:t>
            </a:r>
          </a:p>
          <a:p>
            <a:pPr marL="176213" lvl="2" indent="-58738" eaLnBrk="1" hangingPunct="1"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 marL="176213" lvl="2" indent="-58738" eaLnBrk="1" hangingPunct="1">
              <a:defRPr/>
            </a:pPr>
            <a:r>
              <a:rPr lang="en-US" b="0" u="sng" dirty="0" smtClean="0"/>
              <a:t>Social learning </a:t>
            </a:r>
          </a:p>
          <a:p>
            <a:pPr marL="176213" lvl="2" indent="-58738" eaLnBrk="1" hangingPunct="1">
              <a:defRPr/>
            </a:pPr>
            <a:r>
              <a:rPr lang="en-US" b="0" dirty="0" smtClean="0"/>
              <a:t>People exchange ideas and information with their friends/within their social networks; and evaluate the relative benefits of innovation</a:t>
            </a:r>
          </a:p>
          <a:p>
            <a:pPr marL="176213" lvl="2" indent="-58738" eaLnBrk="1" hangingPunct="1"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pPr marL="3175" eaLnBrk="1" hangingPunct="1">
              <a:defRPr/>
            </a:pPr>
            <a:r>
              <a:rPr lang="en-US" b="0" u="sng" dirty="0" smtClean="0"/>
              <a:t>Social influence</a:t>
            </a:r>
          </a:p>
          <a:p>
            <a:pPr marL="3175" eaLnBrk="1" hangingPunct="1">
              <a:defRPr/>
            </a:pPr>
            <a:r>
              <a:rPr lang="en-US" b="0" dirty="0" smtClean="0"/>
              <a:t>People follow norms of gatekeepers to gain approval and avoid conflict.</a:t>
            </a:r>
          </a:p>
          <a:p>
            <a:pPr marL="176213" lvl="2" indent="-58738" eaLnBrk="1" hangingPunct="1">
              <a:defRPr/>
            </a:pPr>
            <a:endParaRPr lang="en-US" b="0" dirty="0" smtClean="0">
              <a:latin typeface="Arial" pitchFamily="-72" charset="0"/>
              <a:ea typeface="ＭＳ Ｐゴシック" pitchFamily="-72" charset="-128"/>
            </a:endParaRPr>
          </a:p>
          <a:p>
            <a:endParaRPr lang="en-US" altLang="fr-FR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D15B35-1A93-46AD-9033-1D96600A0145}" type="slidenum"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4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campaign mostly involves groups who are engaged in TJ reflective dialogues and activities.  Depending on local context, </a:t>
            </a:r>
            <a:r>
              <a:rPr lang="en-US" altLang="fr-FR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relais</a:t>
            </a:r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and influents could join in.  But this is </a:t>
            </a:r>
            <a:r>
              <a:rPr lang="en-US" altLang="fr-FR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optiional</a:t>
            </a:r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fr-F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Why?  Groups members have been most exposed to TJ ideas and discussions and so most likely to share their positive experiences vis-à-vis FP communication and talking with others.  Remember, group members do NOT need to be FP users in order to distribute cards.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D2F3-C2F7-4836-9EEF-78DF0EEAC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is the FP invitation card.   Side 1.  It is a card that can be used with both women and men to talk about one’s FP experiences.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2B493A-B4A0-4F5D-9C34-B3BD7C1CD6D4}" type="slidenum">
              <a:rPr lang="es-GT" altLang="fr-FR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s-GT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2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Second side of the FP invitation card.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C46A9C-263E-4B86-882D-A0C023DE3C72}" type="slidenum"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Facilitator gives to the group.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D2F3-C2F7-4836-9EEF-78DF0EEAC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381980-170E-4873-963D-B132B95B2EB9}" type="slidenum">
              <a:rPr lang="es-GT" altLang="fr-FR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s-GT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5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During the orientation of points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focaux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and facilitators, you can do both role plays, to help people understand the process.</a:t>
            </a:r>
          </a:p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During the orientation of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catalysers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you can do the second role play only.</a:t>
            </a:r>
            <a:endParaRPr lang="fr-BE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fr-FR" altLang="fr-F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D0F1B9-4B39-472A-9823-CE12932E46BB}" type="slidenum">
              <a:rPr lang="en-US" altLang="fr-FR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2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925"/>
            <a:endParaRPr lang="fr-FR" altLang="fr-F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099BCD-63A6-4161-B9F2-E23DEF19DD6A}" type="slidenum">
              <a:rPr lang="es-GT" altLang="fr-FR">
                <a:latin typeface="Calibri" panose="020F0502020204030204" pitchFamily="34" charset="0"/>
              </a:rPr>
              <a:pPr/>
              <a:t>10</a:t>
            </a:fld>
            <a:endParaRPr lang="es-GT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4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26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92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9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0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5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A1E72E8-D386-4417-BFF3-E97EDDFB10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014670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52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8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s3222\Documents\Communications\Projects\TJ Project\Photos\232323232%7Ffp63597%3Enu%3D32%3B7%3E%3A98%3E789%3EWSNRCG%3D3879%3A33%3B53336nu0mrj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12090" r="1146" b="40389"/>
          <a:stretch/>
        </p:blipFill>
        <p:spPr bwMode="auto">
          <a:xfrm>
            <a:off x="-19050" y="-20796"/>
            <a:ext cx="91440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3556000"/>
            <a:ext cx="6952891" cy="121276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/>
          <a:p>
            <a:pPr algn="l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“</a:t>
            </a:r>
            <a:r>
              <a:rPr lang="en-US" sz="5400" b="1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Each One Invites 3</a:t>
            </a:r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050" y="5671595"/>
            <a:ext cx="9163050" cy="118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938662" y="5851140"/>
            <a:ext cx="5266676" cy="827314"/>
            <a:chOff x="4326598" y="5871029"/>
            <a:chExt cx="5143639" cy="801035"/>
          </a:xfrm>
        </p:grpSpPr>
        <p:pic>
          <p:nvPicPr>
            <p:cNvPr id="8" name="Picture 7" descr="Horizontal_RGB_6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598" y="5874660"/>
              <a:ext cx="2419708" cy="79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24" y="5871029"/>
              <a:ext cx="2008813" cy="80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val Callout 10"/>
          <p:cNvSpPr/>
          <p:nvPr/>
        </p:nvSpPr>
        <p:spPr>
          <a:xfrm>
            <a:off x="5604337" y="221331"/>
            <a:ext cx="3202002" cy="1340644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Hello! Do you have time to talk?</a:t>
            </a:r>
          </a:p>
        </p:txBody>
      </p:sp>
    </p:spTree>
    <p:extLst>
      <p:ext uri="{BB962C8B-B14F-4D97-AF65-F5344CB8AC3E}">
        <p14:creationId xmlns:p14="http://schemas.microsoft.com/office/powerpoint/2010/main" val="12493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1772" y="-1271927"/>
            <a:ext cx="7683909" cy="7501958"/>
          </a:xfrm>
          <a:prstGeom prst="roundRect">
            <a:avLst>
              <a:gd name="adj" fmla="val 5398"/>
            </a:avLst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175" algn="ctr">
              <a:buFontTx/>
              <a:buNone/>
              <a:defRPr/>
            </a:pPr>
            <a:r>
              <a:rPr lang="en-US" altLang="fr-FR" sz="70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684172" y="2819976"/>
            <a:ext cx="7683909" cy="3638655"/>
          </a:xfrm>
          <a:prstGeom prst="roundRect">
            <a:avLst>
              <a:gd name="adj" fmla="val 5398"/>
            </a:avLst>
          </a:prstGeom>
          <a:noFill/>
        </p:spPr>
        <p:txBody>
          <a:bodyPr>
            <a:normAutofit/>
          </a:bodyPr>
          <a:lstStyle/>
          <a:p>
            <a:pPr marL="0" indent="3175" algn="ctr">
              <a:buFontTx/>
              <a:buNone/>
              <a:defRPr/>
            </a:pPr>
            <a:r>
              <a:rPr lang="en-US" altLang="fr-FR" sz="6600" b="1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874975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4592638" y="5086350"/>
            <a:ext cx="4189412" cy="762000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eaLnBrk="1" hangingPunct="1">
              <a:defRPr/>
            </a:pP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4450" y="1968996"/>
            <a:ext cx="3657600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marL="228600">
              <a:defRPr/>
            </a:pPr>
            <a:endParaRPr lang="fr-BE" sz="2400" dirty="0" smtClean="0">
              <a:solidFill>
                <a:schemeClr val="bg1"/>
              </a:solidFill>
            </a:endParaRPr>
          </a:p>
          <a:p>
            <a:pPr marL="228600"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228600">
              <a:defRPr/>
            </a:pPr>
            <a:r>
              <a:rPr lang="en-US" sz="2400" dirty="0">
                <a:solidFill>
                  <a:schemeClr val="bg1"/>
                </a:solidFill>
              </a:rPr>
              <a:t>The « Each One Invites 3 » campaign can reinforce the links between health providers and the community</a:t>
            </a:r>
          </a:p>
          <a:p>
            <a:pPr marL="228600">
              <a:defRPr/>
            </a:pPr>
            <a:endParaRPr lang="fr-BE" sz="2400" dirty="0">
              <a:solidFill>
                <a:schemeClr val="bg1"/>
              </a:solidFill>
            </a:endParaRPr>
          </a:p>
          <a:p>
            <a:pPr marL="228600">
              <a:defRPr/>
            </a:pPr>
            <a:endParaRPr lang="fr-BE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9518" y="520700"/>
            <a:ext cx="4391025" cy="5500688"/>
            <a:chOff x="468313" y="520700"/>
            <a:chExt cx="4391025" cy="55006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520700"/>
              <a:ext cx="4391025" cy="550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1551" y="1430338"/>
              <a:ext cx="2562880" cy="76358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Engage communities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 social mapping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2225" y="544513"/>
              <a:ext cx="2743200" cy="757237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noProof="0" dirty="0">
                  <a:ln>
                    <a:noFill/>
                  </a:ln>
                  <a:solidFill>
                    <a:srgbClr val="FF9D2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Components of the intervention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1550" y="2416175"/>
              <a:ext cx="2376488" cy="79692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Guide Influential Groups in dialogue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1550" y="3341688"/>
              <a:ext cx="2376488" cy="79692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Encourage Influential Individuals to act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71550" y="4292600"/>
              <a:ext cx="2736850" cy="72072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Create a supportive environment with radio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1550" y="5299196"/>
              <a:ext cx="2562881" cy="65087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F2B2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 family planning providers with Influential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7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rved Up Arrow 37"/>
          <p:cNvSpPr/>
          <p:nvPr/>
        </p:nvSpPr>
        <p:spPr>
          <a:xfrm rot="16840276">
            <a:off x="878060" y="3155597"/>
            <a:ext cx="4407565" cy="1082725"/>
          </a:xfrm>
          <a:prstGeom prst="curvedUpArrow">
            <a:avLst>
              <a:gd name="adj1" fmla="val 25000"/>
              <a:gd name="adj2" fmla="val 0"/>
              <a:gd name="adj3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 rot="15907282">
            <a:off x="2560006" y="1366139"/>
            <a:ext cx="1972493" cy="789672"/>
          </a:xfrm>
          <a:prstGeom prst="curvedUpArrow">
            <a:avLst>
              <a:gd name="adj1" fmla="val 25000"/>
              <a:gd name="adj2" fmla="val 51615"/>
              <a:gd name="adj3" fmla="val 25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404088" y="294976"/>
            <a:ext cx="4584791" cy="6669899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3100" dirty="0">
                <a:solidFill>
                  <a:schemeClr val="accent5">
                    <a:lumMod val="50000"/>
                  </a:schemeClr>
                </a:solidFill>
              </a:rPr>
              <a:t>How can « Each One Invites 3 » link FP health providers with men and women in the village who want to space children but who are not using any modern contraceptive method?</a:t>
            </a:r>
          </a:p>
          <a:p>
            <a:pPr>
              <a:buFont typeface="Arial" charset="0"/>
              <a:buChar char="•"/>
              <a:defRPr/>
            </a:pPr>
            <a:endParaRPr lang="fr-BE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3100" dirty="0">
                <a:solidFill>
                  <a:schemeClr val="accent5">
                    <a:lumMod val="50000"/>
                  </a:schemeClr>
                </a:solidFill>
              </a:rPr>
              <a:t>People satisfied with FP speak to at least 3 friends. They share their experiences with FP and ask friends to seek information from a health provider at a health center.</a:t>
            </a:r>
          </a:p>
          <a:p>
            <a:pPr marL="0" indent="0">
              <a:buNone/>
              <a:defRPr/>
            </a:pPr>
            <a:endParaRPr lang="fr-BE" sz="31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  <a:defRPr/>
            </a:pP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</a:rPr>
              <a:t>The invitation card allows the person who is satisfied with FP to broach the subject with family and friends. </a:t>
            </a:r>
          </a:p>
          <a:p>
            <a:pPr marL="114300" indent="0">
              <a:buNone/>
              <a:defRPr/>
            </a:pPr>
            <a:endParaRPr lang="en-US" sz="31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indent="0">
              <a:buNone/>
              <a:defRPr/>
            </a:pPr>
            <a:r>
              <a:rPr lang="en-US" sz="3100" i="1" dirty="0">
                <a:solidFill>
                  <a:schemeClr val="accent5">
                    <a:lumMod val="50000"/>
                  </a:schemeClr>
                </a:solidFill>
              </a:rPr>
              <a:t>The card encourages the person who receives it to visit a health center to seek more information about FP.</a:t>
            </a:r>
          </a:p>
          <a:p>
            <a:pPr marL="685783" indent="-514338">
              <a:spcBef>
                <a:spcPts val="600"/>
              </a:spcBef>
              <a:buFont typeface="+mj-lt"/>
              <a:buAutoNum type="arabicPeriod"/>
              <a:defRPr/>
            </a:pP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751" y="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Q: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368" y="2124644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A: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62961" y="486066"/>
            <a:ext cx="1654606" cy="1654606"/>
            <a:chOff x="3490879" y="2241892"/>
            <a:chExt cx="1654606" cy="1654606"/>
          </a:xfrm>
        </p:grpSpPr>
        <p:sp>
          <p:nvSpPr>
            <p:cNvPr id="12" name="Oval 11"/>
            <p:cNvSpPr/>
            <p:nvPr/>
          </p:nvSpPr>
          <p:spPr>
            <a:xfrm>
              <a:off x="3490879" y="2241892"/>
              <a:ext cx="1654606" cy="165460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ln>
                  <a:solidFill>
                    <a:schemeClr val="accent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229552">
              <a:off x="4455389" y="2585205"/>
              <a:ext cx="219896" cy="11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70000" y="2656353"/>
              <a:ext cx="1296364" cy="851203"/>
              <a:chOff x="-217921" y="-920805"/>
              <a:chExt cx="11221610" cy="7368194"/>
            </a:xfrm>
          </p:grpSpPr>
          <p:pic>
            <p:nvPicPr>
              <p:cNvPr id="23" name="Picture 22" descr="http://www.buttehabitat.org/page/_files/House-silhouette-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668"/>
              <a:stretch/>
            </p:blipFill>
            <p:spPr bwMode="auto">
              <a:xfrm>
                <a:off x="-217921" y="-920805"/>
                <a:ext cx="11221610" cy="71473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2848021" y="411375"/>
                <a:ext cx="6540384" cy="6036014"/>
                <a:chOff x="-320270" y="-545277"/>
                <a:chExt cx="1759387" cy="1623709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-320270" y="302139"/>
                  <a:ext cx="1369161" cy="7762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baseline="-2500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2301619">
                  <a:off x="553288" y="-545277"/>
                  <a:ext cx="885829" cy="466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 rot="2229552">
              <a:off x="3921989" y="2813805"/>
              <a:ext cx="219897" cy="11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</p:grpSp>
      <p:pic>
        <p:nvPicPr>
          <p:cNvPr id="31" name="Picture 30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356182" y="2324566"/>
            <a:ext cx="749258" cy="15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www.psdgraphics.com/file/male-female-pn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0980" r="18956" b="9774"/>
          <a:stretch/>
        </p:blipFill>
        <p:spPr bwMode="auto">
          <a:xfrm>
            <a:off x="942725" y="2324566"/>
            <a:ext cx="665723" cy="15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2624416" y="2124644"/>
            <a:ext cx="749258" cy="15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http://www.psdgraphics.com/file/male-female-png.png"/>
          <p:cNvPicPr/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1749371" y="3313359"/>
            <a:ext cx="749258" cy="15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http://www.psdgraphics.com/file/male-female-pn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0980" r="18956" b="9774"/>
          <a:stretch/>
        </p:blipFill>
        <p:spPr bwMode="auto">
          <a:xfrm>
            <a:off x="1584566" y="5029712"/>
            <a:ext cx="665723" cy="15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81403" y="459049"/>
            <a:ext cx="113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HC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Curved Down Arrow 38"/>
          <p:cNvSpPr/>
          <p:nvPr/>
        </p:nvSpPr>
        <p:spPr>
          <a:xfrm rot="17842689">
            <a:off x="-331199" y="1477836"/>
            <a:ext cx="1873250" cy="731838"/>
          </a:xfrm>
          <a:prstGeom prst="curved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8791937">
            <a:off x="2266917" y="3327949"/>
            <a:ext cx="587690" cy="24398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612670">
            <a:off x="1497599" y="4606893"/>
            <a:ext cx="587690" cy="24398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4196265">
            <a:off x="1420082" y="3380307"/>
            <a:ext cx="587690" cy="24398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01387" y="614148"/>
            <a:ext cx="515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cap="all" dirty="0">
                <a:solidFill>
                  <a:srgbClr val="5B9BD5"/>
                </a:solidFill>
                <a:latin typeface="Tw Cen MT" panose="020B0602020104020603" pitchFamily="34" charset="0"/>
                <a:ea typeface="ＭＳ Ｐゴシック"/>
              </a:rPr>
              <a:t>The </a:t>
            </a:r>
            <a:r>
              <a:rPr lang="fr-FR" sz="4800" b="1" cap="all" dirty="0" err="1">
                <a:solidFill>
                  <a:srgbClr val="5B9BD5"/>
                </a:solidFill>
                <a:latin typeface="Tw Cen MT" panose="020B0602020104020603" pitchFamily="34" charset="0"/>
                <a:ea typeface="ＭＳ Ｐゴシック"/>
              </a:rPr>
              <a:t>approach</a:t>
            </a:r>
            <a:endParaRPr lang="fr-FR" sz="4800" b="1" cap="all" dirty="0">
              <a:solidFill>
                <a:srgbClr val="5B9BD5"/>
              </a:solidFill>
              <a:latin typeface="Tw Cen MT" panose="020B0602020104020603" pitchFamily="34" charset="0"/>
              <a:ea typeface="ＭＳ Ｐゴシック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72279" y="1582646"/>
            <a:ext cx="4032250" cy="431641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invitation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cards are given to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members 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Health Workers and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Influentials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depending on context).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people initiate a discussion with friends and family who do not use FP.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same people give invitation cards to friends and family, encouraging them to seek information at health centers.</a:t>
            </a:r>
          </a:p>
          <a:p>
            <a:pPr marL="0" indent="0" algn="ctr">
              <a:spcAft>
                <a:spcPts val="1200"/>
              </a:spcAft>
              <a:buFont typeface="Wingdings 2" pitchFamily="18" charset="2"/>
              <a:buNone/>
              <a:defRPr/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35" y="355825"/>
            <a:ext cx="4020220" cy="3024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61" y="3517514"/>
            <a:ext cx="4023394" cy="3013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53743" y="3630688"/>
            <a:ext cx="3000144" cy="477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You are invited to the health center to get more information about family planning 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048805" y="2609022"/>
            <a:ext cx="36576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 discuss family planning together. We went to the health center to obtain a safe and effective method to have the number of children that we want, when we want them. We are satisfied with our decision.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543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5" descr="im 14 cop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343" y="415925"/>
            <a:ext cx="3232879" cy="4433662"/>
          </a:xfrm>
          <a:prstGeom prst="rect">
            <a:avLst/>
          </a:prstGeom>
        </p:spPr>
      </p:pic>
      <p:pic>
        <p:nvPicPr>
          <p:cNvPr id="5" name="Picture 4" descr="im 9 cop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07" y="435717"/>
            <a:ext cx="3279063" cy="441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057" y="5045528"/>
            <a:ext cx="837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We discuss family planning together. We went to the health center to obtain a safe and effective method so we can have the number of children that we want, when we want. We are satisfied with our decision. </a:t>
            </a:r>
          </a:p>
        </p:txBody>
      </p:sp>
    </p:spTree>
    <p:extLst>
      <p:ext uri="{BB962C8B-B14F-4D97-AF65-F5344CB8AC3E}">
        <p14:creationId xmlns:p14="http://schemas.microsoft.com/office/powerpoint/2010/main" val="642119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1825" y="260350"/>
            <a:ext cx="7926501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Tw Cen MT" panose="020B0602020104020603" pitchFamily="34" charset="0"/>
                <a:ea typeface="ＭＳ Ｐゴシック" pitchFamily="34" charset="-128"/>
              </a:rPr>
              <a:t>VISIT THE HEALTH CENTER FOR MORE </a:t>
            </a:r>
            <a:r>
              <a:rPr lang="en-US" altLang="fr-FR" sz="2800" b="1" dirty="0" smtClean="0">
                <a:solidFill>
                  <a:schemeClr val="accent1"/>
                </a:solidFill>
                <a:latin typeface="Tw Cen MT" panose="020B0602020104020603" pitchFamily="34" charset="0"/>
                <a:ea typeface="ＭＳ Ｐゴシック" pitchFamily="34" charset="-128"/>
              </a:rPr>
              <a:t>INFORMATION ABOUT </a:t>
            </a:r>
            <a:r>
              <a:rPr lang="en-US" altLang="fr-FR" sz="2800" b="1" dirty="0">
                <a:solidFill>
                  <a:schemeClr val="accent1"/>
                </a:solidFill>
                <a:latin typeface="Tw Cen MT" panose="020B0602020104020603" pitchFamily="34" charset="0"/>
                <a:ea typeface="ＭＳ Ｐゴシック" pitchFamily="34" charset="-128"/>
              </a:rPr>
              <a:t>FAMILY PLANNING</a:t>
            </a:r>
            <a:endParaRPr lang="en-US" altLang="fr-FR" sz="2800" dirty="0" smtClean="0">
              <a:solidFill>
                <a:schemeClr val="accent1"/>
              </a:solidFill>
              <a:latin typeface="Tw Cen MT" panose="020B0602020104020603" pitchFamily="34" charset="0"/>
              <a:ea typeface="ＭＳ Ｐゴシック" pitchFamily="34" charset="-128"/>
            </a:endParaRPr>
          </a:p>
        </p:txBody>
      </p:sp>
      <p:pic>
        <p:nvPicPr>
          <p:cNvPr id="6" name="Picture 2" descr="D:\My Documents\CARE M&amp;E\Country Programs\Benin\APS\IRH\logos\Tekponon Jikuagou Logo_Horizon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5905501"/>
            <a:ext cx="1981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3" y="1488252"/>
            <a:ext cx="34893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1013"/>
            <a:ext cx="2178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13" y="1394418"/>
            <a:ext cx="1522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08350"/>
            <a:ext cx="140493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678238"/>
            <a:ext cx="25908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orizontal_RGB_6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1689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0" descr="LOGO M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20" y="5248276"/>
            <a:ext cx="14557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4" descr="http://eurekasalud.es/images_prospectos/64224_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57" y="3620467"/>
            <a:ext cx="16557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5"/>
          <p:cNvSpPr txBox="1"/>
          <p:nvPr/>
        </p:nvSpPr>
        <p:spPr>
          <a:xfrm>
            <a:off x="1649356" y="2828102"/>
            <a:ext cx="116363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err="1">
                <a:latin typeface="+mj-lt"/>
              </a:rPr>
              <a:t>Pill</a:t>
            </a:r>
            <a:endParaRPr lang="fr-FR" sz="2000" dirty="0">
              <a:latin typeface="+mj-lt"/>
            </a:endParaRPr>
          </a:p>
        </p:txBody>
      </p:sp>
      <p:sp>
        <p:nvSpPr>
          <p:cNvPr id="16" name="ZoneTexte 16"/>
          <p:cNvSpPr txBox="1"/>
          <p:nvPr/>
        </p:nvSpPr>
        <p:spPr>
          <a:xfrm>
            <a:off x="631825" y="5180013"/>
            <a:ext cx="1456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 err="1" smtClean="0">
                <a:latin typeface="+mj-lt"/>
              </a:rPr>
              <a:t>CycleBeads</a:t>
            </a:r>
            <a:endParaRPr lang="fr-FR" sz="2000" dirty="0">
              <a:latin typeface="+mj-lt"/>
            </a:endParaRPr>
          </a:p>
        </p:txBody>
      </p:sp>
      <p:sp>
        <p:nvSpPr>
          <p:cNvPr id="17" name="ZoneTexte 17"/>
          <p:cNvSpPr txBox="1"/>
          <p:nvPr/>
        </p:nvSpPr>
        <p:spPr>
          <a:xfrm>
            <a:off x="4791075" y="3194050"/>
            <a:ext cx="825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dirty="0" smtClean="0">
                <a:latin typeface="+mj-lt"/>
              </a:rPr>
              <a:t>IUD</a:t>
            </a:r>
            <a:endParaRPr lang="fr-FR" sz="2000" dirty="0">
              <a:latin typeface="+mj-lt"/>
            </a:endParaRPr>
          </a:p>
        </p:txBody>
      </p:sp>
      <p:sp>
        <p:nvSpPr>
          <p:cNvPr id="18" name="ZoneTexte 18"/>
          <p:cNvSpPr txBox="1"/>
          <p:nvPr/>
        </p:nvSpPr>
        <p:spPr>
          <a:xfrm>
            <a:off x="3086100" y="5040313"/>
            <a:ext cx="20574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latin typeface="+mj-lt"/>
              </a:rPr>
              <a:t>Condom</a:t>
            </a:r>
          </a:p>
        </p:txBody>
      </p:sp>
      <p:sp>
        <p:nvSpPr>
          <p:cNvPr id="19" name="ZoneTexte 19"/>
          <p:cNvSpPr txBox="1"/>
          <p:nvPr/>
        </p:nvSpPr>
        <p:spPr>
          <a:xfrm>
            <a:off x="6141357" y="5268292"/>
            <a:ext cx="1641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latin typeface="+mj-lt"/>
              </a:rPr>
              <a:t>Contraceptive implant</a:t>
            </a:r>
          </a:p>
        </p:txBody>
      </p:sp>
      <p:sp>
        <p:nvSpPr>
          <p:cNvPr id="20" name="ZoneTexte 20"/>
          <p:cNvSpPr txBox="1"/>
          <p:nvPr/>
        </p:nvSpPr>
        <p:spPr>
          <a:xfrm>
            <a:off x="7035913" y="2885421"/>
            <a:ext cx="2112963" cy="40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dirty="0">
                <a:latin typeface="+mj-lt"/>
              </a:rPr>
              <a:t>Injectable </a:t>
            </a:r>
            <a:r>
              <a:rPr lang="fr-FR" sz="2000" dirty="0" err="1">
                <a:latin typeface="+mj-lt"/>
              </a:rPr>
              <a:t>pill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9840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-255354" y="485053"/>
            <a:ext cx="9275764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cap="all" dirty="0">
                <a:solidFill>
                  <a:schemeClr val="accent1"/>
                </a:solidFill>
                <a:latin typeface="Tw Cen MT" panose="020B0602020104020603" pitchFamily="34" charset="0"/>
              </a:rPr>
              <a:t>Process – distribution of the invitation cards</a:t>
            </a:r>
            <a:endParaRPr lang="fr-BE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7255656" y="4155634"/>
            <a:ext cx="1728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Facilitator </a:t>
            </a: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hands out cards to the various groups.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5232528" y="4377288"/>
            <a:ext cx="18172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Each 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group</a:t>
            </a: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member + Influential who are interested takes 3 to 5 cards.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64113" y="4377288"/>
            <a:ext cx="49186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Each group 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member</a:t>
            </a: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with cards 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engages 3 to 5 friends and family members who are not using FP </a:t>
            </a: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in discussion to share their positive experiences with FP.</a:t>
            </a:r>
          </a:p>
          <a:p>
            <a:pPr algn="ctr">
              <a:spcBef>
                <a:spcPct val="0"/>
              </a:spcBef>
              <a:buClrTx/>
              <a:buNone/>
            </a:pPr>
            <a:endParaRPr lang="fr-BE" alt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They offer </a:t>
            </a:r>
            <a:r>
              <a:rPr lang="en-US" alt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 card to each friend/ family member that they speak to. </a:t>
            </a:r>
          </a:p>
          <a:p>
            <a:pPr algn="ctr">
              <a:spcBef>
                <a:spcPct val="0"/>
              </a:spcBef>
              <a:buClrTx/>
              <a:buNone/>
            </a:pPr>
            <a:endParaRPr lang="fr-BE" alt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They encourage them to seek information at health centers.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89836" y="2697688"/>
            <a:ext cx="1113389" cy="1113389"/>
            <a:chOff x="3490879" y="2241892"/>
            <a:chExt cx="1654606" cy="1654606"/>
          </a:xfrm>
        </p:grpSpPr>
        <p:sp>
          <p:nvSpPr>
            <p:cNvPr id="8" name="Oval 7"/>
            <p:cNvSpPr/>
            <p:nvPr/>
          </p:nvSpPr>
          <p:spPr>
            <a:xfrm>
              <a:off x="3490879" y="2241892"/>
              <a:ext cx="1654606" cy="165460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>
                <a:ln>
                  <a:solidFill>
                    <a:schemeClr val="accent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229552">
              <a:off x="4455389" y="2585205"/>
              <a:ext cx="219896" cy="11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70000" y="2656353"/>
              <a:ext cx="1296364" cy="851203"/>
              <a:chOff x="-217921" y="-920805"/>
              <a:chExt cx="11221610" cy="7368194"/>
            </a:xfrm>
          </p:grpSpPr>
          <p:pic>
            <p:nvPicPr>
              <p:cNvPr id="12" name="Picture 11" descr="http://www.buttehabitat.org/page/_files/House-silhouette-1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668"/>
              <a:stretch/>
            </p:blipFill>
            <p:spPr bwMode="auto">
              <a:xfrm>
                <a:off x="-217921" y="-920805"/>
                <a:ext cx="11221610" cy="714730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2848021" y="411375"/>
                <a:ext cx="6540384" cy="6036014"/>
                <a:chOff x="-320270" y="-545277"/>
                <a:chExt cx="1759387" cy="1623709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-320270" y="302139"/>
                  <a:ext cx="1369161" cy="77629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baseline="-2500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2301619">
                  <a:off x="553288" y="-545277"/>
                  <a:ext cx="885829" cy="466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 rot="2229552">
              <a:off x="3921989" y="2813805"/>
              <a:ext cx="219897" cy="1158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baseline="-250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04637" y="2744896"/>
            <a:ext cx="113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HC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6882" y="2340127"/>
            <a:ext cx="1015000" cy="1861459"/>
            <a:chOff x="4014705" y="2151915"/>
            <a:chExt cx="1515481" cy="2779315"/>
          </a:xfrm>
        </p:grpSpPr>
        <p:pic>
          <p:nvPicPr>
            <p:cNvPr id="16" name="Picture 15" descr="http://www.psdgraphics.com/file/male-female-png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6" t="10742" r="55826" b="11205"/>
            <a:stretch/>
          </p:blipFill>
          <p:spPr bwMode="auto">
            <a:xfrm>
              <a:off x="4540839" y="2151916"/>
              <a:ext cx="391012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http://www.psdgraphics.com/file/male-female-png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10980" r="18956" b="9774"/>
            <a:stretch/>
          </p:blipFill>
          <p:spPr bwMode="auto">
            <a:xfrm>
              <a:off x="4014705" y="2151915"/>
              <a:ext cx="347418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http://www.psdgraphics.com/file/male-female-png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10980" r="18956" b="9774"/>
            <a:stretch/>
          </p:blipFill>
          <p:spPr bwMode="auto">
            <a:xfrm>
              <a:off x="5123681" y="2151915"/>
              <a:ext cx="347418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http://www.psdgraphics.com/file/male-female-png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6" t="10742" r="55826" b="11205"/>
            <a:stretch/>
          </p:blipFill>
          <p:spPr bwMode="auto">
            <a:xfrm>
              <a:off x="4540839" y="4145676"/>
              <a:ext cx="391012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http://www.psdgraphics.com/file/male-female-png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10980" r="18956" b="9774"/>
            <a:stretch/>
          </p:blipFill>
          <p:spPr bwMode="auto">
            <a:xfrm>
              <a:off x="4014705" y="4145675"/>
              <a:ext cx="347418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http://www.psdgraphics.com/file/male-female-png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10980" r="18956" b="9774"/>
            <a:stretch/>
          </p:blipFill>
          <p:spPr bwMode="auto">
            <a:xfrm>
              <a:off x="5123681" y="4145675"/>
              <a:ext cx="347418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http://www.psdgraphics.com/file/male-female-png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78" t="10980" r="18956" b="9774"/>
            <a:stretch/>
          </p:blipFill>
          <p:spPr bwMode="auto">
            <a:xfrm>
              <a:off x="4628156" y="3148796"/>
              <a:ext cx="347418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http://www.psdgraphics.com/file/male-female-png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6" t="10742" r="55826" b="11205"/>
            <a:stretch/>
          </p:blipFill>
          <p:spPr bwMode="auto">
            <a:xfrm>
              <a:off x="5139174" y="3148795"/>
              <a:ext cx="391012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http://www.psdgraphics.com/file/male-female-png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6" t="10742" r="55826" b="11205"/>
            <a:stretch/>
          </p:blipFill>
          <p:spPr bwMode="auto">
            <a:xfrm>
              <a:off x="4025244" y="3175053"/>
              <a:ext cx="391012" cy="78555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26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7836073" y="2683864"/>
            <a:ext cx="567954" cy="1141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4148682" y="3409390"/>
            <a:ext cx="328795" cy="66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http://www.psdgraphics.com/file/male-female-pn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0980" r="18956" b="9774"/>
          <a:stretch/>
        </p:blipFill>
        <p:spPr bwMode="auto">
          <a:xfrm>
            <a:off x="3756643" y="3425718"/>
            <a:ext cx="292137" cy="66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http://www.psdgraphics.com/file/male-female-pn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0980" r="18956" b="9774"/>
          <a:stretch/>
        </p:blipFill>
        <p:spPr bwMode="auto">
          <a:xfrm>
            <a:off x="4597359" y="3409389"/>
            <a:ext cx="292137" cy="6605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http://www.psdgraphics.com/file/male-female-png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8" t="10980" r="18956" b="9774"/>
          <a:stretch/>
        </p:blipFill>
        <p:spPr bwMode="auto">
          <a:xfrm>
            <a:off x="4183090" y="2325496"/>
            <a:ext cx="300714" cy="679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4540830" y="2340127"/>
            <a:ext cx="338447" cy="679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http://www.psdgraphics.com/file/male-female-png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6" t="10742" r="55826" b="11205"/>
          <a:stretch/>
        </p:blipFill>
        <p:spPr bwMode="auto">
          <a:xfrm>
            <a:off x="3729459" y="2357713"/>
            <a:ext cx="338447" cy="679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 flipV="1">
            <a:off x="4000994" y="3138999"/>
            <a:ext cx="1447210" cy="12612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459950" y="3037663"/>
            <a:ext cx="988254" cy="2274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879277" y="2872560"/>
            <a:ext cx="568927" cy="39256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982796" y="4076166"/>
            <a:ext cx="637386" cy="1316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2"/>
          </p:cNvCxnSpPr>
          <p:nvPr/>
        </p:nvCxnSpPr>
        <p:spPr>
          <a:xfrm flipH="1" flipV="1">
            <a:off x="4477477" y="4091910"/>
            <a:ext cx="1165748" cy="1096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1" idx="2"/>
          </p:cNvCxnSpPr>
          <p:nvPr/>
        </p:nvCxnSpPr>
        <p:spPr>
          <a:xfrm flipH="1" flipV="1">
            <a:off x="4048780" y="4146747"/>
            <a:ext cx="1594445" cy="5483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89" name="Straight Arrow Connector 89088"/>
          <p:cNvCxnSpPr>
            <a:stCxn id="33" idx="1"/>
          </p:cNvCxnSpPr>
          <p:nvPr/>
        </p:nvCxnSpPr>
        <p:spPr>
          <a:xfrm flipH="1">
            <a:off x="2523454" y="2697688"/>
            <a:ext cx="1206005" cy="2788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92" name="Straight Arrow Connector 89091"/>
          <p:cNvCxnSpPr>
            <a:stCxn id="29" idx="1"/>
          </p:cNvCxnSpPr>
          <p:nvPr/>
        </p:nvCxnSpPr>
        <p:spPr>
          <a:xfrm flipH="1" flipV="1">
            <a:off x="2648463" y="3437191"/>
            <a:ext cx="1108180" cy="3188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94" name="Straight Arrow Connector 89093"/>
          <p:cNvCxnSpPr/>
          <p:nvPr/>
        </p:nvCxnSpPr>
        <p:spPr>
          <a:xfrm flipH="1">
            <a:off x="6675427" y="3288442"/>
            <a:ext cx="1005006" cy="144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1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545667"/>
            <a:ext cx="8720667" cy="52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DFEBDF">
                    <a:alpha val="7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2500" lnSpcReduction="20000"/>
          </a:bodyPr>
          <a:lstStyle/>
          <a:p>
            <a:pPr marL="114300" indent="0">
              <a:buNone/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Preparation – one or two months before the start of the campaign</a:t>
            </a: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Obtain approval of departmental and district authority.</a:t>
            </a: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Warn local village and district authorities.</a:t>
            </a: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Talk to health providers about their roles and responsibilities in the campaign.</a:t>
            </a: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Broadcast radio spots that advertise the invitation cards and the campaign. (one month prior to the start of the campaign)</a:t>
            </a:r>
          </a:p>
          <a:p>
            <a:pPr marL="114300" indent="0">
              <a:buNone/>
              <a:defRPr/>
            </a:pPr>
            <a:endParaRPr lang="fr-FR" sz="1050" b="1" dirty="0">
              <a:latin typeface="Trebuchet MS" panose="020B0603020202020204" pitchFamily="34" charset="0"/>
            </a:endParaRPr>
          </a:p>
          <a:p>
            <a:pPr marL="114300" indent="0">
              <a:buNone/>
              <a:defRPr/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Start </a:t>
            </a:r>
            <a:r>
              <a:rPr lang="fr-FR" sz="3200" b="1" dirty="0" err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Campaign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fr-FR" sz="3200" b="1" dirty="0" err="1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Activities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Orient groups +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Influentials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+ community health workers on their roles in the campaign.</a:t>
            </a:r>
          </a:p>
          <a:p>
            <a:pPr marL="509588" indent="-220663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Give these individuals cards. Ask them to talk to friends and family members about FP and distribute all of their cards in the next month.</a:t>
            </a:r>
          </a:p>
          <a:p>
            <a:pPr marL="114300" indent="0">
              <a:buNone/>
              <a:defRPr/>
            </a:pPr>
            <a:endParaRPr lang="fr-FR" sz="1050" b="1" dirty="0" smtClean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14300" indent="0">
              <a:buNone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Monitor Implementation (3 to 6 months) </a:t>
            </a:r>
            <a:r>
              <a:rPr lang="fr-BE" sz="3200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-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Follow-up on all of the people implicated in the EOI3 campaign to ensure that implementation is going according to plan. </a:t>
            </a:r>
          </a:p>
          <a:p>
            <a:pPr marL="114300" indent="0">
              <a:buNone/>
              <a:defRPr/>
            </a:pPr>
            <a:endParaRPr lang="fr-BE" sz="1050" b="1" dirty="0">
              <a:latin typeface="Trebuchet MS" panose="020B0603020202020204" pitchFamily="34" charset="0"/>
            </a:endParaRPr>
          </a:p>
          <a:p>
            <a:pPr marL="114300" indent="0">
              <a:buNone/>
              <a:defRPr/>
            </a:pPr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Wrap-up of </a:t>
            </a:r>
            <a:r>
              <a:rPr lang="fr-BE" sz="3200" b="1" dirty="0" err="1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Campaign</a:t>
            </a:r>
            <a:r>
              <a:rPr lang="fr-BE" sz="32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-</a:t>
            </a:r>
            <a:r>
              <a:rPr lang="fr-B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by the date pre-established by the project</a:t>
            </a:r>
          </a:p>
        </p:txBody>
      </p:sp>
      <p:sp>
        <p:nvSpPr>
          <p:cNvPr id="90116" name="Rectangle 8"/>
          <p:cNvSpPr>
            <a:spLocks noChangeArrowheads="1"/>
          </p:cNvSpPr>
          <p:nvPr/>
        </p:nvSpPr>
        <p:spPr bwMode="auto">
          <a:xfrm>
            <a:off x="304800" y="468449"/>
            <a:ext cx="8577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600" b="1">
                <a:solidFill>
                  <a:srgbClr val="3C748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−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fr-FR" sz="4000" cap="all" dirty="0">
                <a:solidFill>
                  <a:srgbClr val="5B9BD5"/>
                </a:solidFill>
                <a:latin typeface="Tw Cen MT" panose="020B0602020104020603" pitchFamily="34" charset="0"/>
              </a:rPr>
              <a:t>Steps – Planning and Implementation of the Campaign</a:t>
            </a:r>
            <a:endParaRPr lang="en-US" altLang="fr-FR" sz="4000" cap="all" dirty="0">
              <a:solidFill>
                <a:srgbClr val="5B9BD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07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8533" y="726425"/>
            <a:ext cx="9144000" cy="6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har char="•"/>
              <a:defRPr sz="2600" b="1">
                <a:solidFill>
                  <a:srgbClr val="3C748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−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fr-FR" sz="4400" cap="all" dirty="0">
                <a:solidFill>
                  <a:srgbClr val="5B9BD5"/>
                </a:solidFill>
                <a:latin typeface="Tw Cen MT" panose="020B0602020104020603" pitchFamily="34" charset="0"/>
              </a:rPr>
              <a:t>Role-play in groups of three</a:t>
            </a:r>
            <a:endParaRPr lang="fr-FR" altLang="fr-FR" sz="4400" cap="all" dirty="0">
              <a:solidFill>
                <a:srgbClr val="5B9BD5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52423" y="1568450"/>
            <a:ext cx="3889375" cy="4824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4538" lvl="2" indent="0">
              <a:buFont typeface="Arial" charset="0"/>
              <a:buNone/>
              <a:defRPr/>
            </a:pPr>
            <a:endParaRPr lang="fr-BE" sz="2200" dirty="0" smtClean="0"/>
          </a:p>
          <a:p>
            <a:pPr marL="744538" lvl="2" indent="0">
              <a:buFont typeface="Arial" charset="0"/>
              <a:buNone/>
              <a:defRPr/>
            </a:pPr>
            <a:r>
              <a:rPr lang="en-US" sz="2200" dirty="0"/>
              <a:t>You are a Facilitator in charge of distributing the cards to Catalyzers and </a:t>
            </a:r>
            <a:r>
              <a:rPr lang="en-US" sz="2200" dirty="0" err="1"/>
              <a:t>Influentials</a:t>
            </a:r>
            <a:r>
              <a:rPr lang="en-US" sz="2200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/>
              <a:t>How would you explain to EOI3 process?  What information is critical? 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dirty="0"/>
              <a:t>How would you make sure that the message was well received</a:t>
            </a:r>
            <a:r>
              <a:rPr lang="en-US" sz="2200" dirty="0" smtClean="0"/>
              <a:t>?</a:t>
            </a:r>
            <a:endParaRPr lang="en-US" sz="2200" dirty="0"/>
          </a:p>
          <a:p>
            <a:pPr>
              <a:buFont typeface="Arial" charset="0"/>
              <a:buChar char="•"/>
              <a:defRPr/>
            </a:pPr>
            <a:r>
              <a:rPr lang="en-US" sz="2200" dirty="0"/>
              <a:t>Your only tools: invitation cards + flip chart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429653" y="1568450"/>
            <a:ext cx="4443412" cy="4824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>
              <a:defRPr/>
            </a:pPr>
            <a:r>
              <a:rPr lang="en-US" sz="2200" dirty="0">
                <a:solidFill>
                  <a:schemeClr val="tx1"/>
                </a:solidFill>
              </a:rPr>
              <a:t>You are a Catalyzer in charge of distributing the cards to members of your group who are interested in participating in the EOI3 campaign.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How would you explain to EOI3 process?  What information is critical?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How would you make sure that the message was well received</a:t>
            </a:r>
            <a:r>
              <a:rPr lang="en-US" sz="2200" dirty="0" smtClean="0">
                <a:solidFill>
                  <a:schemeClr val="tx1"/>
                </a:solidFill>
              </a:rPr>
              <a:t>?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Your only tool: invitation cards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21744" y="2093383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 smtClean="0">
                <a:solidFill>
                  <a:srgbClr val="5B9BD5">
                    <a:lumMod val="75000"/>
                  </a:srgbClr>
                </a:solidFill>
                <a:latin typeface="Tw Cen MT" panose="020B0602020104020603" pitchFamily="34" charset="0"/>
              </a:rPr>
              <a:t>1</a:t>
            </a:r>
            <a:endParaRPr lang="en-US" sz="9600" kern="0" dirty="0">
              <a:solidFill>
                <a:srgbClr val="5B9BD5">
                  <a:lumMod val="75000"/>
                </a:srgb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39717" y="2093383"/>
            <a:ext cx="838200" cy="9144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sz="9600" kern="0" dirty="0" smtClean="0">
                <a:solidFill>
                  <a:srgbClr val="5B9BD5">
                    <a:lumMod val="75000"/>
                  </a:srgbClr>
                </a:solidFill>
                <a:latin typeface="Tw Cen MT" panose="020B0602020104020603" pitchFamily="34" charset="0"/>
              </a:rPr>
              <a:t>2</a:t>
            </a:r>
            <a:endParaRPr lang="en-US" sz="9600" kern="0" dirty="0">
              <a:solidFill>
                <a:srgbClr val="5B9BD5">
                  <a:lumMod val="75000"/>
                </a:srgb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37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8478</TotalTime>
  <Words>906</Words>
  <Application>Microsoft Office PowerPoint</Application>
  <PresentationFormat>On-screen Show (4:3)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Cambria</vt:lpstr>
      <vt:lpstr>Trebuchet MS</vt:lpstr>
      <vt:lpstr>Tw Cen MT</vt:lpstr>
      <vt:lpstr>Wingdings 2</vt:lpstr>
      <vt:lpstr>Office Theme</vt:lpstr>
      <vt:lpstr>1_Office Theme</vt:lpstr>
      <vt:lpstr>“Each One Invites 3”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Sammie Hill</dc:creator>
  <cp:lastModifiedBy>Sammie Hill</cp:lastModifiedBy>
  <cp:revision>59</cp:revision>
  <cp:lastPrinted>2016-12-16T18:56:47Z</cp:lastPrinted>
  <dcterms:created xsi:type="dcterms:W3CDTF">2016-11-30T19:12:17Z</dcterms:created>
  <dcterms:modified xsi:type="dcterms:W3CDTF">2017-04-25T21:41:37Z</dcterms:modified>
</cp:coreProperties>
</file>