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6.xml" ContentType="application/vnd.openxmlformats-officedocument.presentationml.tags+xml"/>
  <Override PartName="/ppt/notesSlides/notesSlide39.xml" ContentType="application/vnd.openxmlformats-officedocument.presentationml.notesSlide+xml"/>
  <Override PartName="/ppt/tags/tag7.xml" ContentType="application/vnd.openxmlformats-officedocument.presentationml.tags+xml"/>
  <Override PartName="/ppt/notesSlides/notesSlide40.xml" ContentType="application/vnd.openxmlformats-officedocument.presentationml.notesSlide+xml"/>
  <Override PartName="/ppt/tags/tag8.xml" ContentType="application/vnd.openxmlformats-officedocument.presentationml.tags+xml"/>
  <Override PartName="/ppt/notesSlides/notesSlide41.xml" ContentType="application/vnd.openxmlformats-officedocument.presentationml.notesSlide+xml"/>
  <Override PartName="/ppt/tags/tag9.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tags/tag10.xml" ContentType="application/vnd.openxmlformats-officedocument.presentationml.tags+xml"/>
  <Override PartName="/ppt/notesSlides/notesSlide148.xml" ContentType="application/vnd.openxmlformats-officedocument.presentationml.notesSlide+xml"/>
  <Override PartName="/ppt/tags/tag11.xml" ContentType="application/vnd.openxmlformats-officedocument.presentationml.tags+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3" r:id="rId1"/>
    <p:sldMasterId id="2147484273" r:id="rId2"/>
  </p:sldMasterIdLst>
  <p:notesMasterIdLst>
    <p:notesMasterId r:id="rId158"/>
  </p:notesMasterIdLst>
  <p:handoutMasterIdLst>
    <p:handoutMasterId r:id="rId159"/>
  </p:handoutMasterIdLst>
  <p:sldIdLst>
    <p:sldId id="408" r:id="rId3"/>
    <p:sldId id="4173" r:id="rId4"/>
    <p:sldId id="4044" r:id="rId5"/>
    <p:sldId id="256" r:id="rId6"/>
    <p:sldId id="4212" r:id="rId7"/>
    <p:sldId id="4175" r:id="rId8"/>
    <p:sldId id="4176" r:id="rId9"/>
    <p:sldId id="4210" r:id="rId10"/>
    <p:sldId id="4178" r:id="rId11"/>
    <p:sldId id="4058" r:id="rId12"/>
    <p:sldId id="4179" r:id="rId13"/>
    <p:sldId id="4181" r:id="rId14"/>
    <p:sldId id="4182" r:id="rId15"/>
    <p:sldId id="4183" r:id="rId16"/>
    <p:sldId id="4184" r:id="rId17"/>
    <p:sldId id="4180" r:id="rId18"/>
    <p:sldId id="4046" r:id="rId19"/>
    <p:sldId id="4047" r:id="rId20"/>
    <p:sldId id="4048" r:id="rId21"/>
    <p:sldId id="354" r:id="rId22"/>
    <p:sldId id="273" r:id="rId23"/>
    <p:sldId id="274" r:id="rId24"/>
    <p:sldId id="4049" r:id="rId25"/>
    <p:sldId id="4051" r:id="rId26"/>
    <p:sldId id="4052" r:id="rId27"/>
    <p:sldId id="4053" r:id="rId28"/>
    <p:sldId id="4054" r:id="rId29"/>
    <p:sldId id="272" r:id="rId30"/>
    <p:sldId id="275" r:id="rId31"/>
    <p:sldId id="276" r:id="rId32"/>
    <p:sldId id="277" r:id="rId33"/>
    <p:sldId id="278" r:id="rId34"/>
    <p:sldId id="4055" r:id="rId35"/>
    <p:sldId id="285" r:id="rId36"/>
    <p:sldId id="280" r:id="rId37"/>
    <p:sldId id="281" r:id="rId38"/>
    <p:sldId id="282" r:id="rId39"/>
    <p:sldId id="4056" r:id="rId40"/>
    <p:sldId id="3969" r:id="rId41"/>
    <p:sldId id="3976" r:id="rId42"/>
    <p:sldId id="3937" r:id="rId43"/>
    <p:sldId id="3983" r:id="rId44"/>
    <p:sldId id="4185" r:id="rId45"/>
    <p:sldId id="4164" r:id="rId46"/>
    <p:sldId id="4163" r:id="rId47"/>
    <p:sldId id="345" r:id="rId48"/>
    <p:sldId id="409" r:id="rId49"/>
    <p:sldId id="317" r:id="rId50"/>
    <p:sldId id="406" r:id="rId51"/>
    <p:sldId id="4188" r:id="rId52"/>
    <p:sldId id="331" r:id="rId53"/>
    <p:sldId id="332" r:id="rId54"/>
    <p:sldId id="389" r:id="rId55"/>
    <p:sldId id="405" r:id="rId56"/>
    <p:sldId id="350" r:id="rId57"/>
    <p:sldId id="366" r:id="rId58"/>
    <p:sldId id="351" r:id="rId59"/>
    <p:sldId id="4168" r:id="rId60"/>
    <p:sldId id="4186" r:id="rId61"/>
    <p:sldId id="4189" r:id="rId62"/>
    <p:sldId id="4187" r:id="rId63"/>
    <p:sldId id="4191" r:id="rId64"/>
    <p:sldId id="4192" r:id="rId65"/>
    <p:sldId id="532" r:id="rId66"/>
    <p:sldId id="447" r:id="rId67"/>
    <p:sldId id="4087" r:id="rId68"/>
    <p:sldId id="4159" r:id="rId69"/>
    <p:sldId id="4193" r:id="rId70"/>
    <p:sldId id="412" r:id="rId71"/>
    <p:sldId id="4084" r:id="rId72"/>
    <p:sldId id="4098" r:id="rId73"/>
    <p:sldId id="446" r:id="rId74"/>
    <p:sldId id="416" r:id="rId75"/>
    <p:sldId id="4103" r:id="rId76"/>
    <p:sldId id="451" r:id="rId77"/>
    <p:sldId id="453" r:id="rId78"/>
    <p:sldId id="454" r:id="rId79"/>
    <p:sldId id="456" r:id="rId80"/>
    <p:sldId id="4127" r:id="rId81"/>
    <p:sldId id="4107" r:id="rId82"/>
    <p:sldId id="4108" r:id="rId83"/>
    <p:sldId id="461" r:id="rId84"/>
    <p:sldId id="538" r:id="rId85"/>
    <p:sldId id="4194" r:id="rId86"/>
    <p:sldId id="4213" r:id="rId87"/>
    <p:sldId id="4214" r:id="rId88"/>
    <p:sldId id="4215" r:id="rId89"/>
    <p:sldId id="4111" r:id="rId90"/>
    <p:sldId id="4195" r:id="rId91"/>
    <p:sldId id="4079" r:id="rId92"/>
    <p:sldId id="4090" r:id="rId93"/>
    <p:sldId id="4114" r:id="rId94"/>
    <p:sldId id="4115" r:id="rId95"/>
    <p:sldId id="475" r:id="rId96"/>
    <p:sldId id="539" r:id="rId97"/>
    <p:sldId id="477" r:id="rId98"/>
    <p:sldId id="478" r:id="rId99"/>
    <p:sldId id="4118" r:id="rId100"/>
    <p:sldId id="479" r:id="rId101"/>
    <p:sldId id="481" r:id="rId102"/>
    <p:sldId id="4121" r:id="rId103"/>
    <p:sldId id="4196" r:id="rId104"/>
    <p:sldId id="4112" r:id="rId105"/>
    <p:sldId id="4080" r:id="rId106"/>
    <p:sldId id="4093" r:id="rId107"/>
    <p:sldId id="484" r:id="rId108"/>
    <p:sldId id="4126" r:id="rId109"/>
    <p:sldId id="493" r:id="rId110"/>
    <p:sldId id="4131" r:id="rId111"/>
    <p:sldId id="4130" r:id="rId112"/>
    <p:sldId id="4124" r:id="rId113"/>
    <p:sldId id="4128" r:id="rId114"/>
    <p:sldId id="4132" r:id="rId115"/>
    <p:sldId id="4134" r:id="rId116"/>
    <p:sldId id="4129" r:id="rId117"/>
    <p:sldId id="4142" r:id="rId118"/>
    <p:sldId id="4143" r:id="rId119"/>
    <p:sldId id="496" r:id="rId120"/>
    <p:sldId id="4144" r:id="rId121"/>
    <p:sldId id="497" r:id="rId122"/>
    <p:sldId id="4197" r:id="rId123"/>
    <p:sldId id="4137" r:id="rId124"/>
    <p:sldId id="4198" r:id="rId125"/>
    <p:sldId id="4199" r:id="rId126"/>
    <p:sldId id="4200" r:id="rId127"/>
    <p:sldId id="4201" r:id="rId128"/>
    <p:sldId id="4202" r:id="rId129"/>
    <p:sldId id="4081" r:id="rId130"/>
    <p:sldId id="4094" r:id="rId131"/>
    <p:sldId id="4109" r:id="rId132"/>
    <p:sldId id="4145" r:id="rId133"/>
    <p:sldId id="501" r:id="rId134"/>
    <p:sldId id="502" r:id="rId135"/>
    <p:sldId id="4147" r:id="rId136"/>
    <p:sldId id="4148" r:id="rId137"/>
    <p:sldId id="4150" r:id="rId138"/>
    <p:sldId id="4151" r:id="rId139"/>
    <p:sldId id="512" r:id="rId140"/>
    <p:sldId id="4158" r:id="rId141"/>
    <p:sldId id="4203" r:id="rId142"/>
    <p:sldId id="4138" r:id="rId143"/>
    <p:sldId id="4205" r:id="rId144"/>
    <p:sldId id="4082" r:id="rId145"/>
    <p:sldId id="4095" r:id="rId146"/>
    <p:sldId id="4154" r:id="rId147"/>
    <p:sldId id="516" r:id="rId148"/>
    <p:sldId id="518" r:id="rId149"/>
    <p:sldId id="858" r:id="rId150"/>
    <p:sldId id="4157" r:id="rId151"/>
    <p:sldId id="4204" r:id="rId152"/>
    <p:sldId id="4139" r:id="rId153"/>
    <p:sldId id="4206" r:id="rId154"/>
    <p:sldId id="4207" r:id="rId155"/>
    <p:sldId id="4208" r:id="rId156"/>
    <p:sldId id="4209" r:id="rId1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1: Day 1, Session 1" id="{88A2C21F-D223-B045-862B-86AEC2D13706}">
          <p14:sldIdLst>
            <p14:sldId id="408"/>
            <p14:sldId id="4173"/>
            <p14:sldId id="4044"/>
            <p14:sldId id="256"/>
            <p14:sldId id="4212"/>
          </p14:sldIdLst>
        </p14:section>
        <p14:section name="Section 2: Day 1, Session 2" id="{3FCC0A71-A5A4-844E-9C8D-5325BE9BBED2}">
          <p14:sldIdLst>
            <p14:sldId id="4175"/>
            <p14:sldId id="4176"/>
            <p14:sldId id="4210"/>
            <p14:sldId id="4178"/>
          </p14:sldIdLst>
        </p14:section>
        <p14:section name="Section 3: Day 1, Session 3" id="{725597F4-C59B-FF49-BBF4-9F58FB075C72}">
          <p14:sldIdLst>
            <p14:sldId id="4058"/>
            <p14:sldId id="4179"/>
            <p14:sldId id="4181"/>
            <p14:sldId id="4182"/>
            <p14:sldId id="4183"/>
            <p14:sldId id="4184"/>
          </p14:sldIdLst>
        </p14:section>
        <p14:section name="Section 4: Day 1, Session 4" id="{42B108CA-C3AE-864B-9592-EFE651328161}">
          <p14:sldIdLst>
            <p14:sldId id="4180"/>
            <p14:sldId id="4046"/>
            <p14:sldId id="4047"/>
            <p14:sldId id="4048"/>
            <p14:sldId id="354"/>
            <p14:sldId id="273"/>
            <p14:sldId id="274"/>
            <p14:sldId id="4049"/>
            <p14:sldId id="4051"/>
            <p14:sldId id="4052"/>
            <p14:sldId id="4053"/>
            <p14:sldId id="4054"/>
            <p14:sldId id="272"/>
            <p14:sldId id="275"/>
            <p14:sldId id="276"/>
            <p14:sldId id="277"/>
            <p14:sldId id="278"/>
            <p14:sldId id="4055"/>
            <p14:sldId id="285"/>
            <p14:sldId id="280"/>
            <p14:sldId id="281"/>
            <p14:sldId id="282"/>
            <p14:sldId id="4056"/>
            <p14:sldId id="3969"/>
            <p14:sldId id="3976"/>
            <p14:sldId id="3937"/>
            <p14:sldId id="3983"/>
          </p14:sldIdLst>
        </p14:section>
        <p14:section name="Section 5: Day 1, Session 5" id="{9E3D1401-D14E-644F-8368-B8D8625C633C}">
          <p14:sldIdLst>
            <p14:sldId id="4185"/>
            <p14:sldId id="4164"/>
            <p14:sldId id="4163"/>
            <p14:sldId id="345"/>
            <p14:sldId id="409"/>
            <p14:sldId id="317"/>
            <p14:sldId id="406"/>
            <p14:sldId id="4188"/>
            <p14:sldId id="331"/>
            <p14:sldId id="332"/>
            <p14:sldId id="389"/>
            <p14:sldId id="405"/>
            <p14:sldId id="350"/>
            <p14:sldId id="366"/>
            <p14:sldId id="351"/>
            <p14:sldId id="4168"/>
          </p14:sldIdLst>
        </p14:section>
        <p14:section name="Section 6: Day 1, Session 6" id="{0BA4D7BE-00E7-094D-9318-24E97B4C156B}">
          <p14:sldIdLst>
            <p14:sldId id="4186"/>
            <p14:sldId id="4189"/>
          </p14:sldIdLst>
        </p14:section>
        <p14:section name="Section 7: Day 2, Session 1" id="{E0E99215-B55A-B44A-A246-80B6B01258CF}">
          <p14:sldIdLst>
            <p14:sldId id="4187"/>
            <p14:sldId id="4191"/>
          </p14:sldIdLst>
        </p14:section>
        <p14:section name="Section 8: Day 2, Session 2" id="{95C2E47D-97F4-AF45-A3C2-B7859A2449F6}">
          <p14:sldIdLst>
            <p14:sldId id="4192"/>
            <p14:sldId id="532"/>
            <p14:sldId id="447"/>
            <p14:sldId id="4087"/>
            <p14:sldId id="4159"/>
          </p14:sldIdLst>
        </p14:section>
        <p14:section name="Section 9: Day 2, Session 3" id="{8C48B687-E37A-254B-9B61-7E7FE00F738B}">
          <p14:sldIdLst>
            <p14:sldId id="4193"/>
            <p14:sldId id="412"/>
            <p14:sldId id="4084"/>
            <p14:sldId id="4098"/>
            <p14:sldId id="446"/>
            <p14:sldId id="416"/>
            <p14:sldId id="4103"/>
            <p14:sldId id="451"/>
            <p14:sldId id="453"/>
            <p14:sldId id="454"/>
            <p14:sldId id="456"/>
            <p14:sldId id="4127"/>
            <p14:sldId id="4107"/>
            <p14:sldId id="4108"/>
            <p14:sldId id="461"/>
            <p14:sldId id="538"/>
            <p14:sldId id="4194"/>
            <p14:sldId id="4213"/>
            <p14:sldId id="4214"/>
            <p14:sldId id="4215"/>
            <p14:sldId id="4111"/>
          </p14:sldIdLst>
        </p14:section>
        <p14:section name="Section 10: Day 2, Session 4" id="{D348E5BC-DC5D-7F4A-837A-55DEB89668CB}">
          <p14:sldIdLst>
            <p14:sldId id="4195"/>
            <p14:sldId id="4079"/>
            <p14:sldId id="4090"/>
            <p14:sldId id="4114"/>
            <p14:sldId id="4115"/>
            <p14:sldId id="475"/>
            <p14:sldId id="539"/>
            <p14:sldId id="477"/>
            <p14:sldId id="478"/>
            <p14:sldId id="4118"/>
            <p14:sldId id="479"/>
            <p14:sldId id="481"/>
            <p14:sldId id="4121"/>
            <p14:sldId id="4196"/>
            <p14:sldId id="4112"/>
            <p14:sldId id="4080"/>
            <p14:sldId id="4093"/>
            <p14:sldId id="484"/>
            <p14:sldId id="4126"/>
            <p14:sldId id="493"/>
            <p14:sldId id="4131"/>
            <p14:sldId id="4130"/>
            <p14:sldId id="4124"/>
            <p14:sldId id="4128"/>
            <p14:sldId id="4132"/>
            <p14:sldId id="4134"/>
            <p14:sldId id="4129"/>
            <p14:sldId id="4142"/>
            <p14:sldId id="4143"/>
            <p14:sldId id="496"/>
            <p14:sldId id="4144"/>
            <p14:sldId id="497"/>
            <p14:sldId id="4197"/>
            <p14:sldId id="4137"/>
          </p14:sldIdLst>
        </p14:section>
        <p14:section name="Section 11: Day 2, Session 5" id="{BCF76608-A424-2745-8536-9B11F15CECFF}">
          <p14:sldIdLst>
            <p14:sldId id="4198"/>
            <p14:sldId id="4199"/>
          </p14:sldIdLst>
        </p14:section>
        <p14:section name="Section 12: Day 3, Session 1" id="{8A71B923-A236-634E-9763-A46299479511}">
          <p14:sldIdLst>
            <p14:sldId id="4200"/>
            <p14:sldId id="4201"/>
          </p14:sldIdLst>
        </p14:section>
        <p14:section name="Section 13: Day 3, Session 2" id="{912C4382-8976-3144-83CA-3A33BA9D4588}">
          <p14:sldIdLst>
            <p14:sldId id="4202"/>
            <p14:sldId id="4081"/>
            <p14:sldId id="4094"/>
            <p14:sldId id="4109"/>
            <p14:sldId id="4145"/>
            <p14:sldId id="501"/>
            <p14:sldId id="502"/>
            <p14:sldId id="4147"/>
            <p14:sldId id="4148"/>
            <p14:sldId id="4150"/>
            <p14:sldId id="4151"/>
            <p14:sldId id="512"/>
            <p14:sldId id="4158"/>
            <p14:sldId id="4203"/>
            <p14:sldId id="4138"/>
          </p14:sldIdLst>
        </p14:section>
        <p14:section name="Section 14: Day 3, Session 3" id="{40723DF7-F0F6-4647-9F26-A599C04CA4E2}">
          <p14:sldIdLst>
            <p14:sldId id="4205"/>
            <p14:sldId id="4082"/>
            <p14:sldId id="4095"/>
            <p14:sldId id="4154"/>
            <p14:sldId id="516"/>
            <p14:sldId id="518"/>
            <p14:sldId id="858"/>
            <p14:sldId id="4157"/>
            <p14:sldId id="4204"/>
            <p14:sldId id="4139"/>
          </p14:sldIdLst>
        </p14:section>
        <p14:section name="Section 15: Day 3, Session 4" id="{850DA0A7-1247-6A48-95CF-96D2A673B0CC}">
          <p14:sldIdLst>
            <p14:sldId id="4206"/>
            <p14:sldId id="4207"/>
          </p14:sldIdLst>
        </p14:section>
        <p14:section name="Section 16: Day 3, Session 5" id="{1DA6B098-C9F8-A646-961D-AFA30D53B75E}">
          <p14:sldIdLst>
            <p14:sldId id="4208"/>
            <p14:sldId id="420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780D74-9214-0ED5-9CCB-2838182D2FFE}" name="Courtney McLarnon" initials="CM" userId="Courtney McLarnon" providerId="None"/>
  <p188:author id="{6027C9B7-2C21-ABD9-900E-5DE4B864B2A1}" name="Regina Davin" initials="RD" userId="73c48a87a977a2cd"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lastIdx="2" clrIdx="6">
    <p:extLst>
      <p:ext uri="{19B8F6BF-5375-455C-9EA6-DF929625EA0E}">
        <p15:presenceInfo xmlns:p15="http://schemas.microsoft.com/office/powerpoint/2012/main" userId="Microsoft Office User" providerId="None"/>
      </p:ext>
    </p:extLst>
  </p:cmAuthor>
  <p:cmAuthor id="1" name="Brianan Kiernan" initials="BK" lastIdx="3" clrIdx="0">
    <p:extLst>
      <p:ext uri="{19B8F6BF-5375-455C-9EA6-DF929625EA0E}">
        <p15:presenceInfo xmlns:p15="http://schemas.microsoft.com/office/powerpoint/2012/main" userId="S-1-5-21-1644491937-1532298954-725345543-319599" providerId="AD"/>
      </p:ext>
    </p:extLst>
  </p:cmAuthor>
  <p:cmAuthor id="8" name="Christine Power" initials="CP" lastIdx="13" clrIdx="7">
    <p:extLst>
      <p:ext uri="{19B8F6BF-5375-455C-9EA6-DF929625EA0E}">
        <p15:presenceInfo xmlns:p15="http://schemas.microsoft.com/office/powerpoint/2012/main" userId="S::cpower@prb.org::8e0d33fb-66ad-46a1-a73c-48fec8619f4d" providerId="AD"/>
      </p:ext>
    </p:extLst>
  </p:cmAuthor>
  <p:cmAuthor id="2" name="Press Enter" initials="PE" lastIdx="2" clrIdx="1">
    <p:extLst>
      <p:ext uri="{19B8F6BF-5375-455C-9EA6-DF929625EA0E}">
        <p15:presenceInfo xmlns:p15="http://schemas.microsoft.com/office/powerpoint/2012/main" userId="Press Enter" providerId="None"/>
      </p:ext>
    </p:extLst>
  </p:cmAuthor>
  <p:cmAuthor id="9" name="Anneka Van Scoyoc" initials="AS" lastIdx="15" clrIdx="8">
    <p:extLst>
      <p:ext uri="{19B8F6BF-5375-455C-9EA6-DF929625EA0E}">
        <p15:presenceInfo xmlns:p15="http://schemas.microsoft.com/office/powerpoint/2012/main" userId="S::avanscoyoc@prb.org::bc2a629d-6bfc-4b8c-ba6d-9bb461275727" providerId="AD"/>
      </p:ext>
    </p:extLst>
  </p:cmAuthor>
  <p:cmAuthor id="3" name="Jeannette Cachan" initials="WU" lastIdx="36" clrIdx="2">
    <p:extLst>
      <p:ext uri="{19B8F6BF-5375-455C-9EA6-DF929625EA0E}">
        <p15:presenceInfo xmlns:p15="http://schemas.microsoft.com/office/powerpoint/2012/main" userId="Jeannette Cachan" providerId="None"/>
      </p:ext>
    </p:extLst>
  </p:cmAuthor>
  <p:cmAuthor id="10" name="Cait Davin" initials="CD" lastIdx="9" clrIdx="9">
    <p:extLst>
      <p:ext uri="{19B8F6BF-5375-455C-9EA6-DF929625EA0E}">
        <p15:presenceInfo xmlns:p15="http://schemas.microsoft.com/office/powerpoint/2012/main" userId="S-1-5-21-1644491937-1532298954-725345543-380640" providerId="AD"/>
      </p:ext>
    </p:extLst>
  </p:cmAuthor>
  <p:cmAuthor id="4" name="Sammie Hill" initials="SH" lastIdx="4" clrIdx="3">
    <p:extLst>
      <p:ext uri="{19B8F6BF-5375-455C-9EA6-DF929625EA0E}">
        <p15:presenceInfo xmlns:p15="http://schemas.microsoft.com/office/powerpoint/2012/main" userId="dcde062a6bc42d38" providerId="Windows Live"/>
      </p:ext>
    </p:extLst>
  </p:cmAuthor>
  <p:cmAuthor id="11" name="Catherine Tier" initials="CT" lastIdx="38" clrIdx="10">
    <p:extLst>
      <p:ext uri="{19B8F6BF-5375-455C-9EA6-DF929625EA0E}">
        <p15:presenceInfo xmlns:p15="http://schemas.microsoft.com/office/powerpoint/2012/main" userId="96f98a3cea4c9e42" providerId="Windows Live"/>
      </p:ext>
    </p:extLst>
  </p:cmAuthor>
  <p:cmAuthor id="5" name="Courtney McLarnon" initials="CM" lastIdx="49" clrIdx="4">
    <p:extLst>
      <p:ext uri="{19B8F6BF-5375-455C-9EA6-DF929625EA0E}">
        <p15:presenceInfo xmlns:p15="http://schemas.microsoft.com/office/powerpoint/2012/main" userId="Courtney McLarnon" providerId="None"/>
      </p:ext>
    </p:extLst>
  </p:cmAuthor>
  <p:cmAuthor id="6" name="Jamie Greenberg" initials="JMG" lastIdx="36" clrIdx="5">
    <p:extLst>
      <p:ext uri="{19B8F6BF-5375-455C-9EA6-DF929625EA0E}">
        <p15:presenceInfo xmlns:p15="http://schemas.microsoft.com/office/powerpoint/2012/main" userId="Jamie Greenber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B673"/>
    <a:srgbClr val="2B6FB6"/>
    <a:srgbClr val="05B0F1"/>
    <a:srgbClr val="595959"/>
    <a:srgbClr val="2BB4B6"/>
    <a:srgbClr val="393941"/>
    <a:srgbClr val="D0E2F4"/>
    <a:srgbClr val="FFFFFF"/>
    <a:srgbClr val="2C6FB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52" autoAdjust="0"/>
    <p:restoredTop sz="79075" autoAdjust="0"/>
  </p:normalViewPr>
  <p:slideViewPr>
    <p:cSldViewPr>
      <p:cViewPr varScale="1">
        <p:scale>
          <a:sx n="94" d="100"/>
          <a:sy n="94" d="100"/>
        </p:scale>
        <p:origin x="1136" y="184"/>
      </p:cViewPr>
      <p:guideLst>
        <p:guide orient="horz" pos="2160"/>
        <p:guide pos="3840"/>
      </p:guideLst>
    </p:cSldViewPr>
  </p:slideViewPr>
  <p:outlineViewPr>
    <p:cViewPr>
      <p:scale>
        <a:sx n="33" d="100"/>
        <a:sy n="33" d="100"/>
      </p:scale>
      <p:origin x="0" y="-91838"/>
    </p:cViewPr>
  </p:outlineViewPr>
  <p:notesTextViewPr>
    <p:cViewPr>
      <p:scale>
        <a:sx n="100" d="100"/>
        <a:sy n="100" d="100"/>
      </p:scale>
      <p:origin x="0" y="0"/>
    </p:cViewPr>
  </p:notesTextViewPr>
  <p:sorterViewPr>
    <p:cViewPr>
      <p:scale>
        <a:sx n="135" d="100"/>
        <a:sy n="135" d="100"/>
      </p:scale>
      <p:origin x="0" y="-5056"/>
    </p:cViewPr>
  </p:sorterViewPr>
  <p:notesViewPr>
    <p:cSldViewPr>
      <p:cViewPr varScale="1">
        <p:scale>
          <a:sx n="66" d="100"/>
          <a:sy n="66" d="100"/>
        </p:scale>
        <p:origin x="3252" y="9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handoutMaster" Target="handoutMasters/handoutMaster1.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commentAuthors" Target="commentAuthors.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theme" Target="theme/theme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microsoft.com/office/2018/10/relationships/authors" Target="authors.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5D5B2F-EB19-4A3D-9289-009CD901E417}"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fr-BE"/>
        </a:p>
      </dgm:t>
    </dgm:pt>
    <dgm:pt modelId="{485A95FB-B9BC-4575-8EC6-2079CF543D5A}">
      <dgm:prSet phldrT="[Text]"/>
      <dgm:spPr/>
      <dgm:t>
        <a:bodyPr/>
        <a:lstStyle/>
        <a:p>
          <a:r>
            <a:rPr lang="en-US" dirty="0"/>
            <a:t>Share the physical space</a:t>
          </a:r>
          <a:endParaRPr lang="fr-BE" dirty="0"/>
        </a:p>
      </dgm:t>
    </dgm:pt>
    <dgm:pt modelId="{F5B7910B-B6A7-4CFC-974A-B52E3BB2F3FE}" type="parTrans" cxnId="{C2987A26-B092-403A-9FD7-56C34147F669}">
      <dgm:prSet/>
      <dgm:spPr/>
      <dgm:t>
        <a:bodyPr/>
        <a:lstStyle/>
        <a:p>
          <a:endParaRPr lang="fr-BE"/>
        </a:p>
      </dgm:t>
    </dgm:pt>
    <dgm:pt modelId="{0219942E-0B92-4E73-A64F-F14BBC69858E}" type="sibTrans" cxnId="{C2987A26-B092-403A-9FD7-56C34147F669}">
      <dgm:prSet/>
      <dgm:spPr/>
      <dgm:t>
        <a:bodyPr/>
        <a:lstStyle/>
        <a:p>
          <a:endParaRPr lang="fr-BE"/>
        </a:p>
      </dgm:t>
    </dgm:pt>
    <dgm:pt modelId="{AA5B02D4-A8AD-49C8-AA6B-A8769DDC54E6}">
      <dgm:prSet phldrT="[Text]"/>
      <dgm:spPr/>
      <dgm:t>
        <a:bodyPr/>
        <a:lstStyle/>
        <a:p>
          <a:pPr>
            <a:buFont typeface="Arial" panose="020B0604020202020204" pitchFamily="34" charset="0"/>
            <a:buChar char="•"/>
          </a:pPr>
          <a:r>
            <a:rPr lang="en-US" dirty="0"/>
            <a:t>Let </a:t>
          </a:r>
          <a:r>
            <a:rPr lang="en-US" i="1" dirty="0"/>
            <a:t>them </a:t>
          </a:r>
          <a:r>
            <a:rPr lang="en-US" dirty="0"/>
            <a:t>do it (draw, map, count, score, prioritize, discuss, conclude, etc.)</a:t>
          </a:r>
          <a:endParaRPr lang="fr-BE" dirty="0"/>
        </a:p>
      </dgm:t>
    </dgm:pt>
    <dgm:pt modelId="{22BA6C1E-2D7C-42E8-A884-28FD756BA949}" type="parTrans" cxnId="{363DC9B1-4D64-4CF2-A538-7A141516A791}">
      <dgm:prSet/>
      <dgm:spPr/>
      <dgm:t>
        <a:bodyPr/>
        <a:lstStyle/>
        <a:p>
          <a:endParaRPr lang="fr-BE"/>
        </a:p>
      </dgm:t>
    </dgm:pt>
    <dgm:pt modelId="{1EFE5887-3599-40E6-862F-75C5E0702FBC}" type="sibTrans" cxnId="{363DC9B1-4D64-4CF2-A538-7A141516A791}">
      <dgm:prSet/>
      <dgm:spPr/>
      <dgm:t>
        <a:bodyPr/>
        <a:lstStyle/>
        <a:p>
          <a:endParaRPr lang="fr-BE"/>
        </a:p>
      </dgm:t>
    </dgm:pt>
    <dgm:pt modelId="{F961B439-5FB4-415F-951C-DFBDEB5BA4A5}">
      <dgm:prSet phldrT="[Text]"/>
      <dgm:spPr/>
      <dgm:t>
        <a:bodyPr/>
        <a:lstStyle/>
        <a:p>
          <a:pPr>
            <a:buFont typeface="Arial" panose="020B0604020202020204" pitchFamily="34" charset="0"/>
            <a:buChar char="•"/>
          </a:pPr>
          <a:r>
            <a:rPr lang="en-US" dirty="0"/>
            <a:t>Stand or sit at the same level as people</a:t>
          </a:r>
          <a:endParaRPr lang="fr-BE" dirty="0"/>
        </a:p>
      </dgm:t>
    </dgm:pt>
    <dgm:pt modelId="{80796250-4B79-4AA4-B9E2-E4D2B7B65B0C}" type="parTrans" cxnId="{B4EE37A3-4EF9-4042-ABE7-9206A06DB063}">
      <dgm:prSet/>
      <dgm:spPr/>
      <dgm:t>
        <a:bodyPr/>
        <a:lstStyle/>
        <a:p>
          <a:endParaRPr lang="fr-BE"/>
        </a:p>
      </dgm:t>
    </dgm:pt>
    <dgm:pt modelId="{2EAF802F-6326-42BF-AE4A-4ABB26CAD858}" type="sibTrans" cxnId="{B4EE37A3-4EF9-4042-ABE7-9206A06DB063}">
      <dgm:prSet/>
      <dgm:spPr/>
      <dgm:t>
        <a:bodyPr/>
        <a:lstStyle/>
        <a:p>
          <a:endParaRPr lang="fr-BE"/>
        </a:p>
      </dgm:t>
    </dgm:pt>
    <dgm:pt modelId="{071CA4E8-CE19-47ED-A666-ED4AFCDBC61D}">
      <dgm:prSet phldrT="[Text]"/>
      <dgm:spPr/>
      <dgm:t>
        <a:bodyPr/>
        <a:lstStyle/>
        <a:p>
          <a:r>
            <a:rPr lang="en-US" dirty="0"/>
            <a:t>Skills &amp; Behaviors</a:t>
          </a:r>
          <a:endParaRPr lang="fr-BE" dirty="0"/>
        </a:p>
      </dgm:t>
    </dgm:pt>
    <dgm:pt modelId="{DCEB6376-34E2-40B5-8066-DBDC08C3F33C}" type="parTrans" cxnId="{9548192C-7F01-4EC1-BAE5-2DE66E531238}">
      <dgm:prSet/>
      <dgm:spPr/>
      <dgm:t>
        <a:bodyPr/>
        <a:lstStyle/>
        <a:p>
          <a:endParaRPr lang="fr-BE"/>
        </a:p>
      </dgm:t>
    </dgm:pt>
    <dgm:pt modelId="{388DEA1A-1F20-4AE7-8654-16C622188582}" type="sibTrans" cxnId="{9548192C-7F01-4EC1-BAE5-2DE66E531238}">
      <dgm:prSet/>
      <dgm:spPr/>
      <dgm:t>
        <a:bodyPr/>
        <a:lstStyle/>
        <a:p>
          <a:endParaRPr lang="fr-BE"/>
        </a:p>
      </dgm:t>
    </dgm:pt>
    <dgm:pt modelId="{8D93905E-CFFF-4CAC-B4C9-37626AB6C965}">
      <dgm:prSet phldrT="[Text]"/>
      <dgm:spPr/>
      <dgm:t>
        <a:bodyPr/>
        <a:lstStyle/>
        <a:p>
          <a:pPr>
            <a:buFont typeface="Arial" panose="020B0604020202020204" pitchFamily="34" charset="0"/>
            <a:buChar char="•"/>
          </a:pPr>
          <a:r>
            <a:rPr lang="en-US" dirty="0"/>
            <a:t>Listen to others</a:t>
          </a:r>
          <a:endParaRPr lang="fr-BE" dirty="0"/>
        </a:p>
      </dgm:t>
    </dgm:pt>
    <dgm:pt modelId="{3745EAFF-CC42-4645-A8B3-ABD8E1FF9532}" type="parTrans" cxnId="{4CB7557A-19D6-4161-8E6A-0CDBAEB8532C}">
      <dgm:prSet/>
      <dgm:spPr/>
      <dgm:t>
        <a:bodyPr/>
        <a:lstStyle/>
        <a:p>
          <a:endParaRPr lang="fr-BE"/>
        </a:p>
      </dgm:t>
    </dgm:pt>
    <dgm:pt modelId="{8CCE6990-4AE3-433C-B9B5-3C65D1410D7C}" type="sibTrans" cxnId="{4CB7557A-19D6-4161-8E6A-0CDBAEB8532C}">
      <dgm:prSet/>
      <dgm:spPr/>
      <dgm:t>
        <a:bodyPr/>
        <a:lstStyle/>
        <a:p>
          <a:endParaRPr lang="fr-BE"/>
        </a:p>
      </dgm:t>
    </dgm:pt>
    <dgm:pt modelId="{E65D6DBA-6C7E-4D86-89A2-48E52DB5BC3C}">
      <dgm:prSet phldrT="[Text]"/>
      <dgm:spPr/>
      <dgm:t>
        <a:bodyPr/>
        <a:lstStyle/>
        <a:p>
          <a:r>
            <a:rPr lang="en-US" dirty="0"/>
            <a:t>Attitudes &amp; Beliefs</a:t>
          </a:r>
          <a:endParaRPr lang="fr-BE" dirty="0"/>
        </a:p>
      </dgm:t>
    </dgm:pt>
    <dgm:pt modelId="{8F2C8497-C4DC-4476-84FF-BAB7C15096A0}" type="parTrans" cxnId="{B0DFB467-A7BF-493A-B68D-66F2D945BEDF}">
      <dgm:prSet/>
      <dgm:spPr/>
      <dgm:t>
        <a:bodyPr/>
        <a:lstStyle/>
        <a:p>
          <a:endParaRPr lang="fr-BE"/>
        </a:p>
      </dgm:t>
    </dgm:pt>
    <dgm:pt modelId="{1130AEEC-84A6-44D1-8EE6-C1FE3901A37C}" type="sibTrans" cxnId="{B0DFB467-A7BF-493A-B68D-66F2D945BEDF}">
      <dgm:prSet/>
      <dgm:spPr/>
      <dgm:t>
        <a:bodyPr/>
        <a:lstStyle/>
        <a:p>
          <a:endParaRPr lang="fr-BE"/>
        </a:p>
      </dgm:t>
    </dgm:pt>
    <dgm:pt modelId="{83A07A4A-696C-4A08-9730-BD0C6D7948C6}">
      <dgm:prSet phldrT="[Text]"/>
      <dgm:spPr/>
      <dgm:t>
        <a:bodyPr/>
        <a:lstStyle/>
        <a:p>
          <a:pPr>
            <a:buFont typeface="Arial" panose="020B0604020202020204" pitchFamily="34" charset="0"/>
            <a:buChar char="•"/>
          </a:pPr>
          <a:r>
            <a:rPr lang="en-US" dirty="0"/>
            <a:t>Be humble</a:t>
          </a:r>
          <a:endParaRPr lang="fr-BE" dirty="0"/>
        </a:p>
      </dgm:t>
    </dgm:pt>
    <dgm:pt modelId="{4F6800D9-0838-40F0-B545-8D0E04B2B3A6}" type="parTrans" cxnId="{006243D8-CD51-4236-AF28-265139CC7C8A}">
      <dgm:prSet/>
      <dgm:spPr/>
      <dgm:t>
        <a:bodyPr/>
        <a:lstStyle/>
        <a:p>
          <a:endParaRPr lang="fr-BE"/>
        </a:p>
      </dgm:t>
    </dgm:pt>
    <dgm:pt modelId="{07C5ABBD-FACA-47FE-AA92-F9B5668A1AD9}" type="sibTrans" cxnId="{006243D8-CD51-4236-AF28-265139CC7C8A}">
      <dgm:prSet/>
      <dgm:spPr/>
      <dgm:t>
        <a:bodyPr/>
        <a:lstStyle/>
        <a:p>
          <a:endParaRPr lang="fr-BE"/>
        </a:p>
      </dgm:t>
    </dgm:pt>
    <dgm:pt modelId="{B51D0F1E-D2B6-4BB7-86F8-3BF8C2652411}">
      <dgm:prSet phldrT="[Text]"/>
      <dgm:spPr/>
      <dgm:t>
        <a:bodyPr/>
        <a:lstStyle/>
        <a:p>
          <a:pPr>
            <a:buFont typeface="Arial" panose="020B0604020202020204" pitchFamily="34" charset="0"/>
            <a:buChar char="•"/>
          </a:pPr>
          <a:r>
            <a:rPr lang="en-US" dirty="0"/>
            <a:t>Respect people’s viewpoints</a:t>
          </a:r>
          <a:endParaRPr lang="fr-BE" dirty="0"/>
        </a:p>
      </dgm:t>
    </dgm:pt>
    <dgm:pt modelId="{089EA8BD-0F62-41A4-BF81-756FE768AE7E}" type="parTrans" cxnId="{BA8B991A-25D5-44CE-BF07-EFFAE2839856}">
      <dgm:prSet/>
      <dgm:spPr/>
      <dgm:t>
        <a:bodyPr/>
        <a:lstStyle/>
        <a:p>
          <a:endParaRPr lang="fr-BE"/>
        </a:p>
      </dgm:t>
    </dgm:pt>
    <dgm:pt modelId="{7F6C7D96-A0CF-43D7-94BF-7F3B0D9E04B2}" type="sibTrans" cxnId="{BA8B991A-25D5-44CE-BF07-EFFAE2839856}">
      <dgm:prSet/>
      <dgm:spPr/>
      <dgm:t>
        <a:bodyPr/>
        <a:lstStyle/>
        <a:p>
          <a:endParaRPr lang="fr-BE"/>
        </a:p>
      </dgm:t>
    </dgm:pt>
    <dgm:pt modelId="{307A4676-6F47-4CBB-9B50-DB945530035F}">
      <dgm:prSet/>
      <dgm:spPr/>
      <dgm:t>
        <a:bodyPr/>
        <a:lstStyle/>
        <a:p>
          <a:pPr>
            <a:buFont typeface="Arial" panose="020B0604020202020204" pitchFamily="34" charset="0"/>
            <a:buChar char="•"/>
          </a:pPr>
          <a:r>
            <a:rPr lang="en-US" dirty="0"/>
            <a:t>Be creative</a:t>
          </a:r>
        </a:p>
      </dgm:t>
    </dgm:pt>
    <dgm:pt modelId="{EEEDB0D1-0AC0-4FBB-931D-2FEDD88BB7AC}" type="parTrans" cxnId="{868D4BD5-9486-460C-91CF-AD905829E4C3}">
      <dgm:prSet/>
      <dgm:spPr/>
      <dgm:t>
        <a:bodyPr/>
        <a:lstStyle/>
        <a:p>
          <a:endParaRPr lang="fr-BE"/>
        </a:p>
      </dgm:t>
    </dgm:pt>
    <dgm:pt modelId="{67E077D0-E9A3-4C1D-867F-60A5CBE925CA}" type="sibTrans" cxnId="{868D4BD5-9486-460C-91CF-AD905829E4C3}">
      <dgm:prSet/>
      <dgm:spPr/>
      <dgm:t>
        <a:bodyPr/>
        <a:lstStyle/>
        <a:p>
          <a:endParaRPr lang="fr-BE"/>
        </a:p>
      </dgm:t>
    </dgm:pt>
    <dgm:pt modelId="{E575941E-A048-46BC-A9B8-7B80DFCBC943}">
      <dgm:prSet/>
      <dgm:spPr/>
      <dgm:t>
        <a:bodyPr/>
        <a:lstStyle/>
        <a:p>
          <a:pPr>
            <a:buFont typeface="Arial" panose="020B0604020202020204" pitchFamily="34" charset="0"/>
            <a:buChar char="•"/>
          </a:pPr>
          <a:r>
            <a:rPr lang="en-US" dirty="0"/>
            <a:t>Give people time to come up with their own ideas</a:t>
          </a:r>
        </a:p>
      </dgm:t>
    </dgm:pt>
    <dgm:pt modelId="{976BB35E-7B24-499E-96FC-8311CDE10FCF}" type="parTrans" cxnId="{F2C7C3E7-8D7E-4575-8164-5575E8F03EEC}">
      <dgm:prSet/>
      <dgm:spPr/>
      <dgm:t>
        <a:bodyPr/>
        <a:lstStyle/>
        <a:p>
          <a:endParaRPr lang="fr-BE"/>
        </a:p>
      </dgm:t>
    </dgm:pt>
    <dgm:pt modelId="{FCD88640-5B90-4DED-8962-13D5F923EE68}" type="sibTrans" cxnId="{F2C7C3E7-8D7E-4575-8164-5575E8F03EEC}">
      <dgm:prSet/>
      <dgm:spPr/>
      <dgm:t>
        <a:bodyPr/>
        <a:lstStyle/>
        <a:p>
          <a:endParaRPr lang="fr-BE"/>
        </a:p>
      </dgm:t>
    </dgm:pt>
    <dgm:pt modelId="{7196DEB2-226C-441B-8EB0-01BEE623E8C7}">
      <dgm:prSet/>
      <dgm:spPr/>
      <dgm:t>
        <a:bodyPr/>
        <a:lstStyle/>
        <a:p>
          <a:pPr>
            <a:buFont typeface="Arial" panose="020B0604020202020204" pitchFamily="34" charset="0"/>
            <a:buChar char="•"/>
          </a:pPr>
          <a:r>
            <a:rPr lang="en-US" dirty="0"/>
            <a:t>Be patient</a:t>
          </a:r>
        </a:p>
      </dgm:t>
    </dgm:pt>
    <dgm:pt modelId="{CB42FB7D-2113-48AC-9D5D-F5A69233CA48}" type="parTrans" cxnId="{142B90E4-6293-42A9-BC3D-4BBBCB28D6B2}">
      <dgm:prSet/>
      <dgm:spPr/>
      <dgm:t>
        <a:bodyPr/>
        <a:lstStyle/>
        <a:p>
          <a:endParaRPr lang="fr-BE"/>
        </a:p>
      </dgm:t>
    </dgm:pt>
    <dgm:pt modelId="{73AA970F-B643-4545-BC82-32C25C40F166}" type="sibTrans" cxnId="{142B90E4-6293-42A9-BC3D-4BBBCB28D6B2}">
      <dgm:prSet/>
      <dgm:spPr/>
      <dgm:t>
        <a:bodyPr/>
        <a:lstStyle/>
        <a:p>
          <a:endParaRPr lang="fr-BE"/>
        </a:p>
      </dgm:t>
    </dgm:pt>
    <dgm:pt modelId="{044F953A-068F-4B5D-8717-81BB3B3A3522}">
      <dgm:prSet/>
      <dgm:spPr/>
      <dgm:t>
        <a:bodyPr/>
        <a:lstStyle/>
        <a:p>
          <a:pPr>
            <a:buFont typeface="Arial" panose="020B0604020202020204" pitchFamily="34" charset="0"/>
            <a:buChar char="•"/>
          </a:pPr>
          <a:r>
            <a:rPr lang="en-US" dirty="0"/>
            <a:t>Be tolerant</a:t>
          </a:r>
        </a:p>
      </dgm:t>
    </dgm:pt>
    <dgm:pt modelId="{A7434921-87F6-4713-A7DD-CFEED399D9B8}" type="parTrans" cxnId="{8FF7470E-17CB-4496-A8CA-509EFA2338FD}">
      <dgm:prSet/>
      <dgm:spPr/>
      <dgm:t>
        <a:bodyPr/>
        <a:lstStyle/>
        <a:p>
          <a:endParaRPr lang="fr-BE"/>
        </a:p>
      </dgm:t>
    </dgm:pt>
    <dgm:pt modelId="{D933F58B-5F89-4346-B0B4-57648B464E61}" type="sibTrans" cxnId="{8FF7470E-17CB-4496-A8CA-509EFA2338FD}">
      <dgm:prSet/>
      <dgm:spPr/>
      <dgm:t>
        <a:bodyPr/>
        <a:lstStyle/>
        <a:p>
          <a:endParaRPr lang="fr-BE"/>
        </a:p>
      </dgm:t>
    </dgm:pt>
    <dgm:pt modelId="{1FE412E3-D0C4-4436-83DA-23868F2A68EF}">
      <dgm:prSet/>
      <dgm:spPr/>
      <dgm:t>
        <a:bodyPr/>
        <a:lstStyle/>
        <a:p>
          <a:pPr>
            <a:buFont typeface="Arial" panose="020B0604020202020204" pitchFamily="34" charset="0"/>
            <a:buChar char="•"/>
          </a:pPr>
          <a:r>
            <a:rPr lang="en-US" dirty="0"/>
            <a:t>Be practical; use your best judgement</a:t>
          </a:r>
        </a:p>
      </dgm:t>
    </dgm:pt>
    <dgm:pt modelId="{B9E95E26-BCFA-4905-A1C8-0A76B773639A}" type="parTrans" cxnId="{1375F411-4645-497A-B7E6-17C9C03FEDB0}">
      <dgm:prSet/>
      <dgm:spPr/>
      <dgm:t>
        <a:bodyPr/>
        <a:lstStyle/>
        <a:p>
          <a:endParaRPr lang="fr-BE"/>
        </a:p>
      </dgm:t>
    </dgm:pt>
    <dgm:pt modelId="{1FE3D9CF-E3AC-4161-9EEB-E9AACDC47688}" type="sibTrans" cxnId="{1375F411-4645-497A-B7E6-17C9C03FEDB0}">
      <dgm:prSet/>
      <dgm:spPr/>
      <dgm:t>
        <a:bodyPr/>
        <a:lstStyle/>
        <a:p>
          <a:endParaRPr lang="fr-BE"/>
        </a:p>
      </dgm:t>
    </dgm:pt>
    <dgm:pt modelId="{467F4C11-19D3-4BB9-A13B-ADFAC58207D7}">
      <dgm:prSet/>
      <dgm:spPr/>
      <dgm:t>
        <a:bodyPr/>
        <a:lstStyle/>
        <a:p>
          <a:pPr>
            <a:buFont typeface="Arial" panose="020B0604020202020204" pitchFamily="34" charset="0"/>
            <a:buChar char="•"/>
          </a:pPr>
          <a:r>
            <a:rPr lang="en-US" dirty="0"/>
            <a:t>Trust people</a:t>
          </a:r>
        </a:p>
      </dgm:t>
    </dgm:pt>
    <dgm:pt modelId="{90B1E8E9-C55D-45C9-BE8F-F266860AEEF8}" type="parTrans" cxnId="{C63E2CF7-CCEC-42D6-997A-2C1AFDE2D3F8}">
      <dgm:prSet/>
      <dgm:spPr/>
      <dgm:t>
        <a:bodyPr/>
        <a:lstStyle/>
        <a:p>
          <a:endParaRPr lang="fr-BE"/>
        </a:p>
      </dgm:t>
    </dgm:pt>
    <dgm:pt modelId="{60EA1110-5260-4FC2-A62F-4BACDD25B17B}" type="sibTrans" cxnId="{C63E2CF7-CCEC-42D6-997A-2C1AFDE2D3F8}">
      <dgm:prSet/>
      <dgm:spPr/>
      <dgm:t>
        <a:bodyPr/>
        <a:lstStyle/>
        <a:p>
          <a:endParaRPr lang="fr-BE"/>
        </a:p>
      </dgm:t>
    </dgm:pt>
    <dgm:pt modelId="{2259DA97-6AD5-436B-8BE8-4226E223288F}">
      <dgm:prSet/>
      <dgm:spPr/>
      <dgm:t>
        <a:bodyPr/>
        <a:lstStyle/>
        <a:p>
          <a:pPr>
            <a:buFont typeface="Arial" panose="020B0604020202020204" pitchFamily="34" charset="0"/>
            <a:buChar char="•"/>
          </a:pPr>
          <a:r>
            <a:rPr lang="en-US" dirty="0"/>
            <a:t>Build trust</a:t>
          </a:r>
        </a:p>
      </dgm:t>
    </dgm:pt>
    <dgm:pt modelId="{ED4D6ABA-263A-4D33-8312-B8A8A482CF2C}" type="parTrans" cxnId="{E498BE6C-F53F-4DFF-A143-F4AE2DC99CE2}">
      <dgm:prSet/>
      <dgm:spPr/>
      <dgm:t>
        <a:bodyPr/>
        <a:lstStyle/>
        <a:p>
          <a:endParaRPr lang="fr-BE"/>
        </a:p>
      </dgm:t>
    </dgm:pt>
    <dgm:pt modelId="{4544B2A2-57E4-4D44-9B7C-FA36D86A4A65}" type="sibTrans" cxnId="{E498BE6C-F53F-4DFF-A143-F4AE2DC99CE2}">
      <dgm:prSet/>
      <dgm:spPr/>
      <dgm:t>
        <a:bodyPr/>
        <a:lstStyle/>
        <a:p>
          <a:endParaRPr lang="fr-BE"/>
        </a:p>
      </dgm:t>
    </dgm:pt>
    <dgm:pt modelId="{FBA82616-EE8C-487D-9ACA-5F31DB40E0CD}">
      <dgm:prSet/>
      <dgm:spPr/>
      <dgm:t>
        <a:bodyPr/>
        <a:lstStyle/>
        <a:p>
          <a:pPr>
            <a:buFont typeface="Arial" panose="020B0604020202020204" pitchFamily="34" charset="0"/>
            <a:buChar char="•"/>
          </a:pPr>
          <a:r>
            <a:rPr lang="en-US" dirty="0"/>
            <a:t>Focus on the issue not the person</a:t>
          </a:r>
        </a:p>
      </dgm:t>
    </dgm:pt>
    <dgm:pt modelId="{724BAA18-960C-4913-AF38-1FBDF86AF724}" type="parTrans" cxnId="{8CA7946B-164D-455E-825B-DA3C15061481}">
      <dgm:prSet/>
      <dgm:spPr/>
      <dgm:t>
        <a:bodyPr/>
        <a:lstStyle/>
        <a:p>
          <a:endParaRPr lang="fr-BE"/>
        </a:p>
      </dgm:t>
    </dgm:pt>
    <dgm:pt modelId="{28DAB477-F919-4279-9AA7-C0E0EFA5425A}" type="sibTrans" cxnId="{8CA7946B-164D-455E-825B-DA3C15061481}">
      <dgm:prSet/>
      <dgm:spPr/>
      <dgm:t>
        <a:bodyPr/>
        <a:lstStyle/>
        <a:p>
          <a:endParaRPr lang="fr-BE"/>
        </a:p>
      </dgm:t>
    </dgm:pt>
    <dgm:pt modelId="{54DBF42C-83A1-4396-97E5-7360F77D88D2}">
      <dgm:prSet/>
      <dgm:spPr/>
      <dgm:t>
        <a:bodyPr/>
        <a:lstStyle/>
        <a:p>
          <a:pPr>
            <a:buFont typeface="Arial" panose="020B0604020202020204" pitchFamily="34" charset="0"/>
            <a:buChar char="•"/>
          </a:pPr>
          <a:r>
            <a:rPr lang="en-US" dirty="0"/>
            <a:t>Involve everybody</a:t>
          </a:r>
        </a:p>
      </dgm:t>
    </dgm:pt>
    <dgm:pt modelId="{4087DB57-5146-451F-94F7-E6609DE766AA}" type="parTrans" cxnId="{73E7BC01-AAF9-405A-B3F2-F290CA72ED09}">
      <dgm:prSet/>
      <dgm:spPr/>
      <dgm:t>
        <a:bodyPr/>
        <a:lstStyle/>
        <a:p>
          <a:endParaRPr lang="fr-BE"/>
        </a:p>
      </dgm:t>
    </dgm:pt>
    <dgm:pt modelId="{F859A467-F3DC-4A9E-870A-4E465916B61A}" type="sibTrans" cxnId="{73E7BC01-AAF9-405A-B3F2-F290CA72ED09}">
      <dgm:prSet/>
      <dgm:spPr/>
      <dgm:t>
        <a:bodyPr/>
        <a:lstStyle/>
        <a:p>
          <a:endParaRPr lang="fr-BE"/>
        </a:p>
      </dgm:t>
    </dgm:pt>
    <dgm:pt modelId="{D3B9468A-3283-4099-AF5E-6B9427441B89}">
      <dgm:prSet/>
      <dgm:spPr/>
      <dgm:t>
        <a:bodyPr/>
        <a:lstStyle/>
        <a:p>
          <a:pPr>
            <a:buFont typeface="Arial" panose="020B0604020202020204" pitchFamily="34" charset="0"/>
            <a:buChar char="•"/>
          </a:pPr>
          <a:r>
            <a:rPr lang="en-US" dirty="0"/>
            <a:t>Empathize</a:t>
          </a:r>
        </a:p>
      </dgm:t>
    </dgm:pt>
    <dgm:pt modelId="{9EECCEA3-9AAA-45D9-A3C5-85FBEF75A9AB}" type="parTrans" cxnId="{03F1F37F-03F6-476C-AAF8-612AC836E767}">
      <dgm:prSet/>
      <dgm:spPr/>
      <dgm:t>
        <a:bodyPr/>
        <a:lstStyle/>
        <a:p>
          <a:endParaRPr lang="fr-BE"/>
        </a:p>
      </dgm:t>
    </dgm:pt>
    <dgm:pt modelId="{C4383FEE-84AF-4E95-8380-4A0D22D713D6}" type="sibTrans" cxnId="{03F1F37F-03F6-476C-AAF8-612AC836E767}">
      <dgm:prSet/>
      <dgm:spPr/>
      <dgm:t>
        <a:bodyPr/>
        <a:lstStyle/>
        <a:p>
          <a:endParaRPr lang="fr-BE"/>
        </a:p>
      </dgm:t>
    </dgm:pt>
    <dgm:pt modelId="{9AE315B5-6E6E-4F69-9BF1-BBD86D19B3FC}">
      <dgm:prSet phldrT="[Text]"/>
      <dgm:spPr/>
      <dgm:t>
        <a:bodyPr/>
        <a:lstStyle/>
        <a:p>
          <a:pPr>
            <a:buFont typeface="Arial" panose="020B0604020202020204" pitchFamily="34" charset="0"/>
            <a:buChar char="•"/>
          </a:pPr>
          <a:r>
            <a:rPr lang="en-US" dirty="0"/>
            <a:t>Share (experiences, tools, ideas, time, food, etc.)</a:t>
          </a:r>
          <a:endParaRPr lang="fr-BE" dirty="0"/>
        </a:p>
      </dgm:t>
    </dgm:pt>
    <dgm:pt modelId="{49B2FA21-BAFE-490B-AEF2-5818AA98A9A2}" type="parTrans" cxnId="{CDD51596-631F-42B1-BDD2-514073E9BB51}">
      <dgm:prSet/>
      <dgm:spPr/>
      <dgm:t>
        <a:bodyPr/>
        <a:lstStyle/>
        <a:p>
          <a:endParaRPr lang="fr-BE"/>
        </a:p>
      </dgm:t>
    </dgm:pt>
    <dgm:pt modelId="{653CFE55-F601-4623-BBEB-72873FF8E9E8}" type="sibTrans" cxnId="{CDD51596-631F-42B1-BDD2-514073E9BB51}">
      <dgm:prSet/>
      <dgm:spPr/>
      <dgm:t>
        <a:bodyPr/>
        <a:lstStyle/>
        <a:p>
          <a:endParaRPr lang="fr-BE"/>
        </a:p>
      </dgm:t>
    </dgm:pt>
    <dgm:pt modelId="{6C3F417F-1D67-4D8D-AC0C-A26D92FE1527}">
      <dgm:prSet/>
      <dgm:spPr/>
      <dgm:t>
        <a:bodyPr/>
        <a:lstStyle/>
        <a:p>
          <a:pPr>
            <a:buFont typeface="Arial" panose="020B0604020202020204" pitchFamily="34" charset="0"/>
            <a:buChar char="•"/>
          </a:pPr>
          <a:r>
            <a:rPr lang="en-US" dirty="0"/>
            <a:t>Embrace error</a:t>
          </a:r>
        </a:p>
      </dgm:t>
    </dgm:pt>
    <dgm:pt modelId="{34839E8F-4266-44E7-8B80-FCD41DE10C46}" type="parTrans" cxnId="{9EE28165-06A9-4542-B5E7-4658E8919A3C}">
      <dgm:prSet/>
      <dgm:spPr/>
      <dgm:t>
        <a:bodyPr/>
        <a:lstStyle/>
        <a:p>
          <a:endParaRPr lang="fr-BE"/>
        </a:p>
      </dgm:t>
    </dgm:pt>
    <dgm:pt modelId="{9B31C52C-8EF6-4EA1-A182-82252D2A74AA}" type="sibTrans" cxnId="{9EE28165-06A9-4542-B5E7-4658E8919A3C}">
      <dgm:prSet/>
      <dgm:spPr/>
      <dgm:t>
        <a:bodyPr/>
        <a:lstStyle/>
        <a:p>
          <a:endParaRPr lang="fr-BE"/>
        </a:p>
      </dgm:t>
    </dgm:pt>
    <dgm:pt modelId="{5B7D522F-5F90-475D-B9D1-D2BA400435AE}">
      <dgm:prSet/>
      <dgm:spPr/>
      <dgm:t>
        <a:bodyPr/>
        <a:lstStyle/>
        <a:p>
          <a:pPr>
            <a:buFont typeface="Arial" panose="020B0604020202020204" pitchFamily="34" charset="0"/>
            <a:buChar char="•"/>
          </a:pPr>
          <a:r>
            <a:rPr lang="en-US" dirty="0"/>
            <a:t>Have fun!</a:t>
          </a:r>
        </a:p>
      </dgm:t>
    </dgm:pt>
    <dgm:pt modelId="{13B08E26-8EC9-475C-9A93-42714D4B9FA1}" type="parTrans" cxnId="{2B7CAC31-F61C-4F5C-985F-B92C53632CFD}">
      <dgm:prSet/>
      <dgm:spPr/>
      <dgm:t>
        <a:bodyPr/>
        <a:lstStyle/>
        <a:p>
          <a:endParaRPr lang="fr-BE"/>
        </a:p>
      </dgm:t>
    </dgm:pt>
    <dgm:pt modelId="{DF735772-309C-4690-B41E-8CEACBA838E7}" type="sibTrans" cxnId="{2B7CAC31-F61C-4F5C-985F-B92C53632CFD}">
      <dgm:prSet/>
      <dgm:spPr/>
      <dgm:t>
        <a:bodyPr/>
        <a:lstStyle/>
        <a:p>
          <a:endParaRPr lang="fr-BE"/>
        </a:p>
      </dgm:t>
    </dgm:pt>
    <dgm:pt modelId="{D06FC730-39A9-4FEC-84D4-4B1B3E8F69D4}">
      <dgm:prSet/>
      <dgm:spPr/>
      <dgm:t>
        <a:bodyPr/>
        <a:lstStyle/>
        <a:p>
          <a:endParaRPr lang="en-US" dirty="0"/>
        </a:p>
      </dgm:t>
    </dgm:pt>
    <dgm:pt modelId="{7614645E-1C51-4C3C-9EF6-09C4E044DD3F}" type="parTrans" cxnId="{22F4778D-9A93-47DD-A3DD-ABFA6BBBCB0F}">
      <dgm:prSet/>
      <dgm:spPr/>
      <dgm:t>
        <a:bodyPr/>
        <a:lstStyle/>
        <a:p>
          <a:endParaRPr lang="fr-BE"/>
        </a:p>
      </dgm:t>
    </dgm:pt>
    <dgm:pt modelId="{B3FD4EE7-13F5-4AA6-9ADB-7B92F720D20E}" type="sibTrans" cxnId="{22F4778D-9A93-47DD-A3DD-ABFA6BBBCB0F}">
      <dgm:prSet/>
      <dgm:spPr/>
      <dgm:t>
        <a:bodyPr/>
        <a:lstStyle/>
        <a:p>
          <a:endParaRPr lang="fr-BE"/>
        </a:p>
      </dgm:t>
    </dgm:pt>
    <dgm:pt modelId="{71A7CB59-66D6-4BFB-98F1-5E0CBED14AFE}" type="pres">
      <dgm:prSet presAssocID="{B05D5B2F-EB19-4A3D-9289-009CD901E417}" presName="Name0" presStyleCnt="0">
        <dgm:presLayoutVars>
          <dgm:dir/>
          <dgm:animLvl val="lvl"/>
          <dgm:resizeHandles val="exact"/>
        </dgm:presLayoutVars>
      </dgm:prSet>
      <dgm:spPr/>
    </dgm:pt>
    <dgm:pt modelId="{1B79FB72-6592-4127-BE80-A92274772DF0}" type="pres">
      <dgm:prSet presAssocID="{485A95FB-B9BC-4575-8EC6-2079CF543D5A}" presName="composite" presStyleCnt="0"/>
      <dgm:spPr/>
    </dgm:pt>
    <dgm:pt modelId="{DDBC19D0-66A2-4D30-99BD-97A9EAE11779}" type="pres">
      <dgm:prSet presAssocID="{485A95FB-B9BC-4575-8EC6-2079CF543D5A}" presName="parTx" presStyleLbl="alignNode1" presStyleIdx="0" presStyleCnt="3">
        <dgm:presLayoutVars>
          <dgm:chMax val="0"/>
          <dgm:chPref val="0"/>
          <dgm:bulletEnabled val="1"/>
        </dgm:presLayoutVars>
      </dgm:prSet>
      <dgm:spPr/>
    </dgm:pt>
    <dgm:pt modelId="{1F418C2A-36BC-49BD-BD9E-3F2827D873FB}" type="pres">
      <dgm:prSet presAssocID="{485A95FB-B9BC-4575-8EC6-2079CF543D5A}" presName="desTx" presStyleLbl="alignAccFollowNode1" presStyleIdx="0" presStyleCnt="3">
        <dgm:presLayoutVars>
          <dgm:bulletEnabled val="1"/>
        </dgm:presLayoutVars>
      </dgm:prSet>
      <dgm:spPr/>
    </dgm:pt>
    <dgm:pt modelId="{B774C503-BB5E-4F86-851F-638DB4BBD68F}" type="pres">
      <dgm:prSet presAssocID="{0219942E-0B92-4E73-A64F-F14BBC69858E}" presName="space" presStyleCnt="0"/>
      <dgm:spPr/>
    </dgm:pt>
    <dgm:pt modelId="{CE9B9399-07FF-478D-BA3B-FA2498D88EA4}" type="pres">
      <dgm:prSet presAssocID="{071CA4E8-CE19-47ED-A666-ED4AFCDBC61D}" presName="composite" presStyleCnt="0"/>
      <dgm:spPr/>
    </dgm:pt>
    <dgm:pt modelId="{2FAE50BF-7E87-4B45-9C5A-2CD7B86BE8CD}" type="pres">
      <dgm:prSet presAssocID="{071CA4E8-CE19-47ED-A666-ED4AFCDBC61D}" presName="parTx" presStyleLbl="alignNode1" presStyleIdx="1" presStyleCnt="3" custLinFactNeighborX="1290" custLinFactNeighborY="-2155">
        <dgm:presLayoutVars>
          <dgm:chMax val="0"/>
          <dgm:chPref val="0"/>
          <dgm:bulletEnabled val="1"/>
        </dgm:presLayoutVars>
      </dgm:prSet>
      <dgm:spPr/>
    </dgm:pt>
    <dgm:pt modelId="{212584D8-B820-45A5-96CF-2D4314E63B10}" type="pres">
      <dgm:prSet presAssocID="{071CA4E8-CE19-47ED-A666-ED4AFCDBC61D}" presName="desTx" presStyleLbl="alignAccFollowNode1" presStyleIdx="1" presStyleCnt="3" custLinFactNeighborX="1698">
        <dgm:presLayoutVars>
          <dgm:bulletEnabled val="1"/>
        </dgm:presLayoutVars>
      </dgm:prSet>
      <dgm:spPr/>
    </dgm:pt>
    <dgm:pt modelId="{30FDEDEF-8ED2-4029-BCBA-096633D481D6}" type="pres">
      <dgm:prSet presAssocID="{388DEA1A-1F20-4AE7-8654-16C622188582}" presName="space" presStyleCnt="0"/>
      <dgm:spPr/>
    </dgm:pt>
    <dgm:pt modelId="{5CC81E57-2AD5-4243-AFBA-2C1DB77ADBAA}" type="pres">
      <dgm:prSet presAssocID="{E65D6DBA-6C7E-4D86-89A2-48E52DB5BC3C}" presName="composite" presStyleCnt="0"/>
      <dgm:spPr/>
    </dgm:pt>
    <dgm:pt modelId="{41E466EC-71FF-4CAA-BB54-881368CA7AB1}" type="pres">
      <dgm:prSet presAssocID="{E65D6DBA-6C7E-4D86-89A2-48E52DB5BC3C}" presName="parTx" presStyleLbl="alignNode1" presStyleIdx="2" presStyleCnt="3">
        <dgm:presLayoutVars>
          <dgm:chMax val="0"/>
          <dgm:chPref val="0"/>
          <dgm:bulletEnabled val="1"/>
        </dgm:presLayoutVars>
      </dgm:prSet>
      <dgm:spPr/>
    </dgm:pt>
    <dgm:pt modelId="{414CA6FE-4375-4BB7-9412-39CBFDE07A49}" type="pres">
      <dgm:prSet presAssocID="{E65D6DBA-6C7E-4D86-89A2-48E52DB5BC3C}" presName="desTx" presStyleLbl="alignAccFollowNode1" presStyleIdx="2" presStyleCnt="3">
        <dgm:presLayoutVars>
          <dgm:bulletEnabled val="1"/>
        </dgm:presLayoutVars>
      </dgm:prSet>
      <dgm:spPr/>
    </dgm:pt>
  </dgm:ptLst>
  <dgm:cxnLst>
    <dgm:cxn modelId="{73E7BC01-AAF9-405A-B3F2-F290CA72ED09}" srcId="{071CA4E8-CE19-47ED-A666-ED4AFCDBC61D}" destId="{54DBF42C-83A1-4396-97E5-7360F77D88D2}" srcOrd="6" destOrd="0" parTransId="{4087DB57-5146-451F-94F7-E6609DE766AA}" sibTransId="{F859A467-F3DC-4A9E-870A-4E465916B61A}"/>
    <dgm:cxn modelId="{FF4B2908-2C81-46A2-9D34-631BE204A3C7}" type="presOf" srcId="{D3B9468A-3283-4099-AF5E-6B9427441B89}" destId="{212584D8-B820-45A5-96CF-2D4314E63B10}" srcOrd="0" destOrd="7" presId="urn:microsoft.com/office/officeart/2005/8/layout/hList1"/>
    <dgm:cxn modelId="{F915090D-8B83-4528-BA92-8B42287B3200}" type="presOf" srcId="{E65D6DBA-6C7E-4D86-89A2-48E52DB5BC3C}" destId="{41E466EC-71FF-4CAA-BB54-881368CA7AB1}" srcOrd="0" destOrd="0" presId="urn:microsoft.com/office/officeart/2005/8/layout/hList1"/>
    <dgm:cxn modelId="{79240A0E-2F55-43E6-BC23-355248B240A4}" type="presOf" srcId="{7196DEB2-226C-441B-8EB0-01BEE623E8C7}" destId="{212584D8-B820-45A5-96CF-2D4314E63B10}" srcOrd="0" destOrd="2" presId="urn:microsoft.com/office/officeart/2005/8/layout/hList1"/>
    <dgm:cxn modelId="{8FF7470E-17CB-4496-A8CA-509EFA2338FD}" srcId="{E65D6DBA-6C7E-4D86-89A2-48E52DB5BC3C}" destId="{044F953A-068F-4B5D-8717-81BB3B3A3522}" srcOrd="3" destOrd="0" parTransId="{A7434921-87F6-4713-A7DD-CFEED399D9B8}" sibTransId="{D933F58B-5F89-4346-B0B4-57648B464E61}"/>
    <dgm:cxn modelId="{1375F411-4645-497A-B7E6-17C9C03FEDB0}" srcId="{071CA4E8-CE19-47ED-A666-ED4AFCDBC61D}" destId="{1FE412E3-D0C4-4436-83DA-23868F2A68EF}" srcOrd="3" destOrd="0" parTransId="{B9E95E26-BCFA-4905-A1C8-0A76B773639A}" sibTransId="{1FE3D9CF-E3AC-4161-9EEB-E9AACDC47688}"/>
    <dgm:cxn modelId="{BA8B991A-25D5-44CE-BF07-EFFAE2839856}" srcId="{E65D6DBA-6C7E-4D86-89A2-48E52DB5BC3C}" destId="{B51D0F1E-D2B6-4BB7-86F8-3BF8C2652411}" srcOrd="2" destOrd="0" parTransId="{089EA8BD-0F62-41A4-BF81-756FE768AE7E}" sibTransId="{7F6C7D96-A0CF-43D7-94BF-7F3B0D9E04B2}"/>
    <dgm:cxn modelId="{FBC3EB1D-B5D9-4895-890E-672A6E7FCA87}" type="presOf" srcId="{485A95FB-B9BC-4575-8EC6-2079CF543D5A}" destId="{DDBC19D0-66A2-4D30-99BD-97A9EAE11779}" srcOrd="0" destOrd="0" presId="urn:microsoft.com/office/officeart/2005/8/layout/hList1"/>
    <dgm:cxn modelId="{C2987A26-B092-403A-9FD7-56C34147F669}" srcId="{B05D5B2F-EB19-4A3D-9289-009CD901E417}" destId="{485A95FB-B9BC-4575-8EC6-2079CF543D5A}" srcOrd="0" destOrd="0" parTransId="{F5B7910B-B6A7-4CFC-974A-B52E3BB2F3FE}" sibTransId="{0219942E-0B92-4E73-A64F-F14BBC69858E}"/>
    <dgm:cxn modelId="{9548192C-7F01-4EC1-BAE5-2DE66E531238}" srcId="{B05D5B2F-EB19-4A3D-9289-009CD901E417}" destId="{071CA4E8-CE19-47ED-A666-ED4AFCDBC61D}" srcOrd="1" destOrd="0" parTransId="{DCEB6376-34E2-40B5-8066-DBDC08C3F33C}" sibTransId="{388DEA1A-1F20-4AE7-8654-16C622188582}"/>
    <dgm:cxn modelId="{4817602C-2A96-4984-9BCB-576B3ABE1B90}" type="presOf" srcId="{B51D0F1E-D2B6-4BB7-86F8-3BF8C2652411}" destId="{414CA6FE-4375-4BB7-9412-39CBFDE07A49}" srcOrd="0" destOrd="2" presId="urn:microsoft.com/office/officeart/2005/8/layout/hList1"/>
    <dgm:cxn modelId="{C19BF22C-752B-422F-AA8B-6B39E82284C7}" type="presOf" srcId="{044F953A-068F-4B5D-8717-81BB3B3A3522}" destId="{414CA6FE-4375-4BB7-9412-39CBFDE07A49}" srcOrd="0" destOrd="3" presId="urn:microsoft.com/office/officeart/2005/8/layout/hList1"/>
    <dgm:cxn modelId="{2B7CAC31-F61C-4F5C-985F-B92C53632CFD}" srcId="{E65D6DBA-6C7E-4D86-89A2-48E52DB5BC3C}" destId="{5B7D522F-5F90-475D-B9D1-D2BA400435AE}" srcOrd="6" destOrd="0" parTransId="{13B08E26-8EC9-475C-9A93-42714D4B9FA1}" sibTransId="{DF735772-309C-4690-B41E-8CEACBA838E7}"/>
    <dgm:cxn modelId="{661B6E34-F7C1-43B1-BDB7-2E565D1CDE73}" type="presOf" srcId="{AA5B02D4-A8AD-49C8-AA6B-A8769DDC54E6}" destId="{1F418C2A-36BC-49BD-BD9E-3F2827D873FB}" srcOrd="0" destOrd="0" presId="urn:microsoft.com/office/officeart/2005/8/layout/hList1"/>
    <dgm:cxn modelId="{D258C037-5F3F-47F4-B2CA-015A837047D9}" type="presOf" srcId="{8D93905E-CFFF-4CAC-B4C9-37626AB6C965}" destId="{212584D8-B820-45A5-96CF-2D4314E63B10}" srcOrd="0" destOrd="0" presId="urn:microsoft.com/office/officeart/2005/8/layout/hList1"/>
    <dgm:cxn modelId="{EDA7383D-7551-4E61-9F5A-04D63C914A6F}" type="presOf" srcId="{83A07A4A-696C-4A08-9730-BD0C6D7948C6}" destId="{414CA6FE-4375-4BB7-9412-39CBFDE07A49}" srcOrd="0" destOrd="0" presId="urn:microsoft.com/office/officeart/2005/8/layout/hList1"/>
    <dgm:cxn modelId="{A7BA3B4A-7B0B-4461-9E54-415C1C397F9C}" type="presOf" srcId="{9AE315B5-6E6E-4F69-9BF1-BBD86D19B3FC}" destId="{1F418C2A-36BC-49BD-BD9E-3F2827D873FB}" srcOrd="0" destOrd="2" presId="urn:microsoft.com/office/officeart/2005/8/layout/hList1"/>
    <dgm:cxn modelId="{9EB2D34F-A83C-489B-9AB6-4E1F821C1D03}" type="presOf" srcId="{467F4C11-19D3-4BB9-A13B-ADFAC58207D7}" destId="{414CA6FE-4375-4BB7-9412-39CBFDE07A49}" srcOrd="0" destOrd="4" presId="urn:microsoft.com/office/officeart/2005/8/layout/hList1"/>
    <dgm:cxn modelId="{9EE28165-06A9-4542-B5E7-4658E8919A3C}" srcId="{E65D6DBA-6C7E-4D86-89A2-48E52DB5BC3C}" destId="{6C3F417F-1D67-4D8D-AC0C-A26D92FE1527}" srcOrd="5" destOrd="0" parTransId="{34839E8F-4266-44E7-8B80-FCD41DE10C46}" sibTransId="{9B31C52C-8EF6-4EA1-A182-82252D2A74AA}"/>
    <dgm:cxn modelId="{B0DFB467-A7BF-493A-B68D-66F2D945BEDF}" srcId="{B05D5B2F-EB19-4A3D-9289-009CD901E417}" destId="{E65D6DBA-6C7E-4D86-89A2-48E52DB5BC3C}" srcOrd="2" destOrd="0" parTransId="{8F2C8497-C4DC-4476-84FF-BAB7C15096A0}" sibTransId="{1130AEEC-84A6-44D1-8EE6-C1FE3901A37C}"/>
    <dgm:cxn modelId="{23D91F69-C429-493F-BD2E-F6A01445E056}" type="presOf" srcId="{D06FC730-39A9-4FEC-84D4-4B1B3E8F69D4}" destId="{212584D8-B820-45A5-96CF-2D4314E63B10}" srcOrd="0" destOrd="8" presId="urn:microsoft.com/office/officeart/2005/8/layout/hList1"/>
    <dgm:cxn modelId="{8CA7946B-164D-455E-825B-DA3C15061481}" srcId="{071CA4E8-CE19-47ED-A666-ED4AFCDBC61D}" destId="{FBA82616-EE8C-487D-9ACA-5F31DB40E0CD}" srcOrd="5" destOrd="0" parTransId="{724BAA18-960C-4913-AF38-1FBDF86AF724}" sibTransId="{28DAB477-F919-4279-9AA7-C0E0EFA5425A}"/>
    <dgm:cxn modelId="{E498BE6C-F53F-4DFF-A143-F4AE2DC99CE2}" srcId="{071CA4E8-CE19-47ED-A666-ED4AFCDBC61D}" destId="{2259DA97-6AD5-436B-8BE8-4226E223288F}" srcOrd="4" destOrd="0" parTransId="{ED4D6ABA-263A-4D33-8312-B8A8A482CF2C}" sibTransId="{4544B2A2-57E4-4D44-9B7C-FA36D86A4A65}"/>
    <dgm:cxn modelId="{1183F86D-301A-4150-917F-22636C4D5A46}" type="presOf" srcId="{F961B439-5FB4-415F-951C-DFBDEB5BA4A5}" destId="{1F418C2A-36BC-49BD-BD9E-3F2827D873FB}" srcOrd="0" destOrd="1" presId="urn:microsoft.com/office/officeart/2005/8/layout/hList1"/>
    <dgm:cxn modelId="{4CB7557A-19D6-4161-8E6A-0CDBAEB8532C}" srcId="{071CA4E8-CE19-47ED-A666-ED4AFCDBC61D}" destId="{8D93905E-CFFF-4CAC-B4C9-37626AB6C965}" srcOrd="0" destOrd="0" parTransId="{3745EAFF-CC42-4645-A8B3-ABD8E1FF9532}" sibTransId="{8CCE6990-4AE3-433C-B9B5-3C65D1410D7C}"/>
    <dgm:cxn modelId="{03F1F37F-03F6-476C-AAF8-612AC836E767}" srcId="{071CA4E8-CE19-47ED-A666-ED4AFCDBC61D}" destId="{D3B9468A-3283-4099-AF5E-6B9427441B89}" srcOrd="7" destOrd="0" parTransId="{9EECCEA3-9AAA-45D9-A3C5-85FBEF75A9AB}" sibTransId="{C4383FEE-84AF-4E95-8380-4A0D22D713D6}"/>
    <dgm:cxn modelId="{22F4778D-9A93-47DD-A3DD-ABFA6BBBCB0F}" srcId="{071CA4E8-CE19-47ED-A666-ED4AFCDBC61D}" destId="{D06FC730-39A9-4FEC-84D4-4B1B3E8F69D4}" srcOrd="8" destOrd="0" parTransId="{7614645E-1C51-4C3C-9EF6-09C4E044DD3F}" sibTransId="{B3FD4EE7-13F5-4AA6-9ADB-7B92F720D20E}"/>
    <dgm:cxn modelId="{CDD51596-631F-42B1-BDD2-514073E9BB51}" srcId="{485A95FB-B9BC-4575-8EC6-2079CF543D5A}" destId="{9AE315B5-6E6E-4F69-9BF1-BBD86D19B3FC}" srcOrd="2" destOrd="0" parTransId="{49B2FA21-BAFE-490B-AEF2-5818AA98A9A2}" sibTransId="{653CFE55-F601-4623-BBEB-72873FF8E9E8}"/>
    <dgm:cxn modelId="{EA2405A3-1F5E-47C5-81E6-98165B9B572D}" type="presOf" srcId="{E575941E-A048-46BC-A9B8-7B80DFCBC943}" destId="{212584D8-B820-45A5-96CF-2D4314E63B10}" srcOrd="0" destOrd="1" presId="urn:microsoft.com/office/officeart/2005/8/layout/hList1"/>
    <dgm:cxn modelId="{B4EE37A3-4EF9-4042-ABE7-9206A06DB063}" srcId="{485A95FB-B9BC-4575-8EC6-2079CF543D5A}" destId="{F961B439-5FB4-415F-951C-DFBDEB5BA4A5}" srcOrd="1" destOrd="0" parTransId="{80796250-4B79-4AA4-B9E2-E4D2B7B65B0C}" sibTransId="{2EAF802F-6326-42BF-AE4A-4ABB26CAD858}"/>
    <dgm:cxn modelId="{495700A5-0553-451A-874D-6349E5EB75E0}" type="presOf" srcId="{307A4676-6F47-4CBB-9B50-DB945530035F}" destId="{414CA6FE-4375-4BB7-9412-39CBFDE07A49}" srcOrd="0" destOrd="1" presId="urn:microsoft.com/office/officeart/2005/8/layout/hList1"/>
    <dgm:cxn modelId="{6FBA14A8-A9C7-4447-A13A-0BF1565E4072}" type="presOf" srcId="{FBA82616-EE8C-487D-9ACA-5F31DB40E0CD}" destId="{212584D8-B820-45A5-96CF-2D4314E63B10}" srcOrd="0" destOrd="5" presId="urn:microsoft.com/office/officeart/2005/8/layout/hList1"/>
    <dgm:cxn modelId="{363DC9B1-4D64-4CF2-A538-7A141516A791}" srcId="{485A95FB-B9BC-4575-8EC6-2079CF543D5A}" destId="{AA5B02D4-A8AD-49C8-AA6B-A8769DDC54E6}" srcOrd="0" destOrd="0" parTransId="{22BA6C1E-2D7C-42E8-A884-28FD756BA949}" sibTransId="{1EFE5887-3599-40E6-862F-75C5E0702FBC}"/>
    <dgm:cxn modelId="{F9ACDEB3-C4B7-41AD-B5D6-C7A4A0A59394}" type="presOf" srcId="{1FE412E3-D0C4-4436-83DA-23868F2A68EF}" destId="{212584D8-B820-45A5-96CF-2D4314E63B10}" srcOrd="0" destOrd="3" presId="urn:microsoft.com/office/officeart/2005/8/layout/hList1"/>
    <dgm:cxn modelId="{A3EE69BE-99C1-4AE3-A30D-6FE7065A59FC}" type="presOf" srcId="{5B7D522F-5F90-475D-B9D1-D2BA400435AE}" destId="{414CA6FE-4375-4BB7-9412-39CBFDE07A49}" srcOrd="0" destOrd="6" presId="urn:microsoft.com/office/officeart/2005/8/layout/hList1"/>
    <dgm:cxn modelId="{306502C3-02E5-4174-A173-16E0C4660A1D}" type="presOf" srcId="{B05D5B2F-EB19-4A3D-9289-009CD901E417}" destId="{71A7CB59-66D6-4BFB-98F1-5E0CBED14AFE}" srcOrd="0" destOrd="0" presId="urn:microsoft.com/office/officeart/2005/8/layout/hList1"/>
    <dgm:cxn modelId="{DAF906C7-9383-43AE-B36D-13C39F594B44}" type="presOf" srcId="{54DBF42C-83A1-4396-97E5-7360F77D88D2}" destId="{212584D8-B820-45A5-96CF-2D4314E63B10}" srcOrd="0" destOrd="6" presId="urn:microsoft.com/office/officeart/2005/8/layout/hList1"/>
    <dgm:cxn modelId="{868D4BD5-9486-460C-91CF-AD905829E4C3}" srcId="{E65D6DBA-6C7E-4D86-89A2-48E52DB5BC3C}" destId="{307A4676-6F47-4CBB-9B50-DB945530035F}" srcOrd="1" destOrd="0" parTransId="{EEEDB0D1-0AC0-4FBB-931D-2FEDD88BB7AC}" sibTransId="{67E077D0-E9A3-4C1D-867F-60A5CBE925CA}"/>
    <dgm:cxn modelId="{006243D8-CD51-4236-AF28-265139CC7C8A}" srcId="{E65D6DBA-6C7E-4D86-89A2-48E52DB5BC3C}" destId="{83A07A4A-696C-4A08-9730-BD0C6D7948C6}" srcOrd="0" destOrd="0" parTransId="{4F6800D9-0838-40F0-B545-8D0E04B2B3A6}" sibTransId="{07C5ABBD-FACA-47FE-AA92-F9B5668A1AD9}"/>
    <dgm:cxn modelId="{142B90E4-6293-42A9-BC3D-4BBBCB28D6B2}" srcId="{071CA4E8-CE19-47ED-A666-ED4AFCDBC61D}" destId="{7196DEB2-226C-441B-8EB0-01BEE623E8C7}" srcOrd="2" destOrd="0" parTransId="{CB42FB7D-2113-48AC-9D5D-F5A69233CA48}" sibTransId="{73AA970F-B643-4545-BC82-32C25C40F166}"/>
    <dgm:cxn modelId="{F2C7C3E7-8D7E-4575-8164-5575E8F03EEC}" srcId="{071CA4E8-CE19-47ED-A666-ED4AFCDBC61D}" destId="{E575941E-A048-46BC-A9B8-7B80DFCBC943}" srcOrd="1" destOrd="0" parTransId="{976BB35E-7B24-499E-96FC-8311CDE10FCF}" sibTransId="{FCD88640-5B90-4DED-8962-13D5F923EE68}"/>
    <dgm:cxn modelId="{9C7F03EA-A637-42FE-BECE-439042920917}" type="presOf" srcId="{2259DA97-6AD5-436B-8BE8-4226E223288F}" destId="{212584D8-B820-45A5-96CF-2D4314E63B10}" srcOrd="0" destOrd="4" presId="urn:microsoft.com/office/officeart/2005/8/layout/hList1"/>
    <dgm:cxn modelId="{7ECC79EF-BDF3-42B3-9F5D-12AEB42A33D9}" type="presOf" srcId="{6C3F417F-1D67-4D8D-AC0C-A26D92FE1527}" destId="{414CA6FE-4375-4BB7-9412-39CBFDE07A49}" srcOrd="0" destOrd="5" presId="urn:microsoft.com/office/officeart/2005/8/layout/hList1"/>
    <dgm:cxn modelId="{B1106AF6-385A-4AAE-A900-B154D8A35309}" type="presOf" srcId="{071CA4E8-CE19-47ED-A666-ED4AFCDBC61D}" destId="{2FAE50BF-7E87-4B45-9C5A-2CD7B86BE8CD}" srcOrd="0" destOrd="0" presId="urn:microsoft.com/office/officeart/2005/8/layout/hList1"/>
    <dgm:cxn modelId="{C63E2CF7-CCEC-42D6-997A-2C1AFDE2D3F8}" srcId="{E65D6DBA-6C7E-4D86-89A2-48E52DB5BC3C}" destId="{467F4C11-19D3-4BB9-A13B-ADFAC58207D7}" srcOrd="4" destOrd="0" parTransId="{90B1E8E9-C55D-45C9-BE8F-F266860AEEF8}" sibTransId="{60EA1110-5260-4FC2-A62F-4BACDD25B17B}"/>
    <dgm:cxn modelId="{BA23C6A6-367C-439C-9E7D-BA1A2D05E522}" type="presParOf" srcId="{71A7CB59-66D6-4BFB-98F1-5E0CBED14AFE}" destId="{1B79FB72-6592-4127-BE80-A92274772DF0}" srcOrd="0" destOrd="0" presId="urn:microsoft.com/office/officeart/2005/8/layout/hList1"/>
    <dgm:cxn modelId="{7FAADE0B-BD76-4767-BB83-3ACF66449F4D}" type="presParOf" srcId="{1B79FB72-6592-4127-BE80-A92274772DF0}" destId="{DDBC19D0-66A2-4D30-99BD-97A9EAE11779}" srcOrd="0" destOrd="0" presId="urn:microsoft.com/office/officeart/2005/8/layout/hList1"/>
    <dgm:cxn modelId="{3850C1B2-2F52-4E97-BFC2-6B44422F7151}" type="presParOf" srcId="{1B79FB72-6592-4127-BE80-A92274772DF0}" destId="{1F418C2A-36BC-49BD-BD9E-3F2827D873FB}" srcOrd="1" destOrd="0" presId="urn:microsoft.com/office/officeart/2005/8/layout/hList1"/>
    <dgm:cxn modelId="{7288675B-8BAC-4801-90A0-3E9511747EEE}" type="presParOf" srcId="{71A7CB59-66D6-4BFB-98F1-5E0CBED14AFE}" destId="{B774C503-BB5E-4F86-851F-638DB4BBD68F}" srcOrd="1" destOrd="0" presId="urn:microsoft.com/office/officeart/2005/8/layout/hList1"/>
    <dgm:cxn modelId="{F39712D4-69D8-4B96-95BD-2554DFBBA32A}" type="presParOf" srcId="{71A7CB59-66D6-4BFB-98F1-5E0CBED14AFE}" destId="{CE9B9399-07FF-478D-BA3B-FA2498D88EA4}" srcOrd="2" destOrd="0" presId="urn:microsoft.com/office/officeart/2005/8/layout/hList1"/>
    <dgm:cxn modelId="{E2D8C92D-CD0B-451F-BA29-A23B965F0987}" type="presParOf" srcId="{CE9B9399-07FF-478D-BA3B-FA2498D88EA4}" destId="{2FAE50BF-7E87-4B45-9C5A-2CD7B86BE8CD}" srcOrd="0" destOrd="0" presId="urn:microsoft.com/office/officeart/2005/8/layout/hList1"/>
    <dgm:cxn modelId="{473D3EA0-F438-4F1B-AD76-F906251E1EA4}" type="presParOf" srcId="{CE9B9399-07FF-478D-BA3B-FA2498D88EA4}" destId="{212584D8-B820-45A5-96CF-2D4314E63B10}" srcOrd="1" destOrd="0" presId="urn:microsoft.com/office/officeart/2005/8/layout/hList1"/>
    <dgm:cxn modelId="{5F164A72-81E6-4B4C-965F-6A879A9EA149}" type="presParOf" srcId="{71A7CB59-66D6-4BFB-98F1-5E0CBED14AFE}" destId="{30FDEDEF-8ED2-4029-BCBA-096633D481D6}" srcOrd="3" destOrd="0" presId="urn:microsoft.com/office/officeart/2005/8/layout/hList1"/>
    <dgm:cxn modelId="{311EE691-0DD4-44F4-8339-DAB68CE6AB83}" type="presParOf" srcId="{71A7CB59-66D6-4BFB-98F1-5E0CBED14AFE}" destId="{5CC81E57-2AD5-4243-AFBA-2C1DB77ADBAA}" srcOrd="4" destOrd="0" presId="urn:microsoft.com/office/officeart/2005/8/layout/hList1"/>
    <dgm:cxn modelId="{0CEB5B12-A8B9-42E3-A7AC-C3A546405FD9}" type="presParOf" srcId="{5CC81E57-2AD5-4243-AFBA-2C1DB77ADBAA}" destId="{41E466EC-71FF-4CAA-BB54-881368CA7AB1}" srcOrd="0" destOrd="0" presId="urn:microsoft.com/office/officeart/2005/8/layout/hList1"/>
    <dgm:cxn modelId="{67F018F1-3B57-492E-B6E4-05BE9F08ADC3}" type="presParOf" srcId="{5CC81E57-2AD5-4243-AFBA-2C1DB77ADBAA}" destId="{414CA6FE-4375-4BB7-9412-39CBFDE07A4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8408EE-3C08-4E33-96EA-5F2FB9760F53}"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fr-BE"/>
        </a:p>
      </dgm:t>
    </dgm:pt>
    <dgm:pt modelId="{93196A42-69DF-4ED0-8EFB-3D0413170A68}">
      <dgm:prSet phldrT="[Text]" custT="1"/>
      <dgm:spPr>
        <a:xfrm>
          <a:off x="642122" y="1129115"/>
          <a:ext cx="1070130" cy="394182"/>
        </a:xfrm>
        <a:prstGeom prst="roundRect">
          <a:avLst>
            <a:gd name="adj" fmla="val 10000"/>
          </a:avLst>
        </a:prstGeom>
        <a:solidFill>
          <a:srgbClr val="B62BB4">
            <a:lumMod val="75000"/>
          </a:srgbClr>
        </a:solidFill>
        <a:ln w="12700" cap="flat" cmpd="sng" algn="ctr">
          <a:solidFill>
            <a:sysClr val="window" lastClr="FFFFFF">
              <a:hueOff val="0"/>
              <a:satOff val="0"/>
              <a:lumOff val="0"/>
              <a:alphaOff val="0"/>
            </a:sysClr>
          </a:solidFill>
          <a:prstDash val="solid"/>
          <a:miter lim="800000"/>
        </a:ln>
        <a:effectLst/>
      </dgm:spPr>
      <dgm:t>
        <a:bodyPr/>
        <a:lstStyle/>
        <a:p>
          <a:pPr rtl="0">
            <a:buNone/>
          </a:pPr>
          <a:r>
            <a:rPr lang="en-US" sz="1800" dirty="0">
              <a:solidFill>
                <a:sysClr val="window" lastClr="FFFFFF"/>
              </a:solidFill>
              <a:latin typeface="Calibri" panose="020F0502020204030204"/>
              <a:ea typeface="+mn-ea"/>
              <a:cs typeface="+mn-cs"/>
            </a:rPr>
            <a:t>Consideration 1</a:t>
          </a:r>
          <a:endParaRPr lang="fr-BE" sz="1800" dirty="0">
            <a:solidFill>
              <a:sysClr val="window" lastClr="FFFFFF"/>
            </a:solidFill>
            <a:latin typeface="Calibri" panose="020F0502020204030204"/>
            <a:ea typeface="+mn-ea"/>
            <a:cs typeface="+mn-cs"/>
          </a:endParaRPr>
        </a:p>
      </dgm:t>
    </dgm:pt>
    <dgm:pt modelId="{928D1544-790B-4DFB-9248-1BEE057ED06E}" type="parTrans" cxnId="{D9F5BBAC-B9E9-4819-9CFD-913641214BA7}">
      <dgm:prSet/>
      <dgm:spPr/>
      <dgm:t>
        <a:bodyPr/>
        <a:lstStyle/>
        <a:p>
          <a:endParaRPr lang="fr-BE" sz="1800"/>
        </a:p>
      </dgm:t>
    </dgm:pt>
    <dgm:pt modelId="{26E9726E-7253-4369-8066-9FF3F79C0459}" type="sibTrans" cxnId="{D9F5BBAC-B9E9-4819-9CFD-913641214BA7}">
      <dgm:prSet/>
      <dgm:spPr>
        <a:xfrm>
          <a:off x="945807" y="56727"/>
          <a:ext cx="1847334" cy="1847334"/>
        </a:xfrm>
        <a:prstGeom prst="leftCircularArrow">
          <a:avLst>
            <a:gd name="adj1" fmla="val 3477"/>
            <a:gd name="adj2" fmla="val 431200"/>
            <a:gd name="adj3" fmla="val 2373884"/>
            <a:gd name="adj4" fmla="val 9191662"/>
            <a:gd name="adj5" fmla="val 4057"/>
          </a:avLst>
        </a:prstGeom>
        <a:solidFill>
          <a:srgbClr val="B62BB4">
            <a:lumMod val="75000"/>
          </a:srgbClr>
        </a:solidFill>
        <a:ln>
          <a:noFill/>
        </a:ln>
        <a:effectLst/>
      </dgm:spPr>
      <dgm:t>
        <a:bodyPr/>
        <a:lstStyle/>
        <a:p>
          <a:endParaRPr lang="fr-BE" sz="1800"/>
        </a:p>
      </dgm:t>
    </dgm:pt>
    <dgm:pt modelId="{B85F0425-4CA0-488F-BC1B-32CA5040D1E0}">
      <dgm:prSet custT="1"/>
      <dgm:spPr>
        <a:xfrm>
          <a:off x="2553193" y="281559"/>
          <a:ext cx="1070130" cy="394182"/>
        </a:xfrm>
        <a:prstGeom prst="roundRect">
          <a:avLst>
            <a:gd name="adj" fmla="val 10000"/>
          </a:avLst>
        </a:prstGeom>
        <a:solidFill>
          <a:srgbClr val="B62BB4"/>
        </a:solidFill>
        <a:ln w="12700" cap="flat" cmpd="sng" algn="ctr">
          <a:solidFill>
            <a:sysClr val="window" lastClr="FFFFFF">
              <a:hueOff val="0"/>
              <a:satOff val="0"/>
              <a:lumOff val="0"/>
              <a:alphaOff val="0"/>
            </a:sysClr>
          </a:solidFill>
          <a:prstDash val="solid"/>
          <a:miter lim="800000"/>
        </a:ln>
        <a:effectLst/>
      </dgm:spPr>
      <dgm:t>
        <a:bodyPr/>
        <a:lstStyle/>
        <a:p>
          <a:pPr rtl="0">
            <a:buNone/>
          </a:pPr>
          <a:r>
            <a:rPr lang="en-US" sz="1800" dirty="0">
              <a:solidFill>
                <a:sysClr val="window" lastClr="FFFFFF"/>
              </a:solidFill>
              <a:latin typeface="Calibri" panose="020F0502020204030204"/>
              <a:ea typeface="+mn-ea"/>
              <a:cs typeface="+mn-cs"/>
            </a:rPr>
            <a:t>Consideration 2</a:t>
          </a:r>
          <a:endParaRPr lang="fr-BE" sz="1800" dirty="0">
            <a:solidFill>
              <a:sysClr val="window" lastClr="FFFFFF"/>
            </a:solidFill>
            <a:latin typeface="Calibri" panose="020F0502020204030204"/>
            <a:ea typeface="+mn-ea"/>
            <a:cs typeface="+mn-cs"/>
          </a:endParaRPr>
        </a:p>
      </dgm:t>
    </dgm:pt>
    <dgm:pt modelId="{FDC5B650-CCE1-4384-AEE1-4CD58A282849}" type="parTrans" cxnId="{DA57BCFD-EBBA-4895-9546-9E4B99321AD5}">
      <dgm:prSet/>
      <dgm:spPr/>
      <dgm:t>
        <a:bodyPr/>
        <a:lstStyle/>
        <a:p>
          <a:endParaRPr lang="fr-BE" sz="1800"/>
        </a:p>
      </dgm:t>
    </dgm:pt>
    <dgm:pt modelId="{84F04AA3-9B6F-41E3-9DB5-96F87C6C4308}" type="sibTrans" cxnId="{DA57BCFD-EBBA-4895-9546-9E4B99321AD5}">
      <dgm:prSet/>
      <dgm:spPr>
        <a:xfrm>
          <a:off x="2831043" y="-79611"/>
          <a:ext cx="2156833" cy="2156833"/>
        </a:xfrm>
        <a:prstGeom prst="circularArrow">
          <a:avLst>
            <a:gd name="adj1" fmla="val 2978"/>
            <a:gd name="adj2" fmla="val 364988"/>
            <a:gd name="adj3" fmla="val 19498162"/>
            <a:gd name="adj4" fmla="val 12614171"/>
            <a:gd name="adj5" fmla="val 3475"/>
          </a:avLst>
        </a:prstGeom>
        <a:solidFill>
          <a:srgbClr val="B62BB4"/>
        </a:solidFill>
        <a:ln>
          <a:noFill/>
        </a:ln>
        <a:effectLst/>
      </dgm:spPr>
      <dgm:t>
        <a:bodyPr/>
        <a:lstStyle/>
        <a:p>
          <a:endParaRPr lang="fr-BE" sz="1800"/>
        </a:p>
      </dgm:t>
    </dgm:pt>
    <dgm:pt modelId="{EAFF4EC2-9212-4A5A-BA3C-1CFF1ABD94ED}">
      <dgm:prSet custT="1"/>
      <dgm:spPr>
        <a:xfrm>
          <a:off x="4710137" y="1235572"/>
          <a:ext cx="1070130" cy="394182"/>
        </a:xfrm>
        <a:prstGeom prst="roundRect">
          <a:avLst>
            <a:gd name="adj" fmla="val 10000"/>
          </a:avLst>
        </a:prstGeom>
        <a:solidFill>
          <a:srgbClr val="B62BB4">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pPr rtl="0">
            <a:buNone/>
          </a:pPr>
          <a:r>
            <a:rPr lang="en-US" sz="1800" dirty="0">
              <a:solidFill>
                <a:sysClr val="window" lastClr="FFFFFF"/>
              </a:solidFill>
              <a:latin typeface="Calibri" panose="020F0502020204030204"/>
              <a:ea typeface="+mn-ea"/>
              <a:cs typeface="+mn-cs"/>
            </a:rPr>
            <a:t>Consideration 3</a:t>
          </a:r>
        </a:p>
      </dgm:t>
    </dgm:pt>
    <dgm:pt modelId="{2E7654D9-7B8C-43F5-8AEE-A5F17795C80F}" type="parTrans" cxnId="{A985BAFC-52CE-4F13-A9F7-8855A38BCC87}">
      <dgm:prSet/>
      <dgm:spPr/>
      <dgm:t>
        <a:bodyPr/>
        <a:lstStyle/>
        <a:p>
          <a:endParaRPr lang="fr-BE" sz="1800"/>
        </a:p>
      </dgm:t>
    </dgm:pt>
    <dgm:pt modelId="{85F7CD1E-639A-4CCB-A81D-F9AC5615F0DB}" type="sibTrans" cxnId="{A985BAFC-52CE-4F13-A9F7-8855A38BCC87}">
      <dgm:prSet/>
      <dgm:spPr/>
      <dgm:t>
        <a:bodyPr/>
        <a:lstStyle/>
        <a:p>
          <a:endParaRPr lang="fr-BE" sz="1800"/>
        </a:p>
      </dgm:t>
    </dgm:pt>
    <dgm:pt modelId="{BB18632C-505C-4D0B-9888-D68CEB735903}">
      <dgm:prSet phldrT="[Text]" custT="1"/>
      <dgm:spPr>
        <a:xfrm>
          <a:off x="242813" y="515431"/>
          <a:ext cx="1516014" cy="713420"/>
        </a:xfrm>
        <a:prstGeom prst="roundRect">
          <a:avLst>
            <a:gd name="adj" fmla="val 10000"/>
          </a:avLst>
        </a:prstGeom>
        <a:solidFill>
          <a:sysClr val="window" lastClr="FFFFFF">
            <a:alpha val="90000"/>
            <a:hueOff val="0"/>
            <a:satOff val="0"/>
            <a:lumOff val="0"/>
            <a:alphaOff val="0"/>
          </a:sysClr>
        </a:solidFill>
        <a:ln w="12700" cap="flat" cmpd="sng" algn="ctr">
          <a:solidFill>
            <a:srgbClr val="B62BB4"/>
          </a:solidFill>
          <a:prstDash val="solid"/>
          <a:miter lim="800000"/>
        </a:ln>
        <a:effectLst/>
      </dgm:spPr>
      <dgm:t>
        <a:bodyPr/>
        <a:lstStyle/>
        <a:p>
          <a:pPr rtl="0">
            <a:buChar char="•"/>
          </a:pPr>
          <a:r>
            <a:rPr lang="en-US" sz="2000" dirty="0">
              <a:solidFill>
                <a:srgbClr val="404040">
                  <a:hueOff val="0"/>
                  <a:satOff val="0"/>
                  <a:lumOff val="0"/>
                  <a:alphaOff val="0"/>
                </a:srgbClr>
              </a:solidFill>
              <a:latin typeface="Calibri" panose="020F0502020204030204"/>
              <a:ea typeface="+mn-ea"/>
              <a:cs typeface="+mn-cs"/>
            </a:rPr>
            <a:t> What are your program objectives?</a:t>
          </a:r>
          <a:endParaRPr lang="fr-BE" sz="2000" dirty="0">
            <a:solidFill>
              <a:srgbClr val="404040">
                <a:hueOff val="0"/>
                <a:satOff val="0"/>
                <a:lumOff val="0"/>
                <a:alphaOff val="0"/>
              </a:srgbClr>
            </a:solidFill>
            <a:latin typeface="Calibri" panose="020F0502020204030204"/>
            <a:ea typeface="+mn-ea"/>
            <a:cs typeface="+mn-cs"/>
          </a:endParaRPr>
        </a:p>
      </dgm:t>
    </dgm:pt>
    <dgm:pt modelId="{AC0E735F-EE90-41CC-9277-919090E0A409}" type="parTrans" cxnId="{E8110D55-1E49-482B-9654-8E301373AD67}">
      <dgm:prSet/>
      <dgm:spPr/>
      <dgm:t>
        <a:bodyPr/>
        <a:lstStyle/>
        <a:p>
          <a:endParaRPr lang="fr-BE" sz="1800"/>
        </a:p>
      </dgm:t>
    </dgm:pt>
    <dgm:pt modelId="{4A341002-74B5-4F8C-807A-9B63DD55003A}" type="sibTrans" cxnId="{E8110D55-1E49-482B-9654-8E301373AD67}">
      <dgm:prSet/>
      <dgm:spPr/>
      <dgm:t>
        <a:bodyPr/>
        <a:lstStyle/>
        <a:p>
          <a:endParaRPr lang="fr-BE" sz="1800"/>
        </a:p>
      </dgm:t>
    </dgm:pt>
    <dgm:pt modelId="{3E33C8AD-A8B8-4CBC-8DA9-C8784757F0F9}">
      <dgm:prSet custT="1"/>
      <dgm:spPr>
        <a:xfrm>
          <a:off x="4045942" y="546087"/>
          <a:ext cx="1828800" cy="822963"/>
        </a:xfrm>
        <a:prstGeom prst="roundRect">
          <a:avLst>
            <a:gd name="adj" fmla="val 10000"/>
          </a:avLst>
        </a:prstGeom>
        <a:solidFill>
          <a:sysClr val="window" lastClr="FFFFFF">
            <a:alpha val="90000"/>
            <a:hueOff val="0"/>
            <a:satOff val="0"/>
            <a:lumOff val="0"/>
            <a:alphaOff val="0"/>
          </a:sysClr>
        </a:solidFill>
        <a:ln w="12700" cap="flat" cmpd="sng" algn="ctr">
          <a:solidFill>
            <a:srgbClr val="B62BB4"/>
          </a:solidFill>
          <a:prstDash val="solid"/>
          <a:miter lim="800000"/>
        </a:ln>
        <a:effectLst/>
      </dgm:spPr>
      <dgm:t>
        <a:bodyPr/>
        <a:lstStyle/>
        <a:p>
          <a:pPr rtl="0">
            <a:buChar char="•"/>
          </a:pPr>
          <a:r>
            <a:rPr lang="en-US" sz="2000" dirty="0">
              <a:solidFill>
                <a:srgbClr val="404040">
                  <a:hueOff val="0"/>
                  <a:satOff val="0"/>
                  <a:lumOff val="0"/>
                  <a:alphaOff val="0"/>
                </a:srgbClr>
              </a:solidFill>
              <a:latin typeface="Calibri" panose="020F0502020204030204"/>
              <a:ea typeface="+mn-ea"/>
              <a:cs typeface="+mn-cs"/>
            </a:rPr>
            <a:t> What are the program adjustments that can be made based on the social norms exploration findings?</a:t>
          </a:r>
        </a:p>
      </dgm:t>
    </dgm:pt>
    <dgm:pt modelId="{87B53420-CA28-4A44-A3BA-99755DD3E354}" type="parTrans" cxnId="{4706D5E9-CF72-49AD-9626-A0116037F1A3}">
      <dgm:prSet/>
      <dgm:spPr/>
      <dgm:t>
        <a:bodyPr/>
        <a:lstStyle/>
        <a:p>
          <a:endParaRPr lang="fr-BE" sz="1800"/>
        </a:p>
      </dgm:t>
    </dgm:pt>
    <dgm:pt modelId="{1F5645EF-AF13-4016-A0C7-723688D94046}" type="sibTrans" cxnId="{4706D5E9-CF72-49AD-9626-A0116037F1A3}">
      <dgm:prSet/>
      <dgm:spPr/>
      <dgm:t>
        <a:bodyPr/>
        <a:lstStyle/>
        <a:p>
          <a:endParaRPr lang="fr-BE" sz="1800"/>
        </a:p>
      </dgm:t>
    </dgm:pt>
    <dgm:pt modelId="{70FE8D83-FBB9-455D-80A9-A44FB40AD74F}">
      <dgm:prSet custT="1"/>
      <dgm:spPr>
        <a:xfrm>
          <a:off x="2055216" y="478650"/>
          <a:ext cx="1694369" cy="919759"/>
        </a:xfrm>
        <a:prstGeom prst="roundRect">
          <a:avLst>
            <a:gd name="adj" fmla="val 10000"/>
          </a:avLst>
        </a:prstGeom>
        <a:solidFill>
          <a:sysClr val="window" lastClr="FFFFFF">
            <a:alpha val="90000"/>
            <a:hueOff val="0"/>
            <a:satOff val="0"/>
            <a:lumOff val="0"/>
            <a:alphaOff val="0"/>
          </a:sysClr>
        </a:solidFill>
        <a:ln w="12700" cap="flat" cmpd="sng" algn="ctr">
          <a:solidFill>
            <a:srgbClr val="B62BB4"/>
          </a:solidFill>
          <a:prstDash val="solid"/>
          <a:miter lim="800000"/>
        </a:ln>
        <a:effectLst/>
      </dgm:spPr>
      <dgm:t>
        <a:bodyPr/>
        <a:lstStyle/>
        <a:p>
          <a:pPr rtl="0">
            <a:buChar char="•"/>
          </a:pPr>
          <a:r>
            <a:rPr lang="en-US" sz="2000" dirty="0">
              <a:solidFill>
                <a:srgbClr val="404040">
                  <a:hueOff val="0"/>
                  <a:satOff val="0"/>
                  <a:lumOff val="0"/>
                  <a:alphaOff val="0"/>
                </a:srgbClr>
              </a:solidFill>
              <a:latin typeface="Calibri" panose="020F0502020204030204"/>
              <a:ea typeface="+mn-ea"/>
              <a:cs typeface="+mn-cs"/>
            </a:rPr>
            <a:t> What are the key findings gleaned from the social norms exploration?</a:t>
          </a:r>
          <a:endParaRPr lang="fr-BE" sz="2000" dirty="0">
            <a:solidFill>
              <a:srgbClr val="404040">
                <a:hueOff val="0"/>
                <a:satOff val="0"/>
                <a:lumOff val="0"/>
                <a:alphaOff val="0"/>
              </a:srgbClr>
            </a:solidFill>
            <a:latin typeface="Calibri" panose="020F0502020204030204"/>
            <a:ea typeface="+mn-ea"/>
            <a:cs typeface="+mn-cs"/>
          </a:endParaRPr>
        </a:p>
      </dgm:t>
    </dgm:pt>
    <dgm:pt modelId="{1D178E3C-8D07-42E7-8FC0-20BA52485B28}" type="parTrans" cxnId="{EB713F0B-4AA7-4E76-B782-77CB34233479}">
      <dgm:prSet/>
      <dgm:spPr/>
      <dgm:t>
        <a:bodyPr/>
        <a:lstStyle/>
        <a:p>
          <a:endParaRPr lang="en-US" sz="3200"/>
        </a:p>
      </dgm:t>
    </dgm:pt>
    <dgm:pt modelId="{1E05C1A5-E0B8-40DC-ACBA-28B86CADEC1F}" type="sibTrans" cxnId="{EB713F0B-4AA7-4E76-B782-77CB34233479}">
      <dgm:prSet/>
      <dgm:spPr/>
      <dgm:t>
        <a:bodyPr/>
        <a:lstStyle/>
        <a:p>
          <a:endParaRPr lang="en-US" sz="3200"/>
        </a:p>
      </dgm:t>
    </dgm:pt>
    <dgm:pt modelId="{0673B6DA-A64B-430F-8017-1AA801327C18}" type="pres">
      <dgm:prSet presAssocID="{B98408EE-3C08-4E33-96EA-5F2FB9760F53}" presName="Name0" presStyleCnt="0">
        <dgm:presLayoutVars>
          <dgm:dir/>
          <dgm:animLvl val="lvl"/>
          <dgm:resizeHandles val="exact"/>
        </dgm:presLayoutVars>
      </dgm:prSet>
      <dgm:spPr/>
    </dgm:pt>
    <dgm:pt modelId="{86750512-711C-47FD-82E0-97E12894D9BC}" type="pres">
      <dgm:prSet presAssocID="{B98408EE-3C08-4E33-96EA-5F2FB9760F53}" presName="tSp" presStyleCnt="0"/>
      <dgm:spPr/>
    </dgm:pt>
    <dgm:pt modelId="{ADEC5CE2-A475-41FB-806B-5308DFC1EC8D}" type="pres">
      <dgm:prSet presAssocID="{B98408EE-3C08-4E33-96EA-5F2FB9760F53}" presName="bSp" presStyleCnt="0"/>
      <dgm:spPr/>
    </dgm:pt>
    <dgm:pt modelId="{FF7B2BA6-25E9-4BC7-B03F-2129AE640042}" type="pres">
      <dgm:prSet presAssocID="{B98408EE-3C08-4E33-96EA-5F2FB9760F53}" presName="process" presStyleCnt="0"/>
      <dgm:spPr/>
    </dgm:pt>
    <dgm:pt modelId="{5D07CDAE-ED38-4794-B69E-76060D470309}" type="pres">
      <dgm:prSet presAssocID="{93196A42-69DF-4ED0-8EFB-3D0413170A68}" presName="composite1" presStyleCnt="0"/>
      <dgm:spPr/>
    </dgm:pt>
    <dgm:pt modelId="{75DA529B-4763-4918-9E9A-8EC3B54F02F2}" type="pres">
      <dgm:prSet presAssocID="{93196A42-69DF-4ED0-8EFB-3D0413170A68}" presName="dummyNode1" presStyleLbl="node1" presStyleIdx="0" presStyleCnt="3"/>
      <dgm:spPr/>
    </dgm:pt>
    <dgm:pt modelId="{D21AF7F2-3F61-49C2-80D8-DE825B33120F}" type="pres">
      <dgm:prSet presAssocID="{93196A42-69DF-4ED0-8EFB-3D0413170A68}" presName="childNode1" presStyleLbl="bgAcc1" presStyleIdx="0" presStyleCnt="3" custScaleX="135948" custScaleY="77566" custLinFactNeighborX="851" custLinFactNeighborY="-7218">
        <dgm:presLayoutVars>
          <dgm:bulletEnabled val="1"/>
        </dgm:presLayoutVars>
      </dgm:prSet>
      <dgm:spPr/>
    </dgm:pt>
    <dgm:pt modelId="{13D4D0ED-C2C8-40B0-9D89-A30199ACE081}" type="pres">
      <dgm:prSet presAssocID="{93196A42-69DF-4ED0-8EFB-3D0413170A68}" presName="childNode1tx" presStyleLbl="bgAcc1" presStyleIdx="0" presStyleCnt="3">
        <dgm:presLayoutVars>
          <dgm:bulletEnabled val="1"/>
        </dgm:presLayoutVars>
      </dgm:prSet>
      <dgm:spPr/>
    </dgm:pt>
    <dgm:pt modelId="{FA9BA66A-ACF1-4A01-B379-081F01C24423}" type="pres">
      <dgm:prSet presAssocID="{93196A42-69DF-4ED0-8EFB-3D0413170A68}" presName="parentNode1" presStyleLbl="node1" presStyleIdx="0" presStyleCnt="3" custScaleX="107959" custLinFactNeighborY="-18317">
        <dgm:presLayoutVars>
          <dgm:chMax val="1"/>
          <dgm:bulletEnabled val="1"/>
        </dgm:presLayoutVars>
      </dgm:prSet>
      <dgm:spPr/>
    </dgm:pt>
    <dgm:pt modelId="{E274C8A6-ACA4-4FF9-AE44-1ECA9DBC8398}" type="pres">
      <dgm:prSet presAssocID="{93196A42-69DF-4ED0-8EFB-3D0413170A68}" presName="connSite1" presStyleCnt="0"/>
      <dgm:spPr/>
    </dgm:pt>
    <dgm:pt modelId="{6D2B7EF0-5160-4782-90F3-90CD429077CE}" type="pres">
      <dgm:prSet presAssocID="{26E9726E-7253-4369-8066-9FF3F79C0459}" presName="Name9" presStyleLbl="sibTrans2D1" presStyleIdx="0" presStyleCnt="2" custLinFactNeighborX="-3790" custLinFactNeighborY="-8539"/>
      <dgm:spPr/>
    </dgm:pt>
    <dgm:pt modelId="{ADABD8FE-93FB-43DD-8D88-AEBC8E9FE79F}" type="pres">
      <dgm:prSet presAssocID="{B85F0425-4CA0-488F-BC1B-32CA5040D1E0}" presName="composite2" presStyleCnt="0"/>
      <dgm:spPr/>
    </dgm:pt>
    <dgm:pt modelId="{8C277931-B744-49A2-AF8C-9DC2F29A9EC6}" type="pres">
      <dgm:prSet presAssocID="{B85F0425-4CA0-488F-BC1B-32CA5040D1E0}" presName="dummyNode2" presStyleLbl="node1" presStyleIdx="0" presStyleCnt="3"/>
      <dgm:spPr/>
    </dgm:pt>
    <dgm:pt modelId="{CF74DAE6-690E-45BB-B434-DA43FD4BEDFE}" type="pres">
      <dgm:prSet presAssocID="{B85F0425-4CA0-488F-BC1B-32CA5040D1E0}" presName="childNode2" presStyleLbl="bgAcc1" presStyleIdx="1" presStyleCnt="3" custScaleX="151942">
        <dgm:presLayoutVars>
          <dgm:bulletEnabled val="1"/>
        </dgm:presLayoutVars>
      </dgm:prSet>
      <dgm:spPr/>
    </dgm:pt>
    <dgm:pt modelId="{EF75BA5B-5BF2-4ECB-9967-2D12655778BE}" type="pres">
      <dgm:prSet presAssocID="{B85F0425-4CA0-488F-BC1B-32CA5040D1E0}" presName="childNode2tx" presStyleLbl="bgAcc1" presStyleIdx="1" presStyleCnt="3">
        <dgm:presLayoutVars>
          <dgm:bulletEnabled val="1"/>
        </dgm:presLayoutVars>
      </dgm:prSet>
      <dgm:spPr/>
    </dgm:pt>
    <dgm:pt modelId="{71A489C7-C4D5-4FF9-9FAB-8D295796076D}" type="pres">
      <dgm:prSet presAssocID="{B85F0425-4CA0-488F-BC1B-32CA5040D1E0}" presName="parentNode2" presStyleLbl="node1" presStyleIdx="1" presStyleCnt="3" custScaleX="107959">
        <dgm:presLayoutVars>
          <dgm:chMax val="0"/>
          <dgm:bulletEnabled val="1"/>
        </dgm:presLayoutVars>
      </dgm:prSet>
      <dgm:spPr/>
    </dgm:pt>
    <dgm:pt modelId="{4B880605-A0B1-4DF1-A70D-B5B3AC59FA37}" type="pres">
      <dgm:prSet presAssocID="{B85F0425-4CA0-488F-BC1B-32CA5040D1E0}" presName="connSite2" presStyleCnt="0"/>
      <dgm:spPr/>
    </dgm:pt>
    <dgm:pt modelId="{2476F407-5646-4FEE-83B7-A1581BA85CDC}" type="pres">
      <dgm:prSet presAssocID="{84F04AA3-9B6F-41E3-9DB5-96F87C6C4308}" presName="Name18" presStyleLbl="sibTrans2D1" presStyleIdx="1" presStyleCnt="2" custLinFactNeighborX="-2336" custLinFactNeighborY="9701"/>
      <dgm:spPr/>
    </dgm:pt>
    <dgm:pt modelId="{DF058DF0-DCAA-4B05-AE2B-B321C58073F2}" type="pres">
      <dgm:prSet presAssocID="{EAFF4EC2-9212-4A5A-BA3C-1CFF1ABD94ED}" presName="composite1" presStyleCnt="0"/>
      <dgm:spPr/>
    </dgm:pt>
    <dgm:pt modelId="{2AE70D9F-AEB9-42F1-A370-41FC6485FA79}" type="pres">
      <dgm:prSet presAssocID="{EAFF4EC2-9212-4A5A-BA3C-1CFF1ABD94ED}" presName="dummyNode1" presStyleLbl="node1" presStyleIdx="1" presStyleCnt="3"/>
      <dgm:spPr/>
    </dgm:pt>
    <dgm:pt modelId="{E71BE2D8-FCD4-4ED9-BBBE-88987EE12168}" type="pres">
      <dgm:prSet presAssocID="{EAFF4EC2-9212-4A5A-BA3C-1CFF1ABD94ED}" presName="childNode1" presStyleLbl="bgAcc1" presStyleIdx="2" presStyleCnt="3" custScaleX="163997" custScaleY="89476" custLinFactNeighborX="-854" custLinFactNeighborY="2070">
        <dgm:presLayoutVars>
          <dgm:bulletEnabled val="1"/>
        </dgm:presLayoutVars>
      </dgm:prSet>
      <dgm:spPr/>
    </dgm:pt>
    <dgm:pt modelId="{5AAC5B81-C888-45C3-A072-F083317FC11A}" type="pres">
      <dgm:prSet presAssocID="{EAFF4EC2-9212-4A5A-BA3C-1CFF1ABD94ED}" presName="childNode1tx" presStyleLbl="bgAcc1" presStyleIdx="2" presStyleCnt="3">
        <dgm:presLayoutVars>
          <dgm:bulletEnabled val="1"/>
        </dgm:presLayoutVars>
      </dgm:prSet>
      <dgm:spPr/>
    </dgm:pt>
    <dgm:pt modelId="{A3563C2E-1969-43EC-8900-CB9CBAA1BC49}" type="pres">
      <dgm:prSet presAssocID="{EAFF4EC2-9212-4A5A-BA3C-1CFF1ABD94ED}" presName="parentNode1" presStyleLbl="node1" presStyleIdx="2" presStyleCnt="3" custScaleX="107959" custLinFactNeighborX="9027" custLinFactNeighborY="8690">
        <dgm:presLayoutVars>
          <dgm:chMax val="1"/>
          <dgm:bulletEnabled val="1"/>
        </dgm:presLayoutVars>
      </dgm:prSet>
      <dgm:spPr/>
    </dgm:pt>
    <dgm:pt modelId="{B0EAD7E9-7438-4B7A-8743-3AF209C26E7B}" type="pres">
      <dgm:prSet presAssocID="{EAFF4EC2-9212-4A5A-BA3C-1CFF1ABD94ED}" presName="connSite1" presStyleCnt="0"/>
      <dgm:spPr/>
    </dgm:pt>
  </dgm:ptLst>
  <dgm:cxnLst>
    <dgm:cxn modelId="{6122E000-9F1D-44BD-B7C0-64BC981D8E4D}" type="presOf" srcId="{93196A42-69DF-4ED0-8EFB-3D0413170A68}" destId="{FA9BA66A-ACF1-4A01-B379-081F01C24423}" srcOrd="0" destOrd="0" presId="urn:microsoft.com/office/officeart/2005/8/layout/hProcess4"/>
    <dgm:cxn modelId="{EB713F0B-4AA7-4E76-B782-77CB34233479}" srcId="{B85F0425-4CA0-488F-BC1B-32CA5040D1E0}" destId="{70FE8D83-FBB9-455D-80A9-A44FB40AD74F}" srcOrd="0" destOrd="0" parTransId="{1D178E3C-8D07-42E7-8FC0-20BA52485B28}" sibTransId="{1E05C1A5-E0B8-40DC-ACBA-28B86CADEC1F}"/>
    <dgm:cxn modelId="{EDC4F82D-8E59-4396-A29F-A0CB5D23A0B4}" type="presOf" srcId="{BB18632C-505C-4D0B-9888-D68CEB735903}" destId="{D21AF7F2-3F61-49C2-80D8-DE825B33120F}" srcOrd="0" destOrd="0" presId="urn:microsoft.com/office/officeart/2005/8/layout/hProcess4"/>
    <dgm:cxn modelId="{EA95173B-59DF-44A2-974A-2B51D1E30DA4}" type="presOf" srcId="{3E33C8AD-A8B8-4CBC-8DA9-C8784757F0F9}" destId="{5AAC5B81-C888-45C3-A072-F083317FC11A}" srcOrd="1" destOrd="0" presId="urn:microsoft.com/office/officeart/2005/8/layout/hProcess4"/>
    <dgm:cxn modelId="{E8110D55-1E49-482B-9654-8E301373AD67}" srcId="{93196A42-69DF-4ED0-8EFB-3D0413170A68}" destId="{BB18632C-505C-4D0B-9888-D68CEB735903}" srcOrd="0" destOrd="0" parTransId="{AC0E735F-EE90-41CC-9277-919090E0A409}" sibTransId="{4A341002-74B5-4F8C-807A-9B63DD55003A}"/>
    <dgm:cxn modelId="{1D3F8C72-8C84-467C-81B0-5BD536700898}" type="presOf" srcId="{84F04AA3-9B6F-41E3-9DB5-96F87C6C4308}" destId="{2476F407-5646-4FEE-83B7-A1581BA85CDC}" srcOrd="0" destOrd="0" presId="urn:microsoft.com/office/officeart/2005/8/layout/hProcess4"/>
    <dgm:cxn modelId="{F03D6E87-1C08-4E9F-8A88-897A554CDCD2}" type="presOf" srcId="{70FE8D83-FBB9-455D-80A9-A44FB40AD74F}" destId="{CF74DAE6-690E-45BB-B434-DA43FD4BEDFE}" srcOrd="0" destOrd="0" presId="urn:microsoft.com/office/officeart/2005/8/layout/hProcess4"/>
    <dgm:cxn modelId="{7299BE89-5D7F-43C6-A9C7-3B3E0C0B564D}" type="presOf" srcId="{26E9726E-7253-4369-8066-9FF3F79C0459}" destId="{6D2B7EF0-5160-4782-90F3-90CD429077CE}" srcOrd="0" destOrd="0" presId="urn:microsoft.com/office/officeart/2005/8/layout/hProcess4"/>
    <dgm:cxn modelId="{257AD596-F5DD-469B-A99C-55AB7F215D59}" type="presOf" srcId="{BB18632C-505C-4D0B-9888-D68CEB735903}" destId="{13D4D0ED-C2C8-40B0-9D89-A30199ACE081}" srcOrd="1" destOrd="0" presId="urn:microsoft.com/office/officeart/2005/8/layout/hProcess4"/>
    <dgm:cxn modelId="{AC1A4DAC-CE1B-47C7-ADA9-A9D377A640F5}" type="presOf" srcId="{3E33C8AD-A8B8-4CBC-8DA9-C8784757F0F9}" destId="{E71BE2D8-FCD4-4ED9-BBBE-88987EE12168}" srcOrd="0" destOrd="0" presId="urn:microsoft.com/office/officeart/2005/8/layout/hProcess4"/>
    <dgm:cxn modelId="{D9F5BBAC-B9E9-4819-9CFD-913641214BA7}" srcId="{B98408EE-3C08-4E33-96EA-5F2FB9760F53}" destId="{93196A42-69DF-4ED0-8EFB-3D0413170A68}" srcOrd="0" destOrd="0" parTransId="{928D1544-790B-4DFB-9248-1BEE057ED06E}" sibTransId="{26E9726E-7253-4369-8066-9FF3F79C0459}"/>
    <dgm:cxn modelId="{A092DDBC-C5B1-48BA-A65D-3B8BBFC650AF}" type="presOf" srcId="{70FE8D83-FBB9-455D-80A9-A44FB40AD74F}" destId="{EF75BA5B-5BF2-4ECB-9967-2D12655778BE}" srcOrd="1" destOrd="0" presId="urn:microsoft.com/office/officeart/2005/8/layout/hProcess4"/>
    <dgm:cxn modelId="{B80D5AC3-A49D-47A6-A899-C6A53D48AECD}" type="presOf" srcId="{EAFF4EC2-9212-4A5A-BA3C-1CFF1ABD94ED}" destId="{A3563C2E-1969-43EC-8900-CB9CBAA1BC49}" srcOrd="0" destOrd="0" presId="urn:microsoft.com/office/officeart/2005/8/layout/hProcess4"/>
    <dgm:cxn modelId="{30095ADA-F890-40A8-8F4D-B07B2F587FEB}" type="presOf" srcId="{B98408EE-3C08-4E33-96EA-5F2FB9760F53}" destId="{0673B6DA-A64B-430F-8017-1AA801327C18}" srcOrd="0" destOrd="0" presId="urn:microsoft.com/office/officeart/2005/8/layout/hProcess4"/>
    <dgm:cxn modelId="{4706D5E9-CF72-49AD-9626-A0116037F1A3}" srcId="{EAFF4EC2-9212-4A5A-BA3C-1CFF1ABD94ED}" destId="{3E33C8AD-A8B8-4CBC-8DA9-C8784757F0F9}" srcOrd="0" destOrd="0" parTransId="{87B53420-CA28-4A44-A3BA-99755DD3E354}" sibTransId="{1F5645EF-AF13-4016-A0C7-723688D94046}"/>
    <dgm:cxn modelId="{1F5627ED-E515-456C-BFDB-3F0AE623A2FF}" type="presOf" srcId="{B85F0425-4CA0-488F-BC1B-32CA5040D1E0}" destId="{71A489C7-C4D5-4FF9-9FAB-8D295796076D}" srcOrd="0" destOrd="0" presId="urn:microsoft.com/office/officeart/2005/8/layout/hProcess4"/>
    <dgm:cxn modelId="{A985BAFC-52CE-4F13-A9F7-8855A38BCC87}" srcId="{B98408EE-3C08-4E33-96EA-5F2FB9760F53}" destId="{EAFF4EC2-9212-4A5A-BA3C-1CFF1ABD94ED}" srcOrd="2" destOrd="0" parTransId="{2E7654D9-7B8C-43F5-8AEE-A5F17795C80F}" sibTransId="{85F7CD1E-639A-4CCB-A81D-F9AC5615F0DB}"/>
    <dgm:cxn modelId="{DA57BCFD-EBBA-4895-9546-9E4B99321AD5}" srcId="{B98408EE-3C08-4E33-96EA-5F2FB9760F53}" destId="{B85F0425-4CA0-488F-BC1B-32CA5040D1E0}" srcOrd="1" destOrd="0" parTransId="{FDC5B650-CCE1-4384-AEE1-4CD58A282849}" sibTransId="{84F04AA3-9B6F-41E3-9DB5-96F87C6C4308}"/>
    <dgm:cxn modelId="{24E408F6-0EC0-4274-A185-41A10CA36DE4}" type="presParOf" srcId="{0673B6DA-A64B-430F-8017-1AA801327C18}" destId="{86750512-711C-47FD-82E0-97E12894D9BC}" srcOrd="0" destOrd="0" presId="urn:microsoft.com/office/officeart/2005/8/layout/hProcess4"/>
    <dgm:cxn modelId="{CA476E5A-D26A-478F-89C9-30D464109A9A}" type="presParOf" srcId="{0673B6DA-A64B-430F-8017-1AA801327C18}" destId="{ADEC5CE2-A475-41FB-806B-5308DFC1EC8D}" srcOrd="1" destOrd="0" presId="urn:microsoft.com/office/officeart/2005/8/layout/hProcess4"/>
    <dgm:cxn modelId="{6C879663-70D0-424A-B892-333A47E9FB1B}" type="presParOf" srcId="{0673B6DA-A64B-430F-8017-1AA801327C18}" destId="{FF7B2BA6-25E9-4BC7-B03F-2129AE640042}" srcOrd="2" destOrd="0" presId="urn:microsoft.com/office/officeart/2005/8/layout/hProcess4"/>
    <dgm:cxn modelId="{5E425C01-63C7-426A-899D-C30B655A0932}" type="presParOf" srcId="{FF7B2BA6-25E9-4BC7-B03F-2129AE640042}" destId="{5D07CDAE-ED38-4794-B69E-76060D470309}" srcOrd="0" destOrd="0" presId="urn:microsoft.com/office/officeart/2005/8/layout/hProcess4"/>
    <dgm:cxn modelId="{283C0143-8FE9-4539-8E19-C3D414B4D56B}" type="presParOf" srcId="{5D07CDAE-ED38-4794-B69E-76060D470309}" destId="{75DA529B-4763-4918-9E9A-8EC3B54F02F2}" srcOrd="0" destOrd="0" presId="urn:microsoft.com/office/officeart/2005/8/layout/hProcess4"/>
    <dgm:cxn modelId="{29F08576-FACC-4CF1-B729-D47672F17D93}" type="presParOf" srcId="{5D07CDAE-ED38-4794-B69E-76060D470309}" destId="{D21AF7F2-3F61-49C2-80D8-DE825B33120F}" srcOrd="1" destOrd="0" presId="urn:microsoft.com/office/officeart/2005/8/layout/hProcess4"/>
    <dgm:cxn modelId="{68B6703C-E3F1-424F-9EEF-ADE0E295B944}" type="presParOf" srcId="{5D07CDAE-ED38-4794-B69E-76060D470309}" destId="{13D4D0ED-C2C8-40B0-9D89-A30199ACE081}" srcOrd="2" destOrd="0" presId="urn:microsoft.com/office/officeart/2005/8/layout/hProcess4"/>
    <dgm:cxn modelId="{D651EFBA-2893-449D-88D6-231749570DF8}" type="presParOf" srcId="{5D07CDAE-ED38-4794-B69E-76060D470309}" destId="{FA9BA66A-ACF1-4A01-B379-081F01C24423}" srcOrd="3" destOrd="0" presId="urn:microsoft.com/office/officeart/2005/8/layout/hProcess4"/>
    <dgm:cxn modelId="{57028B54-B478-493B-B68D-90DFF2BD755F}" type="presParOf" srcId="{5D07CDAE-ED38-4794-B69E-76060D470309}" destId="{E274C8A6-ACA4-4FF9-AE44-1ECA9DBC8398}" srcOrd="4" destOrd="0" presId="urn:microsoft.com/office/officeart/2005/8/layout/hProcess4"/>
    <dgm:cxn modelId="{B319EB15-9C9D-4EBD-9348-91BA9C07E5D4}" type="presParOf" srcId="{FF7B2BA6-25E9-4BC7-B03F-2129AE640042}" destId="{6D2B7EF0-5160-4782-90F3-90CD429077CE}" srcOrd="1" destOrd="0" presId="urn:microsoft.com/office/officeart/2005/8/layout/hProcess4"/>
    <dgm:cxn modelId="{B2B26CA7-5768-43EA-8395-C63206C4F19C}" type="presParOf" srcId="{FF7B2BA6-25E9-4BC7-B03F-2129AE640042}" destId="{ADABD8FE-93FB-43DD-8D88-AEBC8E9FE79F}" srcOrd="2" destOrd="0" presId="urn:microsoft.com/office/officeart/2005/8/layout/hProcess4"/>
    <dgm:cxn modelId="{87D132F5-F6FA-4AD6-9112-3A085C2E49D5}" type="presParOf" srcId="{ADABD8FE-93FB-43DD-8D88-AEBC8E9FE79F}" destId="{8C277931-B744-49A2-AF8C-9DC2F29A9EC6}" srcOrd="0" destOrd="0" presId="urn:microsoft.com/office/officeart/2005/8/layout/hProcess4"/>
    <dgm:cxn modelId="{42C463C1-3B82-4A19-97B1-0CD2A3D07CF0}" type="presParOf" srcId="{ADABD8FE-93FB-43DD-8D88-AEBC8E9FE79F}" destId="{CF74DAE6-690E-45BB-B434-DA43FD4BEDFE}" srcOrd="1" destOrd="0" presId="urn:microsoft.com/office/officeart/2005/8/layout/hProcess4"/>
    <dgm:cxn modelId="{EC4516BA-3478-4B4B-9C99-38F06633C63A}" type="presParOf" srcId="{ADABD8FE-93FB-43DD-8D88-AEBC8E9FE79F}" destId="{EF75BA5B-5BF2-4ECB-9967-2D12655778BE}" srcOrd="2" destOrd="0" presId="urn:microsoft.com/office/officeart/2005/8/layout/hProcess4"/>
    <dgm:cxn modelId="{ADD9BD8F-E27D-409A-95F5-F771FF8E11CA}" type="presParOf" srcId="{ADABD8FE-93FB-43DD-8D88-AEBC8E9FE79F}" destId="{71A489C7-C4D5-4FF9-9FAB-8D295796076D}" srcOrd="3" destOrd="0" presId="urn:microsoft.com/office/officeart/2005/8/layout/hProcess4"/>
    <dgm:cxn modelId="{B0A521FC-71E3-442B-A345-CE58B8136F0D}" type="presParOf" srcId="{ADABD8FE-93FB-43DD-8D88-AEBC8E9FE79F}" destId="{4B880605-A0B1-4DF1-A70D-B5B3AC59FA37}" srcOrd="4" destOrd="0" presId="urn:microsoft.com/office/officeart/2005/8/layout/hProcess4"/>
    <dgm:cxn modelId="{08E3E6CC-A688-4220-A3E3-A5D9187B8261}" type="presParOf" srcId="{FF7B2BA6-25E9-4BC7-B03F-2129AE640042}" destId="{2476F407-5646-4FEE-83B7-A1581BA85CDC}" srcOrd="3" destOrd="0" presId="urn:microsoft.com/office/officeart/2005/8/layout/hProcess4"/>
    <dgm:cxn modelId="{29FFD8E5-EE53-46D8-B9A8-7A688F02ACC2}" type="presParOf" srcId="{FF7B2BA6-25E9-4BC7-B03F-2129AE640042}" destId="{DF058DF0-DCAA-4B05-AE2B-B321C58073F2}" srcOrd="4" destOrd="0" presId="urn:microsoft.com/office/officeart/2005/8/layout/hProcess4"/>
    <dgm:cxn modelId="{609F0DA4-0B11-4F00-822C-5CBBF8AC76BF}" type="presParOf" srcId="{DF058DF0-DCAA-4B05-AE2B-B321C58073F2}" destId="{2AE70D9F-AEB9-42F1-A370-41FC6485FA79}" srcOrd="0" destOrd="0" presId="urn:microsoft.com/office/officeart/2005/8/layout/hProcess4"/>
    <dgm:cxn modelId="{A4841B14-5F27-4F03-BD73-623571D8BFD6}" type="presParOf" srcId="{DF058DF0-DCAA-4B05-AE2B-B321C58073F2}" destId="{E71BE2D8-FCD4-4ED9-BBBE-88987EE12168}" srcOrd="1" destOrd="0" presId="urn:microsoft.com/office/officeart/2005/8/layout/hProcess4"/>
    <dgm:cxn modelId="{15215278-6793-4945-BEF4-9C1A81564407}" type="presParOf" srcId="{DF058DF0-DCAA-4B05-AE2B-B321C58073F2}" destId="{5AAC5B81-C888-45C3-A072-F083317FC11A}" srcOrd="2" destOrd="0" presId="urn:microsoft.com/office/officeart/2005/8/layout/hProcess4"/>
    <dgm:cxn modelId="{0C0DC3BC-9152-4027-9D23-24930E581321}" type="presParOf" srcId="{DF058DF0-DCAA-4B05-AE2B-B321C58073F2}" destId="{A3563C2E-1969-43EC-8900-CB9CBAA1BC49}" srcOrd="3" destOrd="0" presId="urn:microsoft.com/office/officeart/2005/8/layout/hProcess4"/>
    <dgm:cxn modelId="{F4C0DAC3-F75D-46CD-9301-466F0004AA4F}" type="presParOf" srcId="{DF058DF0-DCAA-4B05-AE2B-B321C58073F2}" destId="{B0EAD7E9-7438-4B7A-8743-3AF209C26E7B}"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C19D0-66A2-4D30-99BD-97A9EAE11779}">
      <dsp:nvSpPr>
        <dsp:cNvPr id="0" name=""/>
        <dsp:cNvSpPr/>
      </dsp:nvSpPr>
      <dsp:spPr>
        <a:xfrm>
          <a:off x="3657" y="239771"/>
          <a:ext cx="3565906" cy="5184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Share the physical space</a:t>
          </a:r>
          <a:endParaRPr lang="fr-BE" sz="1800" kern="1200" dirty="0"/>
        </a:p>
      </dsp:txBody>
      <dsp:txXfrm>
        <a:off x="3657" y="239771"/>
        <a:ext cx="3565906" cy="518400"/>
      </dsp:txXfrm>
    </dsp:sp>
    <dsp:sp modelId="{1F418C2A-36BC-49BD-BD9E-3F2827D873FB}">
      <dsp:nvSpPr>
        <dsp:cNvPr id="0" name=""/>
        <dsp:cNvSpPr/>
      </dsp:nvSpPr>
      <dsp:spPr>
        <a:xfrm>
          <a:off x="3657" y="758171"/>
          <a:ext cx="3565906" cy="338612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Let </a:t>
          </a:r>
          <a:r>
            <a:rPr lang="en-US" sz="1800" i="1" kern="1200" dirty="0"/>
            <a:t>them </a:t>
          </a:r>
          <a:r>
            <a:rPr lang="en-US" sz="1800" kern="1200" dirty="0"/>
            <a:t>do it (draw, map, count, score, prioritize, discuss, conclude, etc.)</a:t>
          </a:r>
          <a:endParaRPr lang="fr-BE"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Stand or sit at the same level as people</a:t>
          </a:r>
          <a:endParaRPr lang="fr-BE"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Share (experiences, tools, ideas, time, food, etc.)</a:t>
          </a:r>
          <a:endParaRPr lang="fr-BE" sz="1800" kern="1200" dirty="0"/>
        </a:p>
      </dsp:txBody>
      <dsp:txXfrm>
        <a:off x="3657" y="758171"/>
        <a:ext cx="3565906" cy="3386129"/>
      </dsp:txXfrm>
    </dsp:sp>
    <dsp:sp modelId="{2FAE50BF-7E87-4B45-9C5A-2CD7B86BE8CD}">
      <dsp:nvSpPr>
        <dsp:cNvPr id="0" name=""/>
        <dsp:cNvSpPr/>
      </dsp:nvSpPr>
      <dsp:spPr>
        <a:xfrm>
          <a:off x="4114791" y="228599"/>
          <a:ext cx="3565906" cy="5184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Skills &amp; Behaviors</a:t>
          </a:r>
          <a:endParaRPr lang="fr-BE" sz="1800" kern="1200" dirty="0"/>
        </a:p>
      </dsp:txBody>
      <dsp:txXfrm>
        <a:off x="4114791" y="228599"/>
        <a:ext cx="3565906" cy="518400"/>
      </dsp:txXfrm>
    </dsp:sp>
    <dsp:sp modelId="{212584D8-B820-45A5-96CF-2D4314E63B10}">
      <dsp:nvSpPr>
        <dsp:cNvPr id="0" name=""/>
        <dsp:cNvSpPr/>
      </dsp:nvSpPr>
      <dsp:spPr>
        <a:xfrm>
          <a:off x="4129340" y="758171"/>
          <a:ext cx="3565906" cy="338612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Listen to others</a:t>
          </a:r>
          <a:endParaRPr lang="fr-BE"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Give people time to come up with their own ideas</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Be patient</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Be practical; use your best judgement</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Build trust</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Focus on the issue not the person</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Involve everybody</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Empathize</a:t>
          </a:r>
        </a:p>
        <a:p>
          <a:pPr marL="171450" lvl="1" indent="-171450" algn="l" defTabSz="800100">
            <a:lnSpc>
              <a:spcPct val="90000"/>
            </a:lnSpc>
            <a:spcBef>
              <a:spcPct val="0"/>
            </a:spcBef>
            <a:spcAft>
              <a:spcPct val="15000"/>
            </a:spcAft>
            <a:buChar char="•"/>
          </a:pPr>
          <a:endParaRPr lang="en-US" sz="1800" kern="1200" dirty="0"/>
        </a:p>
      </dsp:txBody>
      <dsp:txXfrm>
        <a:off x="4129340" y="758171"/>
        <a:ext cx="3565906" cy="3386129"/>
      </dsp:txXfrm>
    </dsp:sp>
    <dsp:sp modelId="{41E466EC-71FF-4CAA-BB54-881368CA7AB1}">
      <dsp:nvSpPr>
        <dsp:cNvPr id="0" name=""/>
        <dsp:cNvSpPr/>
      </dsp:nvSpPr>
      <dsp:spPr>
        <a:xfrm>
          <a:off x="8133924" y="239771"/>
          <a:ext cx="3565906" cy="5184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Attitudes &amp; Beliefs</a:t>
          </a:r>
          <a:endParaRPr lang="fr-BE" sz="1800" kern="1200" dirty="0"/>
        </a:p>
      </dsp:txBody>
      <dsp:txXfrm>
        <a:off x="8133924" y="239771"/>
        <a:ext cx="3565906" cy="518400"/>
      </dsp:txXfrm>
    </dsp:sp>
    <dsp:sp modelId="{414CA6FE-4375-4BB7-9412-39CBFDE07A49}">
      <dsp:nvSpPr>
        <dsp:cNvPr id="0" name=""/>
        <dsp:cNvSpPr/>
      </dsp:nvSpPr>
      <dsp:spPr>
        <a:xfrm>
          <a:off x="8133924" y="758171"/>
          <a:ext cx="3565906" cy="338612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Be humble</a:t>
          </a:r>
          <a:endParaRPr lang="fr-BE"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Be creative</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Respect people’s viewpoints</a:t>
          </a:r>
          <a:endParaRPr lang="fr-BE"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Be tolerant</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Trust people</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Embrace error</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Have fun!</a:t>
          </a:r>
        </a:p>
      </dsp:txBody>
      <dsp:txXfrm>
        <a:off x="8133924" y="758171"/>
        <a:ext cx="3565906" cy="33861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AF7F2-3F61-49C2-80D8-DE825B33120F}">
      <dsp:nvSpPr>
        <dsp:cNvPr id="0" name=""/>
        <dsp:cNvSpPr/>
      </dsp:nvSpPr>
      <dsp:spPr>
        <a:xfrm>
          <a:off x="18930" y="1147673"/>
          <a:ext cx="2956290" cy="1391199"/>
        </a:xfrm>
        <a:prstGeom prst="roundRect">
          <a:avLst>
            <a:gd name="adj" fmla="val 10000"/>
          </a:avLst>
        </a:prstGeom>
        <a:solidFill>
          <a:sysClr val="window" lastClr="FFFFFF">
            <a:alpha val="90000"/>
            <a:hueOff val="0"/>
            <a:satOff val="0"/>
            <a:lumOff val="0"/>
            <a:alphaOff val="0"/>
          </a:sysClr>
        </a:solidFill>
        <a:ln w="12700" cap="flat" cmpd="sng" algn="ctr">
          <a:solidFill>
            <a:srgbClr val="B62BB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solidFill>
                <a:srgbClr val="404040">
                  <a:hueOff val="0"/>
                  <a:satOff val="0"/>
                  <a:lumOff val="0"/>
                  <a:alphaOff val="0"/>
                </a:srgbClr>
              </a:solidFill>
              <a:latin typeface="Calibri" panose="020F0502020204030204"/>
              <a:ea typeface="+mn-ea"/>
              <a:cs typeface="+mn-cs"/>
            </a:rPr>
            <a:t> What are your program objectives?</a:t>
          </a:r>
          <a:endParaRPr lang="fr-BE" sz="2000" kern="1200" dirty="0">
            <a:solidFill>
              <a:srgbClr val="404040">
                <a:hueOff val="0"/>
                <a:satOff val="0"/>
                <a:lumOff val="0"/>
                <a:alphaOff val="0"/>
              </a:srgbClr>
            </a:solidFill>
            <a:latin typeface="Calibri" panose="020F0502020204030204"/>
            <a:ea typeface="+mn-ea"/>
            <a:cs typeface="+mn-cs"/>
          </a:endParaRPr>
        </a:p>
      </dsp:txBody>
      <dsp:txXfrm>
        <a:off x="50945" y="1179688"/>
        <a:ext cx="2892260" cy="1029055"/>
      </dsp:txXfrm>
    </dsp:sp>
    <dsp:sp modelId="{6D2B7EF0-5160-4782-90F3-90CD429077CE}">
      <dsp:nvSpPr>
        <dsp:cNvPr id="0" name=""/>
        <dsp:cNvSpPr/>
      </dsp:nvSpPr>
      <dsp:spPr>
        <a:xfrm>
          <a:off x="1423880" y="368108"/>
          <a:ext cx="3451646" cy="3451646"/>
        </a:xfrm>
        <a:prstGeom prst="leftCircularArrow">
          <a:avLst>
            <a:gd name="adj1" fmla="val 3477"/>
            <a:gd name="adj2" fmla="val 431200"/>
            <a:gd name="adj3" fmla="val 2373884"/>
            <a:gd name="adj4" fmla="val 9191662"/>
            <a:gd name="adj5" fmla="val 4057"/>
          </a:avLst>
        </a:prstGeom>
        <a:solidFill>
          <a:srgbClr val="B62BB4">
            <a:lumMod val="75000"/>
          </a:srgbClr>
        </a:solidFill>
        <a:ln>
          <a:noFill/>
        </a:ln>
        <a:effectLst/>
      </dsp:spPr>
      <dsp:style>
        <a:lnRef idx="0">
          <a:scrgbClr r="0" g="0" b="0"/>
        </a:lnRef>
        <a:fillRef idx="1">
          <a:scrgbClr r="0" g="0" b="0"/>
        </a:fillRef>
        <a:effectRef idx="0">
          <a:scrgbClr r="0" g="0" b="0"/>
        </a:effectRef>
        <a:fontRef idx="minor">
          <a:schemeClr val="lt1"/>
        </a:fontRef>
      </dsp:style>
    </dsp:sp>
    <dsp:sp modelId="{FA9BA66A-ACF1-4A01-B379-081F01C24423}">
      <dsp:nvSpPr>
        <dsp:cNvPr id="0" name=""/>
        <dsp:cNvSpPr/>
      </dsp:nvSpPr>
      <dsp:spPr>
        <a:xfrm>
          <a:off x="797599" y="2344384"/>
          <a:ext cx="2086799" cy="768672"/>
        </a:xfrm>
        <a:prstGeom prst="roundRect">
          <a:avLst>
            <a:gd name="adj" fmla="val 10000"/>
          </a:avLst>
        </a:prstGeom>
        <a:solidFill>
          <a:srgbClr val="B62BB4">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Consideration 1</a:t>
          </a:r>
          <a:endParaRPr lang="fr-BE" sz="1800" kern="1200" dirty="0">
            <a:solidFill>
              <a:sysClr val="window" lastClr="FFFFFF"/>
            </a:solidFill>
            <a:latin typeface="Calibri" panose="020F0502020204030204"/>
            <a:ea typeface="+mn-ea"/>
            <a:cs typeface="+mn-cs"/>
          </a:endParaRPr>
        </a:p>
      </dsp:txBody>
      <dsp:txXfrm>
        <a:off x="820113" y="2366898"/>
        <a:ext cx="2041771" cy="723644"/>
      </dsp:txXfrm>
    </dsp:sp>
    <dsp:sp modelId="{CF74DAE6-690E-45BB-B434-DA43FD4BEDFE}">
      <dsp:nvSpPr>
        <dsp:cNvPr id="0" name=""/>
        <dsp:cNvSpPr/>
      </dsp:nvSpPr>
      <dsp:spPr>
        <a:xfrm>
          <a:off x="3459196" y="1075948"/>
          <a:ext cx="3304092" cy="1793569"/>
        </a:xfrm>
        <a:prstGeom prst="roundRect">
          <a:avLst>
            <a:gd name="adj" fmla="val 10000"/>
          </a:avLst>
        </a:prstGeom>
        <a:solidFill>
          <a:sysClr val="window" lastClr="FFFFFF">
            <a:alpha val="90000"/>
            <a:hueOff val="0"/>
            <a:satOff val="0"/>
            <a:lumOff val="0"/>
            <a:alphaOff val="0"/>
          </a:sysClr>
        </a:solidFill>
        <a:ln w="12700" cap="flat" cmpd="sng" algn="ctr">
          <a:solidFill>
            <a:srgbClr val="B62BB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solidFill>
                <a:srgbClr val="404040">
                  <a:hueOff val="0"/>
                  <a:satOff val="0"/>
                  <a:lumOff val="0"/>
                  <a:alphaOff val="0"/>
                </a:srgbClr>
              </a:solidFill>
              <a:latin typeface="Calibri" panose="020F0502020204030204"/>
              <a:ea typeface="+mn-ea"/>
              <a:cs typeface="+mn-cs"/>
            </a:rPr>
            <a:t> What are the key findings gleaned from the social norms exploration?</a:t>
          </a:r>
          <a:endParaRPr lang="fr-BE" sz="2000" kern="1200" dirty="0">
            <a:solidFill>
              <a:srgbClr val="404040">
                <a:hueOff val="0"/>
                <a:satOff val="0"/>
                <a:lumOff val="0"/>
                <a:alphaOff val="0"/>
              </a:srgbClr>
            </a:solidFill>
            <a:latin typeface="Calibri" panose="020F0502020204030204"/>
            <a:ea typeface="+mn-ea"/>
            <a:cs typeface="+mn-cs"/>
          </a:endParaRPr>
        </a:p>
      </dsp:txBody>
      <dsp:txXfrm>
        <a:off x="3500471" y="1501560"/>
        <a:ext cx="3221542" cy="1326682"/>
      </dsp:txXfrm>
    </dsp:sp>
    <dsp:sp modelId="{2476F407-5646-4FEE-83B7-A1581BA85CDC}">
      <dsp:nvSpPr>
        <dsp:cNvPr id="0" name=""/>
        <dsp:cNvSpPr/>
      </dsp:nvSpPr>
      <dsp:spPr>
        <a:xfrm>
          <a:off x="5004045" y="21419"/>
          <a:ext cx="4055057" cy="4055057"/>
        </a:xfrm>
        <a:prstGeom prst="circularArrow">
          <a:avLst>
            <a:gd name="adj1" fmla="val 2978"/>
            <a:gd name="adj2" fmla="val 364988"/>
            <a:gd name="adj3" fmla="val 19498162"/>
            <a:gd name="adj4" fmla="val 12614171"/>
            <a:gd name="adj5" fmla="val 3475"/>
          </a:avLst>
        </a:prstGeom>
        <a:solidFill>
          <a:srgbClr val="B62BB4"/>
        </a:solidFill>
        <a:ln>
          <a:noFill/>
        </a:ln>
        <a:effectLst/>
      </dsp:spPr>
      <dsp:style>
        <a:lnRef idx="0">
          <a:scrgbClr r="0" g="0" b="0"/>
        </a:lnRef>
        <a:fillRef idx="1">
          <a:scrgbClr r="0" g="0" b="0"/>
        </a:fillRef>
        <a:effectRef idx="0">
          <a:scrgbClr r="0" g="0" b="0"/>
        </a:effectRef>
        <a:fontRef idx="minor">
          <a:schemeClr val="lt1"/>
        </a:fontRef>
      </dsp:style>
    </dsp:sp>
    <dsp:sp modelId="{71A489C7-C4D5-4FF9-9FAB-8D295796076D}">
      <dsp:nvSpPr>
        <dsp:cNvPr id="0" name=""/>
        <dsp:cNvSpPr/>
      </dsp:nvSpPr>
      <dsp:spPr>
        <a:xfrm>
          <a:off x="4430272" y="691612"/>
          <a:ext cx="2086799" cy="768672"/>
        </a:xfrm>
        <a:prstGeom prst="roundRect">
          <a:avLst>
            <a:gd name="adj" fmla="val 10000"/>
          </a:avLst>
        </a:prstGeom>
        <a:solidFill>
          <a:srgbClr val="B62BB4"/>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Consideration 2</a:t>
          </a:r>
          <a:endParaRPr lang="fr-BE" sz="1800" kern="1200" dirty="0">
            <a:solidFill>
              <a:sysClr val="window" lastClr="FFFFFF"/>
            </a:solidFill>
            <a:latin typeface="Calibri" panose="020F0502020204030204"/>
            <a:ea typeface="+mn-ea"/>
            <a:cs typeface="+mn-cs"/>
          </a:endParaRPr>
        </a:p>
      </dsp:txBody>
      <dsp:txXfrm>
        <a:off x="4452786" y="714126"/>
        <a:ext cx="2041771" cy="723644"/>
      </dsp:txXfrm>
    </dsp:sp>
    <dsp:sp modelId="{E71BE2D8-FCD4-4ED9-BBBE-88987EE12168}">
      <dsp:nvSpPr>
        <dsp:cNvPr id="0" name=""/>
        <dsp:cNvSpPr/>
      </dsp:nvSpPr>
      <dsp:spPr>
        <a:xfrm>
          <a:off x="7247198" y="1207453"/>
          <a:ext cx="3566237" cy="1604814"/>
        </a:xfrm>
        <a:prstGeom prst="roundRect">
          <a:avLst>
            <a:gd name="adj" fmla="val 10000"/>
          </a:avLst>
        </a:prstGeom>
        <a:solidFill>
          <a:sysClr val="window" lastClr="FFFFFF">
            <a:alpha val="90000"/>
            <a:hueOff val="0"/>
            <a:satOff val="0"/>
            <a:lumOff val="0"/>
            <a:alphaOff val="0"/>
          </a:sysClr>
        </a:solidFill>
        <a:ln w="12700" cap="flat" cmpd="sng" algn="ctr">
          <a:solidFill>
            <a:srgbClr val="B62BB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solidFill>
                <a:srgbClr val="404040">
                  <a:hueOff val="0"/>
                  <a:satOff val="0"/>
                  <a:lumOff val="0"/>
                  <a:alphaOff val="0"/>
                </a:srgbClr>
              </a:solidFill>
              <a:latin typeface="Calibri" panose="020F0502020204030204"/>
              <a:ea typeface="+mn-ea"/>
              <a:cs typeface="+mn-cs"/>
            </a:rPr>
            <a:t> What are the program adjustments that can be made based on the social norms exploration findings?</a:t>
          </a:r>
        </a:p>
      </dsp:txBody>
      <dsp:txXfrm>
        <a:off x="7284129" y="1244384"/>
        <a:ext cx="3492375" cy="1187063"/>
      </dsp:txXfrm>
    </dsp:sp>
    <dsp:sp modelId="{A3563C2E-1969-43EC-8900-CB9CBAA1BC49}">
      <dsp:nvSpPr>
        <dsp:cNvPr id="0" name=""/>
        <dsp:cNvSpPr/>
      </dsp:nvSpPr>
      <dsp:spPr>
        <a:xfrm>
          <a:off x="8542405" y="2551979"/>
          <a:ext cx="2086799" cy="768672"/>
        </a:xfrm>
        <a:prstGeom prst="roundRect">
          <a:avLst>
            <a:gd name="adj" fmla="val 10000"/>
          </a:avLst>
        </a:prstGeom>
        <a:solidFill>
          <a:srgbClr val="B62BB4">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Consideration 3</a:t>
          </a:r>
        </a:p>
      </dsp:txBody>
      <dsp:txXfrm>
        <a:off x="8564919" y="2574493"/>
        <a:ext cx="2041771" cy="72364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9D41FF-4B70-41A0-933B-62F0725593BD}" type="datetimeFigureOut">
              <a:rPr lang="en-US" smtClean="0"/>
              <a:t>8/11/22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4E5014-F66A-432D-B636-8FCC9E29173B}" type="slidenum">
              <a:rPr lang="en-US" smtClean="0"/>
              <a:t>‹#›</a:t>
            </a:fld>
            <a:endParaRPr lang="en-US" dirty="0"/>
          </a:p>
        </p:txBody>
      </p:sp>
    </p:spTree>
    <p:extLst>
      <p:ext uri="{BB962C8B-B14F-4D97-AF65-F5344CB8AC3E}">
        <p14:creationId xmlns:p14="http://schemas.microsoft.com/office/powerpoint/2010/main" val="416983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D3AB1E-2574-41D1-AD88-D18D5A558D63}" type="datetimeFigureOut">
              <a:rPr lang="en-US" smtClean="0"/>
              <a:t>8/11/22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BF2EC-6265-41FE-B7D2-8676BF3CBDB1}" type="slidenum">
              <a:rPr lang="en-US" smtClean="0"/>
              <a:t>‹#›</a:t>
            </a:fld>
            <a:endParaRPr lang="en-US" dirty="0"/>
          </a:p>
        </p:txBody>
      </p:sp>
    </p:spTree>
    <p:extLst>
      <p:ext uri="{BB962C8B-B14F-4D97-AF65-F5344CB8AC3E}">
        <p14:creationId xmlns:p14="http://schemas.microsoft.com/office/powerpoint/2010/main" val="1820012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OPENING NOTES TO FACILITATOR</a:t>
            </a:r>
            <a:r>
              <a:rPr lang="en-US" dirty="0"/>
              <a:t>: These slides include notes for facilitators not to be presented as well as speaker notes to be adapted, edited and expanded upon as necessary for your use. The speaker notes are generic and simple and should cover the needed content, though facilitators may want to share additional reflections as they present. Where relevant, the notes section include references where they have been used to contribute to speaker notes. In your training, if you are going to conduct a training assessment (using the survey from the SNET Training Package) you may want to have it prepared and decide when to administer the first round of the survey prior to beginning or during the introductory session. </a:t>
            </a:r>
          </a:p>
          <a:p>
            <a:endParaRPr lang="en-US" dirty="0"/>
          </a:p>
          <a:p>
            <a:r>
              <a:rPr lang="en-US" b="1" dirty="0"/>
              <a:t>SPEAKER NOTES TO ADAPT: </a:t>
            </a:r>
            <a:r>
              <a:rPr lang="en-US" dirty="0"/>
              <a:t>Welcome! Over the next three sessions, we will be going through a training together, to prepare us to use the Social Norms Exploration Tool - a participatory, learning and action tool that informs a “social norms exploration” to prepare for our use of a the SNET, we will go through several sections throughout the 3-day training, with plenty of time to discuss, practice, reflect, and ask questions all together.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389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0" name="Google Shape;970;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sz="1200" b="1" dirty="0"/>
              <a:t>NOTE TO FACILITATOR</a:t>
            </a:r>
            <a:r>
              <a:rPr lang="en-US" sz="1200" dirty="0"/>
              <a:t>: This section will move into what the SNET is at a glance. If you plan to provide all participants with a printed copy of the SNET, you can distribute them now, or if already distributed, direct participants to refer to the document. </a:t>
            </a:r>
          </a:p>
          <a:p>
            <a:endParaRPr lang="en-US" sz="1200" dirty="0"/>
          </a:p>
          <a:p>
            <a:r>
              <a:rPr lang="en-US" sz="1200" b="1" dirty="0"/>
              <a:t>SPEAKER NOTES TO ADAPT: </a:t>
            </a:r>
            <a:r>
              <a:rPr lang="en-US" sz="1200" b="0" dirty="0"/>
              <a:t>Before moving into the core content for today, we want to start with a few slides on what the SNET is, why it was developed, and how it’s used so that we can all situate ourselves. </a:t>
            </a:r>
            <a:endParaRPr dirty="0"/>
          </a:p>
        </p:txBody>
      </p:sp>
    </p:spTree>
    <p:extLst>
      <p:ext uri="{BB962C8B-B14F-4D97-AF65-F5344CB8AC3E}">
        <p14:creationId xmlns:p14="http://schemas.microsoft.com/office/powerpoint/2010/main" val="392485596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Plan to review this example together. </a:t>
            </a:r>
          </a:p>
          <a:p>
            <a:endParaRPr lang="en-US" sz="1200" dirty="0"/>
          </a:p>
          <a:p>
            <a:r>
              <a:rPr lang="en-US" sz="1200" b="1" dirty="0"/>
              <a:t>SPEAKER NOTES TO ADAPT: </a:t>
            </a:r>
            <a:r>
              <a:rPr lang="en-US" b="0" dirty="0"/>
              <a:t>Here, we provide an example of a case study shared in the SNET. Let’s all review this together. </a:t>
            </a:r>
          </a:p>
        </p:txBody>
      </p:sp>
      <p:sp>
        <p:nvSpPr>
          <p:cNvPr id="4" name="Slide Number Placeholder 3"/>
          <p:cNvSpPr>
            <a:spLocks noGrp="1"/>
          </p:cNvSpPr>
          <p:nvPr>
            <p:ph type="sldNum" sz="quarter" idx="5"/>
          </p:nvPr>
        </p:nvSpPr>
        <p:spPr/>
        <p:txBody>
          <a:bodyPr/>
          <a:lstStyle/>
          <a:p>
            <a:fld id="{C81BF2EC-6265-41FE-B7D2-8676BF3CBDB1}" type="slidenum">
              <a:rPr lang="en-US" smtClean="0"/>
              <a:t>100</a:t>
            </a:fld>
            <a:endParaRPr lang="en-US" dirty="0"/>
          </a:p>
        </p:txBody>
      </p:sp>
    </p:spTree>
    <p:extLst>
      <p:ext uri="{BB962C8B-B14F-4D97-AF65-F5344CB8AC3E}">
        <p14:creationId xmlns:p14="http://schemas.microsoft.com/office/powerpoint/2010/main" val="137740895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N/A</a:t>
            </a:r>
          </a:p>
          <a:p>
            <a:endParaRPr lang="en-US" sz="1200" dirty="0"/>
          </a:p>
          <a:p>
            <a:r>
              <a:rPr lang="en-US" sz="1200" b="1" dirty="0"/>
              <a:t>SPEAKER NOTES TO ADAPT: </a:t>
            </a:r>
            <a:r>
              <a:rPr kumimoji="0" lang="en-US" sz="1200" b="0" i="0" u="none" strike="noStrike" kern="1200" cap="none" spc="0" normalizeH="0" baseline="0" noProof="0" dirty="0">
                <a:ln>
                  <a:noFill/>
                </a:ln>
                <a:solidFill>
                  <a:srgbClr val="393941"/>
                </a:solidFill>
                <a:effectLst/>
                <a:uLnTx/>
                <a:uFillTx/>
                <a:latin typeface="+mn-lt"/>
                <a:ea typeface="+mn-ea"/>
                <a:cs typeface="+mn-cs"/>
              </a:rPr>
              <a:t>With reference groups identified after the rapid analysis, now  the field team will organize a new set of participants for social norms exploration, in discussion with the core team and plan for Phase 3.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20457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FACILITATOR</a:t>
            </a:r>
            <a:r>
              <a:rPr lang="en-US" dirty="0"/>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is animated- Click once to reveal one numbered item as you advance through the activity; there are two groups. </a:t>
            </a:r>
            <a:r>
              <a:rPr lang="en-US" dirty="0"/>
              <a:t>Distribute Activity Handout 4 and Case Study Handout.  In small groups, i</a:t>
            </a:r>
            <a:r>
              <a:rPr lang="en-US" sz="1200" i="0" kern="1200" dirty="0">
                <a:solidFill>
                  <a:schemeClr val="tx1"/>
                </a:solidFill>
                <a:effectLst/>
                <a:latin typeface="+mn-lt"/>
                <a:ea typeface="+mn-ea"/>
                <a:cs typeface="+mn-cs"/>
              </a:rPr>
              <a:t>deally, each person has an opportunity to play various roles. </a:t>
            </a:r>
            <a:r>
              <a:rPr lang="en-US" dirty="0"/>
              <a:t>You may also want to direct participants to refer to the relevant pages of the SNET to follow along. Case Study Handout will be used for reference in subsequent activities; tell participants to keep their copies and continue to use throughout the training or collect to redistribute at the next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a:lnSpc>
                <a:spcPct val="115000"/>
              </a:lnSpc>
              <a:spcBef>
                <a:spcPts val="0"/>
              </a:spcBef>
              <a:spcAft>
                <a:spcPts val="0"/>
              </a:spcAft>
            </a:pPr>
            <a:r>
              <a:rPr lang="en-US" sz="1200" b="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ACTIVITY INSTRUCTIONS:</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Use your selected case study to begin putting your fieldwork plan in place. </a:t>
            </a: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Gather into two groups. </a:t>
            </a: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Choose a main population group segment and a behavior to explore per group. </a:t>
            </a: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Use the templates below (Annex 2 and Annex 3 of the SNET) to build out the content for your activity in your group. Including a discussion to identify the questions you will use to identify reference groups. </a:t>
            </a: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Once the guide is done, one person should volunteer to play the facilitator and one a participant. A third person can be the notetaker. Practice using the guide to interview the person. Rotate roles, until everyone has had a chance to be an interviewer one time. </a:t>
            </a: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Once interviews and notes are complete, move to rapid analysis. Ask one person to volunteer to lead the process. </a:t>
            </a: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Using the template below (Annex 4 in the SNET) calculate totals for each column to add up the number of times (or frequency) that each type of person from the reference groups was noted as influential per question/behavior.</a:t>
            </a: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Review the analysis and have a group discussion about the results. Are results surprising or not? </a:t>
            </a: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If you have additional time, other people can practice leading through the steps of the analysis.</a:t>
            </a:r>
          </a:p>
          <a:p>
            <a:pPr marL="0" marR="0">
              <a:lnSpc>
                <a:spcPct val="115000"/>
              </a:lnSpc>
              <a:spcBef>
                <a:spcPts val="0"/>
              </a:spcBef>
              <a:spcAft>
                <a:spcPts val="0"/>
              </a:spcAft>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 </a:t>
            </a:r>
          </a:p>
          <a:p>
            <a:pPr marL="0" marR="0">
              <a:lnSpc>
                <a:spcPct val="115000"/>
              </a:lnSpc>
              <a:spcBef>
                <a:spcPts val="0"/>
              </a:spcBef>
              <a:spcAft>
                <a:spcPts val="0"/>
              </a:spcAft>
            </a:pPr>
            <a:r>
              <a:rPr lang="en-US" sz="1200" b="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ACTIVITY DEBRIEF:</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In plenary gather the groups together and give each group an opportunity to reflect on the exercise. </a:t>
            </a:r>
          </a:p>
          <a:p>
            <a:pPr marL="742950" marR="0" lvl="1" indent="-285750">
              <a:lnSpc>
                <a:spcPct val="115000"/>
              </a:lnSpc>
              <a:spcBef>
                <a:spcPts val="0"/>
              </a:spcBef>
              <a:spcAft>
                <a:spcPts val="0"/>
              </a:spcAft>
              <a:buFont typeface="Courier New" panose="02070309020205020404" pitchFamily="49" charset="0"/>
              <a:buChar char="o"/>
            </a:pPr>
            <a:r>
              <a:rPr lang="en-US" sz="12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How was the experience developing the guide? Were the questions easy to formulate? Difficult to formulate? </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How was the experience interviewing? Notetaking?</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What was the experience role playing the participant?</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How did the rapid analysis go? </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How could you see this happening in person in your project? </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What would you need to succeed? </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439264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dirty="0"/>
              <a:t>NOTE TO FACILITATOR</a:t>
            </a:r>
            <a:r>
              <a:rPr lang="en-US" sz="1200" dirty="0"/>
              <a:t>: N/A</a:t>
            </a:r>
          </a:p>
          <a:p>
            <a:endParaRPr lang="en-US" sz="1200" dirty="0"/>
          </a:p>
          <a:p>
            <a:r>
              <a:rPr lang="en-US" sz="1200" b="1" dirty="0"/>
              <a:t>SPEAKER NOTES TO ADAPT:</a:t>
            </a:r>
            <a:r>
              <a:rPr lang="en-US" sz="1200" b="0" dirty="0"/>
              <a:t> N/A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981133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dirty="0"/>
              <a:t>NOTE TO FACILITATOR</a:t>
            </a:r>
            <a:r>
              <a:rPr lang="en-US" sz="1200" dirty="0"/>
              <a:t>: N/A</a:t>
            </a:r>
          </a:p>
          <a:p>
            <a:endParaRPr lang="en-US" sz="1200" dirty="0"/>
          </a:p>
          <a:p>
            <a:r>
              <a:rPr lang="en-US" sz="1200" b="1" dirty="0"/>
              <a:t>SPEAKER NOTES TO ADAPT: </a:t>
            </a:r>
            <a:r>
              <a:rPr lang="en-US" sz="1200" b="0" dirty="0"/>
              <a:t>Phase 3 is mostly field work, but the upfront preparations are built in here and include in-office work. Let’s go through it together with plenty of time to stop here and practice in rounds. </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802065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N/A</a:t>
            </a:r>
          </a:p>
          <a:p>
            <a:endParaRPr lang="en-US" sz="1200" dirty="0"/>
          </a:p>
          <a:p>
            <a:r>
              <a:rPr lang="en-US" sz="1200" b="1" dirty="0"/>
              <a:t>SPEAKER NOTES TO ADAPT: </a:t>
            </a:r>
            <a:r>
              <a:rPr lang="en-US" dirty="0"/>
              <a:t>In Phase 3 you will adapt and create group discussion guides for the exercises you’ve chosen to explore social norms, with populations of interest and their identified reference groups.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512613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N/A</a:t>
            </a:r>
          </a:p>
          <a:p>
            <a:endParaRPr lang="en-US" sz="1200" dirty="0"/>
          </a:p>
          <a:p>
            <a:r>
              <a:rPr lang="en-US" sz="1200" b="1" dirty="0"/>
              <a:t>SPEAKER NOTES TO ADAPT: </a:t>
            </a:r>
            <a:r>
              <a:rPr kumimoji="0" lang="en-US" i="0" u="none" strike="noStrike" kern="1200" cap="none" spc="0" normalizeH="0" baseline="0" noProof="0" dirty="0">
                <a:ln>
                  <a:noFill/>
                </a:ln>
                <a:solidFill>
                  <a:srgbClr val="393941"/>
                </a:solidFill>
                <a:effectLst/>
                <a:uLnTx/>
                <a:uFillTx/>
                <a:latin typeface="+mn-lt"/>
              </a:rPr>
              <a:t>As with Phase 2, you’ll start Phase 3 by adapting your chosen exercise for your SNE. Remember, in your work, you’ll have already decided which exercise you’re using for your social norms exploration </a:t>
            </a:r>
            <a:r>
              <a:rPr lang="en-US" dirty="0">
                <a:solidFill>
                  <a:srgbClr val="393941"/>
                </a:solidFill>
                <a:latin typeface="+mn-lt"/>
              </a:rPr>
              <a:t>from Phase 1. Here with our case studies, we’ve done the same and will plan to practice accordingly. </a:t>
            </a:r>
            <a:endParaRPr kumimoji="0" lang="en-US" i="0" u="none" strike="noStrike" kern="1200" cap="none" spc="0" normalizeH="0" baseline="0" noProof="0" dirty="0">
              <a:ln>
                <a:noFill/>
              </a:ln>
              <a:solidFill>
                <a:srgbClr val="393941"/>
              </a:solidFill>
              <a:effectLst/>
              <a:uLnTx/>
              <a:uFillTx/>
              <a:latin typeface="+mn-lt"/>
            </a:endParaRPr>
          </a:p>
          <a:p>
            <a:endParaRPr lang="en-US" dirty="0"/>
          </a:p>
          <a:p>
            <a:endParaRPr lang="en-US" dirty="0"/>
          </a:p>
        </p:txBody>
      </p:sp>
      <p:sp>
        <p:nvSpPr>
          <p:cNvPr id="4" name="Slide Number Placeholder 3"/>
          <p:cNvSpPr>
            <a:spLocks noGrp="1"/>
          </p:cNvSpPr>
          <p:nvPr>
            <p:ph type="sldNum" sz="quarter" idx="10"/>
          </p:nvPr>
        </p:nvSpPr>
        <p:spPr/>
        <p:txBody>
          <a:bodyPr/>
          <a:lstStyle/>
          <a:p>
            <a:fld id="{C81BF2EC-6265-41FE-B7D2-8676BF3CBDB1}" type="slidenum">
              <a:rPr lang="en-US" smtClean="0"/>
              <a:t>106</a:t>
            </a:fld>
            <a:endParaRPr lang="en-US" dirty="0"/>
          </a:p>
        </p:txBody>
      </p:sp>
    </p:spTree>
    <p:extLst>
      <p:ext uri="{BB962C8B-B14F-4D97-AF65-F5344CB8AC3E}">
        <p14:creationId xmlns:p14="http://schemas.microsoft.com/office/powerpoint/2010/main" val="357290237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N/A</a:t>
            </a:r>
          </a:p>
          <a:p>
            <a:endParaRPr lang="en-US" sz="1200" dirty="0"/>
          </a:p>
          <a:p>
            <a:r>
              <a:rPr lang="en-US" sz="1200" b="1" dirty="0"/>
              <a:t>SPEAKER NOTES TO ADAPT: </a:t>
            </a:r>
            <a:r>
              <a:rPr lang="en-US" sz="1200" b="0" dirty="0"/>
              <a:t>Reminder of the exercises in Phase 3 you’ll want to choose from. You’ve likely already done this – but this refresher may help if not yet. Now, before we move forward, I’ll describe things to consider when adapting the exercises, then the importance of creating guides for the discussion, and then the steps for facilitating the exercises, one by one. </a:t>
            </a:r>
            <a:endParaRPr lang="en-US" sz="12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867230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Plan to read the slides. </a:t>
            </a:r>
            <a:br>
              <a:rPr lang="en-US" sz="1200" dirty="0"/>
            </a:br>
            <a:r>
              <a:rPr lang="en-US" sz="1200" dirty="0"/>
              <a:t>. </a:t>
            </a:r>
          </a:p>
          <a:p>
            <a:r>
              <a:rPr lang="en-US" sz="1200" b="1" dirty="0"/>
              <a:t>SPEAKER NOTES TO ADAPT: </a:t>
            </a:r>
            <a:r>
              <a:rPr lang="en-US" sz="1200" b="0" dirty="0"/>
              <a:t>Here is the guidance on adapting 5 Why’s. </a:t>
            </a:r>
            <a:r>
              <a:rPr lang="en-US" sz="1200" b="1" dirty="0"/>
              <a:t>READ SLIDE CONTENT. </a:t>
            </a:r>
            <a:endParaRPr lang="en-US" b="0" dirty="0"/>
          </a:p>
        </p:txBody>
      </p:sp>
      <p:sp>
        <p:nvSpPr>
          <p:cNvPr id="4" name="Slide Number Placeholder 3"/>
          <p:cNvSpPr>
            <a:spLocks noGrp="1"/>
          </p:cNvSpPr>
          <p:nvPr>
            <p:ph type="sldNum" sz="quarter" idx="5"/>
          </p:nvPr>
        </p:nvSpPr>
        <p:spPr/>
        <p:txBody>
          <a:bodyPr/>
          <a:lstStyle/>
          <a:p>
            <a:fld id="{C81BF2EC-6265-41FE-B7D2-8676BF3CBDB1}" type="slidenum">
              <a:rPr lang="en-US" smtClean="0"/>
              <a:t>108</a:t>
            </a:fld>
            <a:endParaRPr lang="en-US" dirty="0"/>
          </a:p>
        </p:txBody>
      </p:sp>
    </p:spTree>
    <p:extLst>
      <p:ext uri="{BB962C8B-B14F-4D97-AF65-F5344CB8AC3E}">
        <p14:creationId xmlns:p14="http://schemas.microsoft.com/office/powerpoint/2010/main" val="354204848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OTE TO FACILITATOR</a:t>
            </a:r>
            <a:r>
              <a:rPr lang="en-US" sz="1200" dirty="0"/>
              <a:t>: Plan to read the slides. </a:t>
            </a:r>
            <a:br>
              <a:rPr lang="en-US" sz="1200" dirty="0"/>
            </a:br>
            <a:r>
              <a:rPr lang="en-US" sz="1200" dirty="0"/>
              <a:t>. </a:t>
            </a:r>
          </a:p>
          <a:p>
            <a:r>
              <a:rPr lang="en-US" sz="1200" b="1" dirty="0"/>
              <a:t>SPEAKER NOTES TO ADAPT: </a:t>
            </a:r>
            <a:r>
              <a:rPr lang="en-US" sz="1200" b="0" dirty="0"/>
              <a:t>Here is the guidance on adapting Problem Tree’s. </a:t>
            </a:r>
            <a:r>
              <a:rPr lang="en-US" sz="1200" b="1" dirty="0"/>
              <a:t>READ SLIDE CONTENT. </a:t>
            </a:r>
            <a:endParaRPr lang="en-US" b="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70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0"/>
              </a:spcBef>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NOTES TO FACILITATOR: </a:t>
            </a:r>
            <a:r>
              <a:rPr lang="en-US" sz="1800" b="0" dirty="0">
                <a:effectLst/>
                <a:latin typeface="Calibri" panose="020F0502020204030204" pitchFamily="34" charset="0"/>
                <a:ea typeface="Calibri" panose="020F0502020204030204" pitchFamily="34" charset="0"/>
                <a:cs typeface="Calibri" panose="020F0502020204030204" pitchFamily="34" charset="0"/>
              </a:rPr>
              <a:t>This is an optional clip of the SNET Video. </a:t>
            </a:r>
            <a:r>
              <a:rPr lang="en-US" sz="1800" dirty="0">
                <a:effectLst/>
                <a:latin typeface="Calibri" panose="020F0502020204030204" pitchFamily="34" charset="0"/>
                <a:ea typeface="Calibri" panose="020F0502020204030204" pitchFamily="34" charset="0"/>
                <a:cs typeface="Calibri" panose="020F0502020204030204" pitchFamily="34" charset="0"/>
              </a:rPr>
              <a:t>You can use this video as an introduction. You can choose to </a:t>
            </a:r>
            <a:r>
              <a:rPr lang="en-US" sz="1800" u="sng" dirty="0">
                <a:effectLst/>
                <a:latin typeface="Calibri" panose="020F0502020204030204" pitchFamily="34" charset="0"/>
                <a:ea typeface="Calibri" panose="020F0502020204030204" pitchFamily="34" charset="0"/>
                <a:cs typeface="Calibri" panose="020F0502020204030204" pitchFamily="34" charset="0"/>
              </a:rPr>
              <a:t>replace</a:t>
            </a:r>
            <a:r>
              <a:rPr lang="en-US" sz="1800" dirty="0">
                <a:effectLst/>
                <a:latin typeface="Calibri" panose="020F0502020204030204" pitchFamily="34" charset="0"/>
                <a:ea typeface="Calibri" panose="020F0502020204030204" pitchFamily="34" charset="0"/>
                <a:cs typeface="Calibri" panose="020F0502020204030204" pitchFamily="34" charset="0"/>
              </a:rPr>
              <a:t> the following two slides (“What is the SNET?” and “</a:t>
            </a:r>
            <a:r>
              <a:rPr lang="en-US" sz="1800" b="0" dirty="0">
                <a:solidFill>
                  <a:srgbClr val="09904F"/>
                </a:solidFill>
                <a:latin typeface="Tw Cen MT Condensed" panose="020B0606020104020203" pitchFamily="34" charset="77"/>
              </a:rPr>
              <a:t>Who, how, and when to use the SNET?”) or show the video and still present the two slides. It’s optional. </a:t>
            </a:r>
          </a:p>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sz="1800" b="1" dirty="0">
                <a:effectLst/>
                <a:latin typeface="Calibri" panose="020F0502020204030204" pitchFamily="34" charset="0"/>
                <a:ea typeface="Calibri" panose="020F0502020204030204" pitchFamily="34" charset="0"/>
              </a:rPr>
              <a:t>SPEAKER</a:t>
            </a:r>
            <a:r>
              <a:rPr lang="en-US" sz="1800" dirty="0">
                <a:effectLst/>
                <a:latin typeface="Calibri" panose="020F0502020204030204" pitchFamily="34" charset="0"/>
                <a:ea typeface="Calibri" panose="020F0502020204030204" pitchFamily="34" charset="0"/>
              </a:rPr>
              <a:t> </a:t>
            </a:r>
            <a:r>
              <a:rPr lang="en-US" sz="1800" b="1" dirty="0">
                <a:effectLst/>
                <a:latin typeface="Calibri" panose="020F0502020204030204" pitchFamily="34" charset="0"/>
                <a:ea typeface="Calibri" panose="020F0502020204030204" pitchFamily="34" charset="0"/>
              </a:rPr>
              <a:t>NOTES TO ADAPT</a:t>
            </a:r>
            <a:r>
              <a:rPr lang="en-US" sz="1800" dirty="0">
                <a:effectLst/>
                <a:latin typeface="Calibri" panose="020F0502020204030204" pitchFamily="34" charset="0"/>
                <a:ea typeface="Calibri" panose="020F0502020204030204" pitchFamily="34" charset="0"/>
              </a:rPr>
              <a:t>: This short video provides an overview of the SNET. </a:t>
            </a:r>
            <a:endParaRPr lang="en-US" dirty="0"/>
          </a:p>
        </p:txBody>
      </p:sp>
    </p:spTree>
    <p:extLst>
      <p:ext uri="{BB962C8B-B14F-4D97-AF65-F5344CB8AC3E}">
        <p14:creationId xmlns:p14="http://schemas.microsoft.com/office/powerpoint/2010/main" val="360427149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OTE TO FACILITATOR</a:t>
            </a:r>
            <a:r>
              <a:rPr lang="en-US" sz="1200" dirty="0"/>
              <a:t>: Plan to read the slides. </a:t>
            </a:r>
            <a:br>
              <a:rPr lang="en-US" sz="1200" dirty="0"/>
            </a:br>
            <a:r>
              <a:rPr lang="en-US" sz="1200" dirty="0"/>
              <a:t>. </a:t>
            </a:r>
          </a:p>
          <a:p>
            <a:r>
              <a:rPr lang="en-US" sz="1200" b="1" dirty="0"/>
              <a:t>SPEAKER NOTES TO ADAPT: </a:t>
            </a:r>
            <a:r>
              <a:rPr lang="en-US" sz="1200" b="0" dirty="0"/>
              <a:t>Here is the guidance on adapting Vignettes. </a:t>
            </a:r>
            <a:r>
              <a:rPr lang="en-US" sz="1200" b="1" dirty="0"/>
              <a:t>READ SLIDE CONTENT. </a:t>
            </a: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419927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N/A</a:t>
            </a:r>
          </a:p>
          <a:p>
            <a:endParaRPr lang="en-US" sz="1200" dirty="0"/>
          </a:p>
          <a:p>
            <a:r>
              <a:rPr lang="en-US" sz="1200" b="1" dirty="0"/>
              <a:t>SPEAKER NOTES TO ADAPT: </a:t>
            </a:r>
            <a:r>
              <a:rPr lang="en-US" dirty="0"/>
              <a:t>First, you should adapt the selected exercise to your program’s behaviors of interest, and create an accompanying group discussion guide as you did in Phase 2. In addition, you should plan the visit to sites to ensure advance preparations are done. This section includes three social norms exploration exercise options. Review your initial selection of exercise from Phase 1 and confirm if this is still the one the core team wants to conduct, or switch to a different exercise. Once you have a confirmed or selected the exercise, you should begin the adaptation process.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27155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N/A</a:t>
            </a:r>
          </a:p>
          <a:p>
            <a:endParaRPr lang="en-US" sz="1200" dirty="0"/>
          </a:p>
          <a:p>
            <a:r>
              <a:rPr lang="en-US" sz="1200" b="1" dirty="0"/>
              <a:t>SPEAKER NOTES TO ADAPT: </a:t>
            </a:r>
            <a:r>
              <a:rPr kumimoji="0" lang="en-US" sz="1200" b="0" i="0" u="none" strike="noStrike" kern="1200" cap="none" spc="0" normalizeH="0" baseline="0" noProof="0" dirty="0">
                <a:ln>
                  <a:noFill/>
                </a:ln>
                <a:solidFill>
                  <a:prstClr val="white"/>
                </a:solidFill>
                <a:effectLst/>
                <a:uLnTx/>
                <a:uFillTx/>
                <a:latin typeface="+mn-lt"/>
                <a:ea typeface="+mn-ea"/>
                <a:cs typeface="+mn-cs"/>
              </a:rPr>
              <a:t>Table 8 in the SNET provides the basic information needed in a good group discussion guide. In the annexes in the SNET, you will find a template you can use to adapt to complete the development of a guide. These will need to be adapted for interaction for the selected activity.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968695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N/A</a:t>
            </a:r>
          </a:p>
          <a:p>
            <a:endParaRPr lang="en-US" sz="1200" dirty="0"/>
          </a:p>
          <a:p>
            <a:r>
              <a:rPr lang="en-US" sz="1200" b="1" dirty="0"/>
              <a:t>SPEAKER NOTES TO ADAPT: </a:t>
            </a:r>
            <a:r>
              <a:rPr lang="en-US" sz="1200" kern="1200" dirty="0">
                <a:solidFill>
                  <a:schemeClr val="tx1"/>
                </a:solidFill>
                <a:effectLst/>
                <a:latin typeface="+mn-lt"/>
                <a:ea typeface="+mn-ea"/>
                <a:cs typeface="+mn-cs"/>
              </a:rPr>
              <a:t>The Core and Field Teams organize the fieldwork. This includes preparations for the field visit(s) and invitations to participants ahead of time. </a:t>
            </a:r>
            <a:r>
              <a:rPr lang="en-US" dirty="0"/>
              <a:t>Upon arriving at the site, the field team members who will conduct the group discussions should ensure that the environment is pleasant for the participants and manage time appropriately to keep the time blocks scheduled.</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74548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N/A</a:t>
            </a:r>
          </a:p>
          <a:p>
            <a:endParaRPr lang="en-US" sz="1200" dirty="0"/>
          </a:p>
          <a:p>
            <a:r>
              <a:rPr lang="en-US" sz="1200" b="1" dirty="0"/>
              <a:t>SPEAKER NOTES TO ADAPT: </a:t>
            </a:r>
            <a:r>
              <a:rPr lang="en-US" dirty="0"/>
              <a:t>As you move to the field work for Phase 3, the exercises should be chosen, adapted, practices and you should have interview guides and recording forms ready to go! Here, we provide another recap of the exercises to review or come back to. </a:t>
            </a:r>
            <a:r>
              <a:rPr lang="en-US" sz="1200" kern="1200" dirty="0">
                <a:solidFill>
                  <a:schemeClr val="tx1"/>
                </a:solidFill>
                <a:effectLst/>
                <a:latin typeface="+mn-lt"/>
                <a:ea typeface="+mn-ea"/>
                <a:cs typeface="+mn-cs"/>
              </a:rPr>
              <a:t>Upon arriving at the site, the Field Team members should ensure that the environment is nice for the participants and manage time appropriately to keep to the predetermined time blocks.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068912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a:t>NOTES TO FACILITATOR: </a:t>
            </a:r>
            <a:r>
              <a:rPr lang="en-US" b="0" dirty="0"/>
              <a:t>Read through this before allowing groups to break off. Provide groups with the corresponding handouts with these instructions for their use. </a:t>
            </a:r>
          </a:p>
          <a:p>
            <a:pPr marL="0" indent="0">
              <a:buFontTx/>
              <a:buNone/>
            </a:pPr>
            <a:endParaRPr lang="en-US" b="1" dirty="0"/>
          </a:p>
          <a:p>
            <a:pPr marL="0" marR="0" lvl="1" indent="0" algn="l" defTabSz="825500" rtl="0" eaLnBrk="1" fontAlgn="auto" latinLnBrk="0" hangingPunct="0">
              <a:lnSpc>
                <a:spcPct val="100000"/>
              </a:lnSpc>
              <a:spcBef>
                <a:spcPts val="0"/>
              </a:spcBef>
              <a:spcAft>
                <a:spcPts val="0"/>
              </a:spcAft>
              <a:buClrTx/>
              <a:buSzTx/>
              <a:buFontTx/>
              <a:buNone/>
              <a:tabLst/>
              <a:defRPr/>
            </a:pPr>
            <a:r>
              <a:rPr lang="en-US" sz="1200" b="1" dirty="0"/>
              <a:t>SPEAKER NOTES TO ADAPT: </a:t>
            </a:r>
            <a:r>
              <a:rPr lang="en-US" sz="2200" b="0" dirty="0">
                <a:effectLst/>
                <a:latin typeface="Helvetica Neue"/>
                <a:ea typeface="Helvetica Neue"/>
                <a:cs typeface="Helvetica Neue"/>
                <a:sym typeface="Helvetica Neue"/>
              </a:rPr>
              <a:t>The five whys help i</a:t>
            </a:r>
            <a:r>
              <a:rPr lang="en-US" sz="2200" dirty="0">
                <a:effectLst/>
                <a:latin typeface="Helvetica Neue"/>
                <a:ea typeface="Helvetica Neue"/>
                <a:cs typeface="Helvetica Neue"/>
                <a:sym typeface="Helvetica Neue"/>
              </a:rPr>
              <a:t>dentify reasons (root causes) of a behavior and prioritize the most important reasons. For the five whys, you’ll use the identified behavior of interest and use probing and digging techniques to focus in on ‘why’ the behavior happens to uncover underlying factors. </a:t>
            </a:r>
            <a:r>
              <a:rPr lang="en-US" sz="2400" kern="1200" dirty="0">
                <a:solidFill>
                  <a:prstClr val="black"/>
                </a:solidFill>
                <a:latin typeface="Helvetica Neue"/>
                <a:ea typeface="Helvetica Neue"/>
                <a:cs typeface="Helvetica Neue"/>
                <a:sym typeface="Helvetica Neue"/>
              </a:rPr>
              <a:t>For each explanation that emerges, ask ‘why again’ five times, diving deeper into each explanation given (you’ll do this for each first ‘why’ you listed). For all the factors that emerged, circle any that are norms-focused. Once selected, have a discussion of each of the circles norms-focused factors. Why do these happen? Are there sanctions or rewards for complying?</a:t>
            </a:r>
          </a:p>
          <a:p>
            <a:pPr marL="0" indent="0">
              <a:buFontTx/>
              <a:buNone/>
            </a:pPr>
            <a:endParaRPr lang="en-US" b="1" dirty="0"/>
          </a:p>
          <a:p>
            <a:pPr marL="0" marR="0" lvl="0" indent="0" defTabSz="457200" eaLnBrk="1" fontAlgn="auto" latinLnBrk="0" hangingPunct="1">
              <a:lnSpc>
                <a:spcPct val="117999"/>
              </a:lnSpc>
              <a:spcBef>
                <a:spcPts val="0"/>
              </a:spcBef>
              <a:spcAft>
                <a:spcPts val="0"/>
              </a:spcAft>
              <a:buClrTx/>
              <a:buSzTx/>
              <a:buFontTx/>
              <a:buNone/>
              <a:tabLst/>
              <a:defRPr/>
            </a:pPr>
            <a:r>
              <a:rPr lang="en-US" b="1" dirty="0"/>
              <a:t>REFERENCES:</a:t>
            </a:r>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000" dirty="0"/>
              <a:t>Social Norms Exploration Tool. Passages Project and Learning Collaborative to Advance Normative Change. </a:t>
            </a:r>
            <a:r>
              <a:rPr lang="en-US" sz="2000" b="0" dirty="0"/>
              <a:t>2020.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84857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a:t>NOTES TO FACILITATOR: </a:t>
            </a:r>
            <a:r>
              <a:rPr lang="en-US" b="0" dirty="0"/>
              <a:t>Read through this before allowing groups to break off. Provide groups with the corresponding handouts with these instructions for their use. </a:t>
            </a:r>
          </a:p>
          <a:p>
            <a:pPr marL="0" indent="0">
              <a:buFontTx/>
              <a:buNone/>
            </a:pPr>
            <a:endParaRPr lang="en-US" b="1" dirty="0"/>
          </a:p>
          <a:p>
            <a:pPr marL="0" marR="0" lvl="1" indent="0" algn="l" defTabSz="825500" rtl="0" eaLnBrk="1" fontAlgn="auto" latinLnBrk="0" hangingPunct="0">
              <a:lnSpc>
                <a:spcPct val="100000"/>
              </a:lnSpc>
              <a:spcBef>
                <a:spcPts val="0"/>
              </a:spcBef>
              <a:spcAft>
                <a:spcPts val="0"/>
              </a:spcAft>
              <a:buClrTx/>
              <a:buSzTx/>
              <a:buFontTx/>
              <a:buNone/>
              <a:tabLst/>
              <a:defRPr/>
            </a:pPr>
            <a:r>
              <a:rPr lang="en-US" sz="1200" b="1" dirty="0"/>
              <a:t>SPEAKER NOTES TO ADAPT: </a:t>
            </a:r>
            <a:r>
              <a:rPr lang="en-US" sz="2200" b="0" dirty="0">
                <a:effectLst/>
                <a:latin typeface="Helvetica Neue"/>
                <a:ea typeface="Helvetica Neue"/>
                <a:cs typeface="Helvetica Neue"/>
                <a:sym typeface="Helvetica Neue"/>
              </a:rPr>
              <a:t>Here is an example from a 5 Why’s table of findings – </a:t>
            </a:r>
            <a:r>
              <a:rPr lang="en-US" sz="2200" b="1" dirty="0">
                <a:effectLst/>
                <a:latin typeface="Helvetica Neue"/>
                <a:ea typeface="Helvetica Neue"/>
                <a:cs typeface="Helvetica Neue"/>
                <a:sym typeface="Helvetica Neue"/>
              </a:rPr>
              <a:t>READ THROUGH THE TABLE.</a:t>
            </a:r>
            <a:endParaRPr lang="en-US" sz="2400" b="1" kern="1200" dirty="0">
              <a:solidFill>
                <a:prstClr val="black"/>
              </a:solidFill>
              <a:latin typeface="Helvetica Neue"/>
              <a:ea typeface="Helvetica Neue"/>
              <a:cs typeface="Helvetica Neue"/>
              <a:sym typeface="Helvetica Neue"/>
            </a:endParaRPr>
          </a:p>
          <a:p>
            <a:pPr marL="0" indent="0">
              <a:buFontTx/>
              <a:buNone/>
            </a:pPr>
            <a:endParaRPr lang="en-US" b="1" dirty="0"/>
          </a:p>
          <a:p>
            <a:pPr marL="0" marR="0" lvl="0" indent="0" defTabSz="457200" eaLnBrk="1" fontAlgn="auto" latinLnBrk="0" hangingPunct="1">
              <a:lnSpc>
                <a:spcPct val="117999"/>
              </a:lnSpc>
              <a:spcBef>
                <a:spcPts val="0"/>
              </a:spcBef>
              <a:spcAft>
                <a:spcPts val="0"/>
              </a:spcAft>
              <a:buClrTx/>
              <a:buSzTx/>
              <a:buFontTx/>
              <a:buNone/>
              <a:tabLst/>
              <a:defRPr/>
            </a:pPr>
            <a:r>
              <a:rPr lang="en-US" b="1" dirty="0"/>
              <a:t>REFERENCES:</a:t>
            </a:r>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000" dirty="0"/>
              <a:t>Social Norms Exploration Tool. Passages Project and Learning Collaborative to Advance Normative Change. </a:t>
            </a:r>
            <a:r>
              <a:rPr lang="en-US" sz="2000" b="0" dirty="0"/>
              <a:t>2020.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797779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a:t>NOTES TO FACILITATOR: </a:t>
            </a:r>
            <a:r>
              <a:rPr lang="en-US" b="0" dirty="0"/>
              <a:t>Read through this before allowing groups to break off. Provide groups with the corresponding handouts with these instructions for their use. </a:t>
            </a:r>
          </a:p>
          <a:p>
            <a:pPr marL="0" indent="0">
              <a:buFontTx/>
              <a:buNone/>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SPEAKER NOTES TO ADAPT: </a:t>
            </a:r>
            <a:r>
              <a:rPr lang="en-US" b="0" dirty="0"/>
              <a:t>Problem trees help i</a:t>
            </a:r>
            <a:r>
              <a:rPr lang="en-US" sz="2200" dirty="0">
                <a:effectLst/>
                <a:latin typeface="Helvetica Neue"/>
                <a:ea typeface="Helvetica Neue"/>
                <a:cs typeface="Helvetica Neue"/>
                <a:sym typeface="Helvetica Neue"/>
              </a:rPr>
              <a:t>dentify the root causes, both social and non-social and how they affect behavior(s) of interest. </a:t>
            </a:r>
            <a:r>
              <a:rPr lang="en-US" sz="2000" kern="1200" dirty="0">
                <a:solidFill>
                  <a:prstClr val="black"/>
                </a:solidFill>
                <a:latin typeface="Helvetica Neue"/>
                <a:ea typeface="Helvetica Neue"/>
                <a:cs typeface="Helvetica Neue"/>
                <a:sym typeface="Helvetica Neue"/>
              </a:rPr>
              <a:t>In your group, select one of the behaviors of interest from your program. Based on your selected behavior</a:t>
            </a:r>
            <a:r>
              <a:rPr lang="en-US" sz="2000" b="1" kern="1200" dirty="0">
                <a:solidFill>
                  <a:prstClr val="black"/>
                </a:solidFill>
                <a:latin typeface="Helvetica Neue"/>
                <a:ea typeface="Helvetica Neue"/>
                <a:cs typeface="Helvetica Neue"/>
                <a:sym typeface="Helvetica Neue"/>
              </a:rPr>
              <a:t>:  </a:t>
            </a:r>
            <a:r>
              <a:rPr lang="en-US" sz="2000" kern="1200" dirty="0">
                <a:solidFill>
                  <a:prstClr val="black"/>
                </a:solidFill>
                <a:latin typeface="Helvetica Neue"/>
                <a:ea typeface="Helvetica Neue"/>
                <a:cs typeface="Helvetica Neue"/>
                <a:sym typeface="Helvetica Neue"/>
              </a:rPr>
              <a:t>Draw a tree at center of a flipchart. Under the tree (roots), list factors that may influence this behavior. When done, </a:t>
            </a:r>
            <a:r>
              <a:rPr lang="en-US" sz="2000" b="1" kern="1200" dirty="0">
                <a:solidFill>
                  <a:prstClr val="black"/>
                </a:solidFill>
                <a:latin typeface="Helvetica Neue"/>
                <a:ea typeface="Helvetica Neue"/>
                <a:cs typeface="Helvetica Neue"/>
                <a:sym typeface="Helvetica Neue"/>
              </a:rPr>
              <a:t>label the factors by type: </a:t>
            </a:r>
            <a:r>
              <a:rPr lang="en-US" sz="2000" kern="1200" dirty="0">
                <a:solidFill>
                  <a:prstClr val="black"/>
                </a:solidFill>
                <a:latin typeface="Helvetica Neue"/>
                <a:ea typeface="Helvetica Neue"/>
                <a:cs typeface="Helvetica Neue"/>
                <a:sym typeface="Helvetica Neue"/>
              </a:rPr>
              <a:t>Norms/Social, Individual, Resources, Structural. </a:t>
            </a:r>
            <a:r>
              <a:rPr lang="en-US" dirty="0">
                <a:solidFill>
                  <a:srgbClr val="000000"/>
                </a:solidFill>
                <a:ea typeface="Times New Roman" panose="02020603050405020304" pitchFamily="18" charset="0"/>
                <a:cs typeface="Times New Roman" panose="02020603050405020304" pitchFamily="18" charset="0"/>
              </a:rPr>
              <a:t>Focus on just </a:t>
            </a:r>
            <a:r>
              <a:rPr lang="en-US" b="1" dirty="0">
                <a:solidFill>
                  <a:srgbClr val="000000"/>
                </a:solidFill>
                <a:ea typeface="Times New Roman" panose="02020603050405020304" pitchFamily="18" charset="0"/>
                <a:cs typeface="Times New Roman" panose="02020603050405020304" pitchFamily="18" charset="0"/>
              </a:rPr>
              <a:t>the social norms-related </a:t>
            </a:r>
            <a:r>
              <a:rPr lang="en-US" dirty="0">
                <a:solidFill>
                  <a:srgbClr val="000000"/>
                </a:solidFill>
                <a:ea typeface="Times New Roman" panose="02020603050405020304" pitchFamily="18" charset="0"/>
                <a:cs typeface="Times New Roman" panose="02020603050405020304" pitchFamily="18" charset="0"/>
              </a:rPr>
              <a:t>root causes (now circled) and dive a bit deeper. </a:t>
            </a:r>
            <a:r>
              <a:rPr lang="en-US" i="1" dirty="0">
                <a:solidFill>
                  <a:srgbClr val="000000"/>
                </a:solidFill>
                <a:ea typeface="Times New Roman" panose="02020603050405020304" pitchFamily="18" charset="0"/>
                <a:cs typeface="Times New Roman" panose="02020603050405020304" pitchFamily="18" charset="0"/>
              </a:rPr>
              <a:t>Discuss the types of norms that may be at play for each circled cause and write them next to the circles. What are the benefits to following the norm? What are the consequences of not following the norm? (This is a reward or sanction.)</a:t>
            </a:r>
          </a:p>
          <a:p>
            <a:pPr marL="0" indent="0">
              <a:buFontTx/>
              <a:buNone/>
            </a:pPr>
            <a:endParaRPr lang="en-US" b="1" dirty="0"/>
          </a:p>
          <a:p>
            <a:pPr marL="0" marR="0" lvl="0" indent="0" defTabSz="457200" eaLnBrk="1" fontAlgn="auto" latinLnBrk="0" hangingPunct="1">
              <a:lnSpc>
                <a:spcPct val="117999"/>
              </a:lnSpc>
              <a:spcBef>
                <a:spcPts val="0"/>
              </a:spcBef>
              <a:spcAft>
                <a:spcPts val="0"/>
              </a:spcAft>
              <a:buClrTx/>
              <a:buSzTx/>
              <a:buFontTx/>
              <a:buNone/>
              <a:tabLst/>
              <a:defRPr/>
            </a:pPr>
            <a:r>
              <a:rPr lang="en-US" b="1" dirty="0"/>
              <a:t>REFERENCES:</a:t>
            </a:r>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400" dirty="0"/>
              <a:t>Social Norms Exploration Tool. Passages Project and Learning Collaborative to Advance Normative Change. </a:t>
            </a:r>
            <a:r>
              <a:rPr lang="en-US" sz="2400" b="0" dirty="0"/>
              <a:t>2020</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55307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a:t>NOTES TO FACILITATOR: </a:t>
            </a:r>
            <a:r>
              <a:rPr lang="en-US" b="0" dirty="0"/>
              <a:t>Read through this before allowing groups to break off. Provide groups with the corresponding handouts with these instructions for their use. </a:t>
            </a:r>
          </a:p>
          <a:p>
            <a:pPr marL="0" indent="0">
              <a:buFontTx/>
              <a:buNone/>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SPEAKER NOTES TO ADAPT: </a:t>
            </a:r>
            <a:r>
              <a:rPr lang="en-US" b="0" dirty="0"/>
              <a:t>Here is an example of a Problem Tree completed – </a:t>
            </a:r>
            <a:r>
              <a:rPr lang="en-US" b="1" dirty="0"/>
              <a:t>READ THE IMAGE. </a:t>
            </a:r>
            <a:endParaRPr lang="en-US" b="1" i="1" dirty="0">
              <a:solidFill>
                <a:srgbClr val="000000"/>
              </a:solidFill>
              <a:ea typeface="Times New Roman" panose="02020603050405020304" pitchFamily="18" charset="0"/>
              <a:cs typeface="Times New Roman" panose="02020603050405020304" pitchFamily="18" charset="0"/>
            </a:endParaRPr>
          </a:p>
          <a:p>
            <a:pPr marL="0" indent="0">
              <a:buFontTx/>
              <a:buNone/>
            </a:pPr>
            <a:endParaRPr lang="en-US" b="1" dirty="0"/>
          </a:p>
          <a:p>
            <a:pPr marL="0" marR="0" lvl="0" indent="0" defTabSz="457200" eaLnBrk="1" fontAlgn="auto" latinLnBrk="0" hangingPunct="1">
              <a:lnSpc>
                <a:spcPct val="117999"/>
              </a:lnSpc>
              <a:spcBef>
                <a:spcPts val="0"/>
              </a:spcBef>
              <a:spcAft>
                <a:spcPts val="0"/>
              </a:spcAft>
              <a:buClrTx/>
              <a:buSzTx/>
              <a:buFontTx/>
              <a:buNone/>
              <a:tabLst/>
              <a:defRPr/>
            </a:pPr>
            <a:r>
              <a:rPr lang="en-US" b="1" dirty="0"/>
              <a:t>REFERENCES:</a:t>
            </a:r>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400" dirty="0"/>
              <a:t>Social Norms Exploration Tool. Passages Project and Learning Collaborative to Advance Normative Change. </a:t>
            </a:r>
            <a:r>
              <a:rPr lang="en-US" sz="2400" b="0" dirty="0"/>
              <a:t>2020</a:t>
            </a:r>
            <a:endParaRPr lang="en-US" dirty="0"/>
          </a:p>
        </p:txBody>
      </p:sp>
      <p:sp>
        <p:nvSpPr>
          <p:cNvPr id="4" name="Slide Number Placeholder 3"/>
          <p:cNvSpPr>
            <a:spLocks noGrp="1"/>
          </p:cNvSpPr>
          <p:nvPr>
            <p:ph type="sldNum" sz="quarter" idx="5"/>
          </p:nvPr>
        </p:nvSpPr>
        <p:spPr/>
        <p:txBody>
          <a:bodyPr/>
          <a:lstStyle/>
          <a:p>
            <a:fld id="{C81BF2EC-6265-41FE-B7D2-8676BF3CBDB1}" type="slidenum">
              <a:rPr lang="en-US" smtClean="0"/>
              <a:t>118</a:t>
            </a:fld>
            <a:endParaRPr lang="en-US" dirty="0"/>
          </a:p>
        </p:txBody>
      </p:sp>
    </p:spTree>
    <p:extLst>
      <p:ext uri="{BB962C8B-B14F-4D97-AF65-F5344CB8AC3E}">
        <p14:creationId xmlns:p14="http://schemas.microsoft.com/office/powerpoint/2010/main" val="417067671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400" b="1" dirty="0"/>
              <a:t>NOTES TO FACILITATOR: </a:t>
            </a:r>
            <a:r>
              <a:rPr lang="en-US" sz="400" b="0" dirty="0"/>
              <a:t>Read through this before allowing groups to break off. Provide groups with the corresponding handouts with these instructions for their use. </a:t>
            </a:r>
          </a:p>
          <a:p>
            <a:pPr marL="0" indent="0">
              <a:buFontTx/>
              <a:buNone/>
            </a:pPr>
            <a:endParaRPr lang="en-US" sz="400" b="0" dirty="0"/>
          </a:p>
          <a:p>
            <a:pPr marL="0" indent="0">
              <a:buFontTx/>
              <a:buNone/>
            </a:pPr>
            <a:r>
              <a:rPr lang="en-US" sz="400" b="1" dirty="0"/>
              <a:t>SPEAKER NOTES TO ADAPT: </a:t>
            </a:r>
            <a:r>
              <a:rPr lang="en-US" sz="400" b="0" dirty="0"/>
              <a:t>Vignettes are fictional stories that </a:t>
            </a:r>
            <a:r>
              <a:rPr lang="en-US" sz="900" b="0" dirty="0">
                <a:effectLst/>
                <a:latin typeface="Helvetica Neue"/>
                <a:ea typeface="Helvetica Neue"/>
                <a:cs typeface="Helvetica Neue"/>
                <a:sym typeface="Helvetica Neue"/>
              </a:rPr>
              <a:t>help explore the social norms that influence the behavior(s) of interest and understand the extent that norms/sanctions are influencing behaviors</a:t>
            </a:r>
            <a:r>
              <a:rPr lang="en-US" sz="400" b="0" dirty="0">
                <a:effectLst/>
                <a:latin typeface="Helvetica Neue"/>
                <a:ea typeface="Helvetica Neue"/>
                <a:cs typeface="Helvetica Neue"/>
                <a:sym typeface="Helvetica Neue"/>
              </a:rPr>
              <a:t>. You’ll </a:t>
            </a:r>
            <a:r>
              <a:rPr lang="en-US" sz="1200" kern="1200" dirty="0">
                <a:solidFill>
                  <a:prstClr val="black"/>
                </a:solidFill>
                <a:latin typeface="Helvetica Neue"/>
                <a:ea typeface="Helvetica Neue"/>
                <a:cs typeface="Helvetica Neue"/>
                <a:sym typeface="Helvetica Neue"/>
              </a:rPr>
              <a:t>develop a vignette (short story) for group discussions, focused on one behavior that you think would be contextually relevant.  Your vignette should be a story and have the following elements: Introduce the context – be specific but simple, Present a situation about the behavior/absence of a behavior, Include a situation where a social norm is challenged or broken (and sanctions), Include reference groups, and Use open ended questions to engage with the story about norms. </a:t>
            </a:r>
          </a:p>
          <a:p>
            <a:pPr marL="0" indent="0">
              <a:buFontTx/>
              <a:buNone/>
            </a:pPr>
            <a:endParaRPr lang="en-US" sz="400" b="1" dirty="0"/>
          </a:p>
          <a:p>
            <a:pPr marL="0" marR="0" lvl="0" indent="0" defTabSz="457200" eaLnBrk="1" fontAlgn="auto" latinLnBrk="0" hangingPunct="1">
              <a:lnSpc>
                <a:spcPct val="117999"/>
              </a:lnSpc>
              <a:spcBef>
                <a:spcPts val="0"/>
              </a:spcBef>
              <a:spcAft>
                <a:spcPts val="0"/>
              </a:spcAft>
              <a:buClrTx/>
              <a:buSzTx/>
              <a:buFontTx/>
              <a:buNone/>
              <a:tabLst/>
              <a:defRPr/>
            </a:pPr>
            <a:r>
              <a:rPr lang="en-US" sz="400" b="1" dirty="0"/>
              <a:t>REFERENCES:</a:t>
            </a:r>
            <a:endParaRPr lang="en-US" sz="400" dirty="0"/>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800" dirty="0"/>
              <a:t>Social Norms Exploration Tool. Passages Project and Learning Collaborative to Advance Normative Change. </a:t>
            </a:r>
            <a:r>
              <a:rPr lang="en-US" sz="800" b="0" dirty="0"/>
              <a:t>2020</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548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r>
              <a:rPr lang="en-US" b="1" dirty="0"/>
              <a:t>NOTES TO FACILITATOR</a:t>
            </a:r>
            <a:r>
              <a:rPr lang="en-US" b="0" dirty="0"/>
              <a:t>: N/A</a:t>
            </a:r>
          </a:p>
          <a:p>
            <a:pPr marL="0" indent="0">
              <a:buFontTx/>
              <a:buNone/>
            </a:pPr>
            <a:endParaRPr lang="en-US" b="1" dirty="0"/>
          </a:p>
          <a:p>
            <a:pPr marL="0" marR="0" lvl="0" indent="0" algn="l" defTabSz="457200" eaLnBrk="1" fontAlgn="auto" latinLnBrk="0" hangingPunct="1">
              <a:lnSpc>
                <a:spcPct val="117999"/>
              </a:lnSpc>
              <a:spcBef>
                <a:spcPts val="0"/>
              </a:spcBef>
              <a:spcAft>
                <a:spcPts val="0"/>
              </a:spcAft>
              <a:buClrTx/>
              <a:buSzTx/>
              <a:buFontTx/>
              <a:buNone/>
              <a:tabLst/>
              <a:defRPr/>
            </a:pPr>
            <a:r>
              <a:rPr lang="en-US" b="1" dirty="0"/>
              <a:t>SPEAKER NOTES TO ADAPT: </a:t>
            </a:r>
            <a:r>
              <a:rPr lang="en-US" b="0" dirty="0"/>
              <a:t>So, what is the SNET…</a:t>
            </a:r>
            <a:r>
              <a:rPr lang="en-US" dirty="0"/>
              <a:t>The Social Norms Exploration Tool or “SNET” is a participatory, learning and action (PLA) tool that informs a social norms exploration process. The SNET is designed to be a rapid assessment tool, and as such, it is a team-based, qualitative process. </a:t>
            </a:r>
            <a:r>
              <a:rPr kumimoji="0" lang="en-US" sz="2200" b="0" i="0" u="none" strike="noStrike" kern="0" cap="none" spc="0" normalizeH="0" baseline="0" noProof="0" dirty="0">
                <a:ln>
                  <a:noFill/>
                </a:ln>
                <a:solidFill>
                  <a:sysClr val="windowText" lastClr="000000"/>
                </a:solidFill>
                <a:effectLst/>
                <a:uLnTx/>
                <a:uFillTx/>
                <a:latin typeface="Helvetica Neue"/>
                <a:sym typeface="Helvetica Neue"/>
              </a:rPr>
              <a:t>The SNET as a tool provides the step-by-step guidance for users. </a:t>
            </a:r>
            <a:r>
              <a:rPr lang="en-US" dirty="0"/>
              <a:t>Through conducting a social norms exploration using the SNET, programs are able to determine the relevant reference groups, norms and the way norms work in each context in order </a:t>
            </a:r>
            <a:r>
              <a:rPr lang="en-US" sz="2400" dirty="0"/>
              <a:t>to use the information in program design, strategy adjustment, and evaluation. </a:t>
            </a:r>
            <a:endParaRPr lang="en-US" b="1" dirty="0"/>
          </a:p>
          <a:p>
            <a:pPr marL="0" marR="0" lvl="0" indent="0" defTabSz="457200" eaLnBrk="1" fontAlgn="auto" latinLnBrk="0" hangingPunct="1">
              <a:lnSpc>
                <a:spcPct val="117999"/>
              </a:lnSpc>
              <a:spcBef>
                <a:spcPts val="0"/>
              </a:spcBef>
              <a:spcAft>
                <a:spcPts val="0"/>
              </a:spcAft>
              <a:buClrTx/>
              <a:buSzTx/>
              <a:buFontTx/>
              <a:buNone/>
              <a:tabLst/>
              <a:defRPr/>
            </a:pPr>
            <a:endParaRPr lang="en-US" b="1" dirty="0"/>
          </a:p>
          <a:p>
            <a:pPr marL="0" indent="0">
              <a:buFontTx/>
              <a:buNone/>
            </a:pPr>
            <a:r>
              <a:rPr lang="en-US" b="1" dirty="0"/>
              <a:t>REFERENCES: </a:t>
            </a:r>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400" dirty="0"/>
              <a:t>Social Norms Exploration Tool. Passages Project and Learning Collaborative to Advance Normative Change. </a:t>
            </a:r>
            <a:r>
              <a:rPr lang="en-US" sz="2400" b="0" dirty="0"/>
              <a:t>2020. </a:t>
            </a:r>
          </a:p>
          <a:p>
            <a:pPr marL="0" indent="0">
              <a:buFontTx/>
              <a:buNone/>
            </a:pPr>
            <a:endParaRPr lang="en-US" b="1" dirty="0"/>
          </a:p>
          <a:p>
            <a:endParaRPr lang="en-US" dirty="0"/>
          </a:p>
          <a:p>
            <a:endParaRPr lang="en-US" dirty="0"/>
          </a:p>
        </p:txBody>
      </p:sp>
    </p:spTree>
    <p:extLst>
      <p:ext uri="{BB962C8B-B14F-4D97-AF65-F5344CB8AC3E}">
        <p14:creationId xmlns:p14="http://schemas.microsoft.com/office/powerpoint/2010/main" val="59507850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400" b="1" dirty="0"/>
              <a:t>NOTES TO FACILITATOR: </a:t>
            </a:r>
            <a:r>
              <a:rPr lang="en-US" sz="400" b="0" dirty="0"/>
              <a:t>Read through this before allowing groups to break off. Provide groups with the corresponding handouts with these instructions for their use. </a:t>
            </a:r>
          </a:p>
          <a:p>
            <a:pPr marL="0" indent="0">
              <a:buFontTx/>
              <a:buNone/>
            </a:pPr>
            <a:endParaRPr lang="en-US" sz="400" b="0" dirty="0"/>
          </a:p>
          <a:p>
            <a:pPr marL="0" indent="0">
              <a:buFontTx/>
              <a:buNone/>
            </a:pPr>
            <a:r>
              <a:rPr lang="en-US" sz="400" b="1" dirty="0"/>
              <a:t>SPEAKER NOTES TO ADAPT: </a:t>
            </a:r>
            <a:r>
              <a:rPr lang="en-US" sz="400" b="0" dirty="0"/>
              <a:t>Here is an example of a table detailing the flow of a Vignette story </a:t>
            </a:r>
            <a:r>
              <a:rPr lang="en-US" sz="400" b="1" dirty="0"/>
              <a:t>– READ THROUGH THE TABLE. </a:t>
            </a:r>
            <a:endParaRPr lang="en-US" sz="1200" b="1" kern="1200" dirty="0">
              <a:solidFill>
                <a:prstClr val="black"/>
              </a:solidFill>
              <a:latin typeface="Helvetica Neue"/>
              <a:ea typeface="Helvetica Neue"/>
              <a:cs typeface="Helvetica Neue"/>
              <a:sym typeface="Helvetica Neue"/>
            </a:endParaRPr>
          </a:p>
          <a:p>
            <a:pPr marL="0" indent="0">
              <a:buFontTx/>
              <a:buNone/>
            </a:pPr>
            <a:endParaRPr lang="en-US" sz="400" b="1" dirty="0"/>
          </a:p>
          <a:p>
            <a:pPr marL="0" marR="0" lvl="0" indent="0" defTabSz="457200" eaLnBrk="1" fontAlgn="auto" latinLnBrk="0" hangingPunct="1">
              <a:lnSpc>
                <a:spcPct val="117999"/>
              </a:lnSpc>
              <a:spcBef>
                <a:spcPts val="0"/>
              </a:spcBef>
              <a:spcAft>
                <a:spcPts val="0"/>
              </a:spcAft>
              <a:buClrTx/>
              <a:buSzTx/>
              <a:buFontTx/>
              <a:buNone/>
              <a:tabLst/>
              <a:defRPr/>
            </a:pPr>
            <a:r>
              <a:rPr lang="en-US" sz="400" b="1" dirty="0"/>
              <a:t>REFERENCES:</a:t>
            </a:r>
            <a:endParaRPr lang="en-US" sz="400" dirty="0"/>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800" dirty="0"/>
              <a:t>Social Norms Exploration Tool. Passages Project and Learning Collaborative to Advance Normative Change. </a:t>
            </a:r>
            <a:r>
              <a:rPr lang="en-US" sz="800" b="0" dirty="0"/>
              <a:t>2020</a:t>
            </a:r>
            <a:endParaRPr lang="en-US" dirty="0"/>
          </a:p>
        </p:txBody>
      </p:sp>
      <p:sp>
        <p:nvSpPr>
          <p:cNvPr id="4" name="Slide Number Placeholder 3"/>
          <p:cNvSpPr>
            <a:spLocks noGrp="1"/>
          </p:cNvSpPr>
          <p:nvPr>
            <p:ph type="sldNum" sz="quarter" idx="5"/>
          </p:nvPr>
        </p:nvSpPr>
        <p:spPr/>
        <p:txBody>
          <a:bodyPr/>
          <a:lstStyle/>
          <a:p>
            <a:fld id="{C81BF2EC-6265-41FE-B7D2-8676BF3CBDB1}" type="slidenum">
              <a:rPr lang="en-US" smtClean="0"/>
              <a:t>120</a:t>
            </a:fld>
            <a:endParaRPr lang="en-US" dirty="0"/>
          </a:p>
        </p:txBody>
      </p:sp>
    </p:spTree>
    <p:extLst>
      <p:ext uri="{BB962C8B-B14F-4D97-AF65-F5344CB8AC3E}">
        <p14:creationId xmlns:p14="http://schemas.microsoft.com/office/powerpoint/2010/main" val="292420040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FACILITATOR</a:t>
            </a:r>
            <a:r>
              <a:rPr lang="en-US" dirty="0"/>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is animated- Click once to reveal one numbered item as you advance through the activity; there are two groups. </a:t>
            </a:r>
            <a:r>
              <a:rPr lang="en-US" dirty="0"/>
              <a:t>Distribute Activity Handout 5 and Case Study Handout. You may also want to direct participants to refer to the relevant pages of the SNET to follow along. Case Study Handout will be used for reference in subsequent activities; tell participants to keep their copies and continue to use throughout the training or collect to redistribute at the next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ACTIVITY INSTRUCTIONS:</a:t>
            </a: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Use your selected case study to continue to conduct your fieldwork for the simulated social norms exploration.</a:t>
            </a: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Gather into two groups again, they can be the same or different from the previous activity based on your group’s interest. </a:t>
            </a: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Select either a main population group segment or a recently identified reference group from the previous exercise.  </a:t>
            </a: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Each group will work together to practice </a:t>
            </a:r>
            <a:r>
              <a:rPr lang="en-US" sz="1200" b="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at least one*</a:t>
            </a: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 exercise** that was selected for that group during the planning </a:t>
            </a:r>
            <a:r>
              <a:rPr lang="en-US" sz="1200" b="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Activity 3</a:t>
            </a: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   </a:t>
            </a: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First, using the templates below (Annex 5 of the SNET) your group will prepare the group discussion guide for your group, exercise, and behavior. </a:t>
            </a: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Once the guide is completed, one or two people should volunteer to play the facilitator and the others the participants. Practice using the guide to interview groups. Rotate roles, until everyone has had a chance to be a facilitator one time. </a:t>
            </a: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Consider having multiple people act as notetakers so that you have good notes to use for subsequent activities. </a:t>
            </a:r>
          </a:p>
          <a:p>
            <a:pPr marL="0" marR="0">
              <a:lnSpc>
                <a:spcPct val="115000"/>
              </a:lnSpc>
              <a:spcBef>
                <a:spcPts val="0"/>
              </a:spcBef>
              <a:spcAft>
                <a:spcPts val="0"/>
              </a:spcAft>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 </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2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*Ideally groups have enough time to practice two exercises from the three options (e.g. Problem Tree, Five Why’s or Vignettes) available. However, it’s more important that participants have an opportunity to role play different roles (developing guides, facilitating, note taking), than to practice every activity. </a:t>
            </a:r>
            <a:br>
              <a:rPr lang="en-US" sz="12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br>
            <a:r>
              <a:rPr lang="en-US" sz="12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**If you have chosen Vignettes, it will take most of the time to develop the Vignette.  Consider spending half the time developing the Vignette (maybe you don’t develop an entire guide but a portion of it) and the other half practicing and notetaking. </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0" marR="0">
              <a:lnSpc>
                <a:spcPct val="115000"/>
              </a:lnSpc>
              <a:spcBef>
                <a:spcPts val="0"/>
              </a:spcBef>
              <a:spcAft>
                <a:spcPts val="0"/>
              </a:spcAft>
            </a:pP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0" marR="0">
              <a:lnSpc>
                <a:spcPct val="115000"/>
              </a:lnSpc>
              <a:spcBef>
                <a:spcPts val="0"/>
              </a:spcBef>
              <a:spcAft>
                <a:spcPts val="0"/>
              </a:spcAft>
            </a:pPr>
            <a:r>
              <a:rPr lang="en-US" sz="1200" b="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ACTIVITY DEBRIEF: </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In plenary gather the groups together and give each group an opportunity to reflect on the exercise. </a:t>
            </a:r>
          </a:p>
          <a:p>
            <a:pPr marL="742950" marR="0" lvl="1" indent="-285750">
              <a:lnSpc>
                <a:spcPct val="115000"/>
              </a:lnSpc>
              <a:spcBef>
                <a:spcPts val="0"/>
              </a:spcBef>
              <a:spcAft>
                <a:spcPts val="0"/>
              </a:spcAft>
              <a:buFont typeface="Courier New" panose="02070309020205020404" pitchFamily="49" charset="0"/>
              <a:buChar char="o"/>
            </a:pPr>
            <a:r>
              <a:rPr lang="en-US" sz="12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How was your experience developing the guide? Were the questions easy to formulate? Difficult to formulate? </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How was the experience facilitating? Notetaking?</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What was your experience role playing the participant?</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How are the quality of your notes? Could you improve them? How so?</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How could you see this happening in your project? </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What would you need to succeed?</a:t>
            </a: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 </a:t>
            </a:r>
            <a:b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b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br>
              <a:rPr lang="en-US" sz="1000" i="1" dirty="0">
                <a:solidFill>
                  <a:srgbClr val="404040"/>
                </a:solidFill>
                <a:effectLst/>
                <a:latin typeface="Calibri" panose="020F0502020204030204" pitchFamily="34" charset="0"/>
                <a:ea typeface="Trebuchet MS" panose="020B0603020202020204" pitchFamily="34" charset="0"/>
              </a:rPr>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535581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dirty="0"/>
              <a:t>NOTE TO FACILITATOR</a:t>
            </a:r>
            <a:r>
              <a:rPr lang="en-US" sz="1200" dirty="0"/>
              <a:t>: N/A</a:t>
            </a:r>
          </a:p>
          <a:p>
            <a:endParaRPr lang="en-US" sz="1200" dirty="0"/>
          </a:p>
          <a:p>
            <a:r>
              <a:rPr lang="en-US" sz="1200" b="1" dirty="0"/>
              <a:t>SPEAKER NOTES TO ADAPT:</a:t>
            </a:r>
            <a:r>
              <a:rPr lang="en-US" sz="1200" b="0" dirty="0"/>
              <a:t> N/A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39995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0" name="Google Shape;970;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NOTE TO FACILITATOR</a:t>
            </a:r>
            <a:r>
              <a:rPr lang="en-US" sz="1200" dirty="0"/>
              <a:t>: </a:t>
            </a:r>
            <a:r>
              <a:rPr lang="en-US" sz="1200" kern="1200" dirty="0">
                <a:solidFill>
                  <a:schemeClr val="tx1"/>
                </a:solidFill>
                <a:effectLst/>
                <a:latin typeface="+mn-lt"/>
                <a:ea typeface="+mn-ea"/>
                <a:cs typeface="+mn-cs"/>
              </a:rPr>
              <a:t>Day 2 ends with a review of Day 3 content and assigned homework to review SNET Phases 4 and 5. You should review the next slide with the participants and assign homework. Prepare Homework Handout 2 for distribution in this section.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SPEAKER NOTES TO ADAPT</a:t>
            </a:r>
            <a:r>
              <a:rPr lang="en-US" sz="1200" b="0" dirty="0"/>
              <a:t>: </a:t>
            </a:r>
            <a:r>
              <a:rPr lang="en-US" sz="1200" b="0" i="1" dirty="0"/>
              <a:t>(N/A – please adapt notes to your needs, depending on how the workshop advances and what your priorities are)</a:t>
            </a:r>
            <a:endParaRPr lang="en-US" b="0" dirty="0"/>
          </a:p>
        </p:txBody>
      </p:sp>
    </p:spTree>
    <p:extLst>
      <p:ext uri="{BB962C8B-B14F-4D97-AF65-F5344CB8AC3E}">
        <p14:creationId xmlns:p14="http://schemas.microsoft.com/office/powerpoint/2010/main" val="2235927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NOTE TO FACILITATOR</a:t>
            </a:r>
            <a:r>
              <a:rPr lang="en-US" sz="1200" dirty="0"/>
              <a:t>: This slide goes over the homework and previews tomorrow’s agenda. </a:t>
            </a:r>
            <a:r>
              <a:rPr lang="en-US" sz="1200" kern="1200" dirty="0">
                <a:solidFill>
                  <a:schemeClr val="tx1"/>
                </a:solidFill>
                <a:effectLst/>
                <a:latin typeface="+mn-lt"/>
                <a:ea typeface="+mn-ea"/>
                <a:cs typeface="+mn-cs"/>
              </a:rPr>
              <a:t>Distribute Homework Handout 2.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SPEAKER NOTES TO ADAPT:</a:t>
            </a:r>
            <a:r>
              <a:rPr lang="en-US" sz="1200" b="0" i="1" dirty="0"/>
              <a:t> (N/A – please adapt notes to your needs, depending on how the workshop advances and what your priorities are)</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69704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0" name="Google Shape;970;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NOTE TO FACILITATOR</a:t>
            </a:r>
            <a:r>
              <a:rPr lang="en-US" sz="1200" dirty="0"/>
              <a:t>: This is an opportunity to have participants exchange informally. </a:t>
            </a:r>
            <a:r>
              <a:rPr lang="en-US" sz="1800" dirty="0">
                <a:effectLst/>
                <a:latin typeface="Calibri" panose="020F0502020204030204" pitchFamily="34" charset="0"/>
                <a:ea typeface="Calibri" panose="020F0502020204030204" pitchFamily="34" charset="0"/>
                <a:cs typeface="Times New Roman" panose="02020603050405020304" pitchFamily="18" charset="0"/>
              </a:rPr>
              <a:t>In this section, you can prepare the Training Agendas for distribution (optional).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SPEAKER NOTES TO ADAPT</a:t>
            </a:r>
            <a:r>
              <a:rPr lang="en-US" sz="1200" b="0" dirty="0"/>
              <a:t>: </a:t>
            </a:r>
            <a:r>
              <a:rPr lang="en-US" sz="1200" b="0" i="1" dirty="0"/>
              <a:t>(N/A – please adapt notes to your needs, depending on how the workshop advances and what your priorities are)</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16788574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NOTE TO FACILITATOR</a:t>
            </a:r>
            <a:r>
              <a:rPr lang="en-US" sz="1200" dirty="0"/>
              <a:t>:</a:t>
            </a:r>
            <a:r>
              <a:rPr lang="en-US" sz="1200" kern="1200" dirty="0">
                <a:solidFill>
                  <a:schemeClr val="tx1"/>
                </a:solidFill>
                <a:effectLst/>
                <a:latin typeface="+mn-lt"/>
                <a:ea typeface="+mn-ea"/>
                <a:cs typeface="+mn-cs"/>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Distribute or direct participants to already distributed Training Agendas (optional). </a:t>
            </a:r>
            <a:r>
              <a:rPr lang="en-US" sz="1200" kern="1200" dirty="0">
                <a:solidFill>
                  <a:schemeClr val="tx1"/>
                </a:solidFill>
                <a:effectLst/>
                <a:latin typeface="+mn-lt"/>
                <a:ea typeface="+mn-ea"/>
                <a:cs typeface="+mn-cs"/>
              </a:rPr>
              <a:t>Review the questions and ask if anyone would like to share.  Then share the summary of today’s agenda.</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SPEAKER NOTES TO ADAPT</a:t>
            </a:r>
            <a:r>
              <a:rPr lang="en-US" sz="1200" b="0" dirty="0"/>
              <a:t>: </a:t>
            </a:r>
            <a:r>
              <a:rPr lang="en-US" sz="1200" b="0" i="1" dirty="0"/>
              <a:t>(N/A – please adapt notes to your needs, depending on how the workshop advances and what your priorities are)</a:t>
            </a:r>
            <a:endParaRPr lang="en-US" b="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500663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0" name="Google Shape;970;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b="1" dirty="0"/>
              <a:t>NOTE TO FACILITATOR</a:t>
            </a:r>
            <a:r>
              <a:rPr lang="en-US" dirty="0"/>
              <a:t>: Prepare Activity Handout 6 and Case Study Handouts for distribution in this section. </a:t>
            </a:r>
          </a:p>
          <a:p>
            <a:endParaRPr lang="en-US" dirty="0"/>
          </a:p>
          <a:p>
            <a:r>
              <a:rPr lang="en-US" b="1" dirty="0"/>
              <a:t>SPEAKER NOTES TO ADAPT: </a:t>
            </a:r>
            <a:r>
              <a:rPr lang="en-US" b="0" dirty="0"/>
              <a:t>We’ll move now from into Phase 4 and conduct analysis using the steps from the SNET and our discussions from Day 2. </a:t>
            </a:r>
            <a:endParaRPr lang="en-US" dirty="0"/>
          </a:p>
        </p:txBody>
      </p:sp>
    </p:spTree>
    <p:extLst>
      <p:ext uri="{BB962C8B-B14F-4D97-AF65-F5344CB8AC3E}">
        <p14:creationId xmlns:p14="http://schemas.microsoft.com/office/powerpoint/2010/main" val="410562652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dirty="0"/>
              <a:t>NOTE TO FACILITATOR</a:t>
            </a:r>
            <a:r>
              <a:rPr lang="en-US" sz="1200" dirty="0"/>
              <a:t>: N/A</a:t>
            </a:r>
          </a:p>
          <a:p>
            <a:endParaRPr lang="en-US" sz="1200" dirty="0"/>
          </a:p>
          <a:p>
            <a:r>
              <a:rPr lang="en-US" sz="1200" b="1" dirty="0"/>
              <a:t>SPEAKER NOTES TO ADAPT:</a:t>
            </a:r>
            <a:r>
              <a:rPr lang="en-US" sz="1200" b="0" dirty="0"/>
              <a:t> </a:t>
            </a:r>
            <a:r>
              <a:rPr lang="en-US" sz="1200" b="1" kern="1200" dirty="0">
                <a:solidFill>
                  <a:schemeClr val="tx1"/>
                </a:solidFill>
                <a:effectLst/>
                <a:latin typeface="+mn-lt"/>
                <a:ea typeface="+mn-ea"/>
                <a:cs typeface="+mn-cs"/>
              </a:rPr>
              <a:t>Phase 4</a:t>
            </a:r>
            <a:r>
              <a:rPr lang="en-US" sz="1200" kern="1200" dirty="0">
                <a:solidFill>
                  <a:schemeClr val="tx1"/>
                </a:solidFill>
                <a:effectLst/>
                <a:latin typeface="+mn-lt"/>
                <a:ea typeface="+mn-ea"/>
                <a:cs typeface="+mn-cs"/>
              </a:rPr>
              <a:t> moves into analysis and interpretation of group discussions. This involves compiling and reviewing information to identify similarities and differences across Main Population Groups and their Reference Groups, and developing key findings, including the types and relative importance of norms in influencing behaviors of interest.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366684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N/A</a:t>
            </a:r>
          </a:p>
          <a:p>
            <a:endParaRPr lang="en-US" sz="1200" dirty="0"/>
          </a:p>
          <a:p>
            <a:r>
              <a:rPr lang="en-US" sz="1200" b="1" dirty="0"/>
              <a:t>SPEAKER NOTES TO ADAPT:</a:t>
            </a:r>
            <a:r>
              <a:rPr lang="en-US" sz="1200" b="0" dirty="0"/>
              <a:t> </a:t>
            </a:r>
            <a:r>
              <a:rPr lang="en-US" dirty="0"/>
              <a:t>The analysis of the social norms exploration includes two parts; Participatory Rapid Analysis (PRA) and “Putting it all Together” to create a results brief. Phase 4 moves you from information collection to interpreting the results and developing actionable findings to feed into your intervention design and research instruments. Once your norms exploration fieldwork is complete, you are ready to analyze the information you have collected. This will involve compiling, summarizing, contrasting, and synthesizing findings, including determining the types and relative importance of norms identified in your social norms exploration.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3796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r>
              <a:rPr lang="en-US" b="1" dirty="0"/>
              <a:t>NOTES TO FACILITATOR</a:t>
            </a:r>
            <a:r>
              <a:rPr lang="en-US" b="0" dirty="0"/>
              <a:t>: N/A</a:t>
            </a:r>
          </a:p>
          <a:p>
            <a:pPr marL="0" indent="0">
              <a:buFontTx/>
              <a:buNone/>
            </a:pPr>
            <a:endParaRPr lang="en-US" b="1" dirty="0"/>
          </a:p>
          <a:p>
            <a:pPr marL="0" marR="0" lvl="0" indent="0" defTabSz="457200" eaLnBrk="1" fontAlgn="auto" latinLnBrk="0" hangingPunct="1">
              <a:lnSpc>
                <a:spcPct val="117999"/>
              </a:lnSpc>
              <a:spcBef>
                <a:spcPts val="0"/>
              </a:spcBef>
              <a:spcAft>
                <a:spcPts val="0"/>
              </a:spcAft>
              <a:buClrTx/>
              <a:buSzTx/>
              <a:buFontTx/>
              <a:buNone/>
              <a:tabLst/>
              <a:defRPr/>
            </a:pPr>
            <a:r>
              <a:rPr lang="en-US" b="1" dirty="0"/>
              <a:t>SPEAKER NOTES TO ADAPT: </a:t>
            </a:r>
            <a:r>
              <a:rPr lang="en-US" b="0" dirty="0"/>
              <a:t>Now who, how and when to use the SNET…</a:t>
            </a:r>
            <a:r>
              <a:rPr lang="en-US" dirty="0"/>
              <a:t>The SNET is primarily for program planners and implementers with experience in community-based development programming. It is not necessary that you have technical expertise in social norms or participatory research. The SNET is ideally implemented before a program is implemented, to inform norm shifting strategies to reach program objectives. The SNET can also be applied mid-program to make course corrections. We’ve found that the SNET has been applicable in a variety of settings/programs, though materials need to be modified to suit the context that your program is taking place in. </a:t>
            </a:r>
            <a:endParaRPr lang="en-US" b="1" dirty="0"/>
          </a:p>
          <a:p>
            <a:pPr marL="0" marR="0" lvl="0" indent="0" defTabSz="457200" eaLnBrk="1" fontAlgn="auto" latinLnBrk="0" hangingPunct="1">
              <a:lnSpc>
                <a:spcPct val="117999"/>
              </a:lnSpc>
              <a:spcBef>
                <a:spcPts val="0"/>
              </a:spcBef>
              <a:spcAft>
                <a:spcPts val="0"/>
              </a:spcAft>
              <a:buClrTx/>
              <a:buSzTx/>
              <a:buFontTx/>
              <a:buNone/>
              <a:tabLst/>
              <a:defRPr/>
            </a:pPr>
            <a:endParaRPr lang="en-US" b="1" dirty="0"/>
          </a:p>
          <a:p>
            <a:pPr marL="0" indent="0">
              <a:buFontTx/>
              <a:buNone/>
            </a:pPr>
            <a:r>
              <a:rPr lang="en-US" b="1" dirty="0"/>
              <a:t>REFERENCES: </a:t>
            </a:r>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000" dirty="0"/>
              <a:t>Social Norms Exploration Tool. Passages Project and Learning Collaborative to Advance Normative Change. </a:t>
            </a:r>
            <a:r>
              <a:rPr lang="en-US" sz="2000" b="0" dirty="0"/>
              <a:t>2020. </a:t>
            </a:r>
          </a:p>
        </p:txBody>
      </p:sp>
    </p:spTree>
    <p:extLst>
      <p:ext uri="{BB962C8B-B14F-4D97-AF65-F5344CB8AC3E}">
        <p14:creationId xmlns:p14="http://schemas.microsoft.com/office/powerpoint/2010/main" val="347517185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is animated- Click once to reveal one bulleted item as you advance through the discussion; there are four groups. </a:t>
            </a:r>
          </a:p>
          <a:p>
            <a:endParaRPr lang="en-US" sz="1200" dirty="0"/>
          </a:p>
          <a:p>
            <a:r>
              <a:rPr lang="en-US" sz="1200" b="1" dirty="0"/>
              <a:t>SPEAKER NOTES TO ADAPT:</a:t>
            </a:r>
            <a:r>
              <a:rPr lang="en-US" sz="1200" b="0" dirty="0"/>
              <a:t> </a:t>
            </a:r>
            <a:r>
              <a:rPr lang="en-US" sz="1200" b="1" kern="1200" dirty="0">
                <a:solidFill>
                  <a:schemeClr val="tx1"/>
                </a:solidFill>
                <a:effectLst/>
                <a:latin typeface="+mn-lt"/>
                <a:ea typeface="+mn-ea"/>
                <a:cs typeface="+mn-cs"/>
              </a:rPr>
              <a:t>Participatory Rapid Analysis</a:t>
            </a:r>
            <a:r>
              <a:rPr lang="en-US" sz="1200" kern="1200" dirty="0">
                <a:solidFill>
                  <a:schemeClr val="tx1"/>
                </a:solidFill>
                <a:effectLst/>
                <a:latin typeface="+mn-lt"/>
                <a:ea typeface="+mn-ea"/>
                <a:cs typeface="+mn-cs"/>
              </a:rPr>
              <a:t> is an approach involving program and other stakeholders in the data interpretation and meaning making process and is designed for immediate use in programs. A collaborative effort, participatory rapid analysis focuses on quickly analyzing information from multiple sources, interpreting it and then collectively developing findings. For the social norms exploration, it is a team-based qualitative exercise to compile and review information collected during community group discussions, identify similarities and differences in findings across behaviors and Main Population Groups and quickly develop a preliminary understanding of the normative influences.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251208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N/A</a:t>
            </a:r>
          </a:p>
          <a:p>
            <a:endParaRPr lang="en-US" sz="1200" dirty="0"/>
          </a:p>
          <a:p>
            <a:r>
              <a:rPr lang="en-US" sz="1200" b="1" dirty="0"/>
              <a:t>SPEAKER NOTES TO ADAPT:</a:t>
            </a:r>
            <a:r>
              <a:rPr lang="en-US" sz="1200" b="0" dirty="0"/>
              <a:t> </a:t>
            </a:r>
            <a:r>
              <a:rPr lang="en-US" dirty="0"/>
              <a:t>This phase of the social norms exploration involves a collaborative effort to analyze all the information in group discussions that relates to a behavior of interest. Key questions to be answered:</a:t>
            </a:r>
          </a:p>
          <a:p>
            <a:r>
              <a:rPr lang="en-US" i="1" dirty="0"/>
              <a:t>- What are the sanctions and rewards for doing or not doing the behavior of interest?</a:t>
            </a:r>
          </a:p>
          <a:p>
            <a:r>
              <a:rPr lang="en-US" i="1" dirty="0"/>
              <a:t>- Which people are supportive of the behavior of interest?</a:t>
            </a:r>
          </a:p>
          <a:p>
            <a:r>
              <a:rPr lang="en-US" i="1" dirty="0"/>
              <a:t>- Which people are not supportive of the behavior of interest? </a:t>
            </a:r>
          </a:p>
          <a:p>
            <a:r>
              <a:rPr lang="en-US" i="1" dirty="0"/>
              <a:t>- If other non-normative factors are influencing the behavior of interest, what are they?</a:t>
            </a:r>
            <a:br>
              <a:rPr lang="en-US" i="1" dirty="0"/>
            </a:br>
            <a:endParaRPr lang="en-US" i="1" dirty="0"/>
          </a:p>
          <a:p>
            <a:r>
              <a:rPr lang="en-US" dirty="0"/>
              <a:t>While the aim is the same, each exercise (five whys, problem tree, vignette) uses a slightly different approach to analysis. If you conducted this exploration for more than one behavior of interest, you will need to use this approach for each behavior. Over the next few slides, I will review the analysis steps for each of the exercises, highlighting the various analysis tables included.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76892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Here-below are detailed steps for the three SNET exercises. The notes section includes the guidance for each step for each exercise, as you’ll find in the SNET. Please choose to share the level of detail that’s helpful to you.</a:t>
            </a:r>
          </a:p>
          <a:p>
            <a:endParaRPr lang="en-US" sz="1200" dirty="0"/>
          </a:p>
          <a:p>
            <a:r>
              <a:rPr lang="en-US" sz="1200" b="1" dirty="0"/>
              <a:t>SPEAKER NOTES TO ADAPT:</a:t>
            </a:r>
            <a:r>
              <a:rPr lang="en-US" sz="1200" b="0" dirty="0"/>
              <a:t> We’ll start with the analysis steps for the 5 Why’s activity. </a:t>
            </a:r>
            <a:r>
              <a:rPr lang="en-US" sz="1200" kern="1200" dirty="0">
                <a:solidFill>
                  <a:schemeClr val="tx1"/>
                </a:solidFill>
                <a:effectLst/>
                <a:latin typeface="+mn-lt"/>
                <a:ea typeface="+mn-ea"/>
                <a:cs typeface="+mn-cs"/>
              </a:rPr>
              <a:t>Note for the ‘Five Whys’ exercise, when we talk about </a:t>
            </a:r>
            <a:r>
              <a:rPr lang="en-US" sz="1200" i="1" kern="1200" dirty="0">
                <a:solidFill>
                  <a:schemeClr val="tx1"/>
                </a:solidFill>
                <a:effectLst/>
                <a:latin typeface="+mn-lt"/>
                <a:ea typeface="+mn-ea"/>
                <a:cs typeface="+mn-cs"/>
              </a:rPr>
              <a:t>stand-out factors</a:t>
            </a:r>
            <a:r>
              <a:rPr lang="en-US" sz="1200" kern="1200" dirty="0">
                <a:solidFill>
                  <a:schemeClr val="tx1"/>
                </a:solidFill>
                <a:effectLst/>
                <a:latin typeface="+mn-lt"/>
                <a:ea typeface="+mn-ea"/>
                <a:cs typeface="+mn-cs"/>
              </a:rPr>
              <a:t>, we are talking about the </a:t>
            </a:r>
            <a:r>
              <a:rPr lang="en-US" sz="1200" i="1" kern="1200" dirty="0">
                <a:solidFill>
                  <a:schemeClr val="tx1"/>
                </a:solidFill>
                <a:effectLst/>
                <a:latin typeface="+mn-lt"/>
                <a:ea typeface="+mn-ea"/>
                <a:cs typeface="+mn-cs"/>
              </a:rPr>
              <a:t>reasons given for practicing a particular behavior</a:t>
            </a:r>
            <a:r>
              <a:rPr lang="en-US" sz="1200" kern="1200" dirty="0">
                <a:solidFill>
                  <a:schemeClr val="tx1"/>
                </a:solidFill>
                <a:effectLst/>
                <a:latin typeface="+mn-lt"/>
                <a:ea typeface="+mn-ea"/>
                <a:cs typeface="+mn-cs"/>
              </a:rPr>
              <a:t>. These terms are interchangeable for analysis. The Analysis Team will start with the stand-out factors/reasons for the behavior from all group discussions. </a:t>
            </a:r>
            <a:r>
              <a:rPr lang="en-US" sz="1200" i="1" kern="1200" dirty="0">
                <a:solidFill>
                  <a:schemeClr val="tx1"/>
                </a:solidFill>
                <a:effectLst/>
                <a:latin typeface="+mn-lt"/>
                <a:ea typeface="+mn-ea"/>
                <a:cs typeface="+mn-cs"/>
              </a:rPr>
              <a:t>(Remember the ‘Five Whys’ is the exercise name but there may be more or less than five factors in any group discussion.)</a:t>
            </a:r>
            <a:r>
              <a:rPr lang="en-US" sz="1200" kern="1200" dirty="0">
                <a:solidFill>
                  <a:schemeClr val="tx1"/>
                </a:solidFill>
                <a:effectLst/>
                <a:latin typeface="+mn-lt"/>
                <a:ea typeface="+mn-ea"/>
                <a:cs typeface="+mn-cs"/>
              </a:rPr>
              <a:t> The team will read the accompanying discussion notes for each group discussion and look for phrases that describe: 1) how these stand-out factors relate to the behavior of interest; and 2) whether there are sanctions or rewards for doing or not doing a behavior. As you read, mark these to refer to in your discussions.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Next, in the analysis, you’ll divide into two groups: </a:t>
            </a:r>
            <a:r>
              <a:rPr lang="en-US" sz="1200" b="1" kern="1200" dirty="0">
                <a:solidFill>
                  <a:schemeClr val="tx1"/>
                </a:solidFill>
                <a:effectLst/>
                <a:latin typeface="+mn-lt"/>
                <a:ea typeface="+mn-ea"/>
                <a:cs typeface="+mn-cs"/>
              </a:rPr>
              <a:t>Group 1 </a:t>
            </a:r>
            <a:r>
              <a:rPr lang="en-US" sz="1200" kern="1200" dirty="0">
                <a:solidFill>
                  <a:schemeClr val="tx1"/>
                </a:solidFill>
                <a:effectLst/>
                <a:latin typeface="+mn-lt"/>
                <a:ea typeface="+mn-ea"/>
                <a:cs typeface="+mn-cs"/>
              </a:rPr>
              <a:t>will work with all the top five lists and discussion notes of Main Population Groups and </a:t>
            </a:r>
            <a:r>
              <a:rPr lang="en-US" sz="1200" b="1" kern="1200" dirty="0">
                <a:solidFill>
                  <a:schemeClr val="tx1"/>
                </a:solidFill>
                <a:effectLst/>
                <a:latin typeface="+mn-lt"/>
                <a:ea typeface="+mn-ea"/>
                <a:cs typeface="+mn-cs"/>
              </a:rPr>
              <a:t>Group 2</a:t>
            </a:r>
            <a:r>
              <a:rPr lang="en-US" sz="1200" kern="1200" dirty="0">
                <a:solidFill>
                  <a:schemeClr val="tx1"/>
                </a:solidFill>
                <a:effectLst/>
                <a:latin typeface="+mn-lt"/>
                <a:ea typeface="+mn-ea"/>
                <a:cs typeface="+mn-cs"/>
              </a:rPr>
              <a:t> will work with all the discussion notes of Reference Groups. </a:t>
            </a:r>
            <a:r>
              <a:rPr lang="en-US" sz="1200" b="1" kern="1200" dirty="0">
                <a:solidFill>
                  <a:schemeClr val="tx1"/>
                </a:solidFill>
                <a:effectLst/>
                <a:latin typeface="+mn-lt"/>
                <a:ea typeface="+mn-ea"/>
                <a:cs typeface="+mn-cs"/>
              </a:rPr>
              <a:t>Group 1</a:t>
            </a:r>
            <a:r>
              <a:rPr lang="en-US" sz="1200" kern="1200" dirty="0">
                <a:solidFill>
                  <a:schemeClr val="tx1"/>
                </a:solidFill>
                <a:effectLst/>
                <a:latin typeface="+mn-lt"/>
                <a:ea typeface="+mn-ea"/>
                <a:cs typeface="+mn-cs"/>
              </a:rPr>
              <a:t> will list on a flip chart paper the stand-out factors why a behavior exists offered in discussions with Main Population Groups. If the same factor is given in multiple group discussions, indicate the number of discussion groups next to the reason. Keep adding to the list of factors until all are noted. </a:t>
            </a:r>
            <a:r>
              <a:rPr lang="en-US" sz="1200" b="1" kern="1200" dirty="0">
                <a:solidFill>
                  <a:schemeClr val="tx1"/>
                </a:solidFill>
                <a:effectLst/>
                <a:latin typeface="+mn-lt"/>
                <a:ea typeface="+mn-ea"/>
                <a:cs typeface="+mn-cs"/>
              </a:rPr>
              <a:t>Group 2</a:t>
            </a:r>
            <a:r>
              <a:rPr lang="en-US" sz="1200" kern="1200" dirty="0">
                <a:solidFill>
                  <a:schemeClr val="tx1"/>
                </a:solidFill>
                <a:effectLst/>
                <a:latin typeface="+mn-lt"/>
                <a:ea typeface="+mn-ea"/>
                <a:cs typeface="+mn-cs"/>
              </a:rPr>
              <a:t> will list out all the stand-out factors offered by Reference Groups using the same process. For this analysis, combine stand-out factors from each Reference Group.</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Each Group will discuss and rank the factors for their respective lists. Discuss which stand-out factors or reasons: 1) were mentioned the most; and 2) how important a factor appears to be operating in the given context. Mark the top four to eight that seem most important to holding the behavior of interest in place. Each group will complete </a:t>
            </a:r>
            <a:r>
              <a:rPr lang="en-US" sz="1200" b="1" kern="1200" dirty="0">
                <a:solidFill>
                  <a:schemeClr val="tx1"/>
                </a:solidFill>
                <a:effectLst/>
                <a:latin typeface="+mn-lt"/>
                <a:ea typeface="+mn-ea"/>
                <a:cs typeface="+mn-cs"/>
              </a:rPr>
              <a:t>Table A </a:t>
            </a:r>
            <a:r>
              <a:rPr lang="en-US" sz="1200" b="0" kern="1200" dirty="0">
                <a:solidFill>
                  <a:schemeClr val="tx1"/>
                </a:solidFill>
                <a:effectLst/>
                <a:latin typeface="+mn-lt"/>
                <a:ea typeface="+mn-ea"/>
                <a:cs typeface="+mn-cs"/>
              </a:rPr>
              <a:t>that you see here on the slide, </a:t>
            </a:r>
            <a:r>
              <a:rPr lang="en-US" sz="1200" kern="1200" dirty="0">
                <a:solidFill>
                  <a:schemeClr val="tx1"/>
                </a:solidFill>
                <a:effectLst/>
                <a:latin typeface="+mn-lt"/>
                <a:ea typeface="+mn-ea"/>
                <a:cs typeface="+mn-cs"/>
              </a:rPr>
              <a:t>with the final top four to eight factors on a flip chart paper or on a computer. You will now have two Tables, each with the top four to eight factors for Main Population Groups and the other for Reference Groups. Using discussion notes, each group completes Table A with a description of how each factor influences the behavior of interest. Finally, the group decides whether the factor is normative or non-normative and enters their decision into Table A.</a:t>
            </a:r>
          </a:p>
          <a:p>
            <a:endParaRPr lang="en-US" sz="1200" b="0" dirty="0"/>
          </a:p>
          <a:p>
            <a:endParaRPr lang="en-US" dirty="0"/>
          </a:p>
        </p:txBody>
      </p:sp>
      <p:sp>
        <p:nvSpPr>
          <p:cNvPr id="4" name="Slide Number Placeholder 3"/>
          <p:cNvSpPr>
            <a:spLocks noGrp="1"/>
          </p:cNvSpPr>
          <p:nvPr>
            <p:ph type="sldNum" sz="quarter" idx="5"/>
          </p:nvPr>
        </p:nvSpPr>
        <p:spPr/>
        <p:txBody>
          <a:bodyPr/>
          <a:lstStyle/>
          <a:p>
            <a:fld id="{C81BF2EC-6265-41FE-B7D2-8676BF3CBDB1}" type="slidenum">
              <a:rPr lang="en-US" smtClean="0"/>
              <a:t>132</a:t>
            </a:fld>
            <a:endParaRPr lang="en-US" dirty="0"/>
          </a:p>
        </p:txBody>
      </p:sp>
    </p:spTree>
    <p:extLst>
      <p:ext uri="{BB962C8B-B14F-4D97-AF65-F5344CB8AC3E}">
        <p14:creationId xmlns:p14="http://schemas.microsoft.com/office/powerpoint/2010/main" val="20248331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Adapt notes below as needed. </a:t>
            </a:r>
          </a:p>
          <a:p>
            <a:endParaRPr lang="en-US" sz="1200" dirty="0"/>
          </a:p>
          <a:p>
            <a:pPr lvl="0"/>
            <a:r>
              <a:rPr lang="en-US" sz="1200" b="1" dirty="0"/>
              <a:t>SPEAKER NOTES TO ADAPT:</a:t>
            </a:r>
            <a:r>
              <a:rPr lang="en-US" sz="1200" b="0" dirty="0"/>
              <a:t> </a:t>
            </a:r>
            <a:r>
              <a:rPr lang="en-US" sz="1200" kern="1200" dirty="0">
                <a:solidFill>
                  <a:schemeClr val="tx1"/>
                </a:solidFill>
                <a:effectLst/>
                <a:latin typeface="+mn-lt"/>
                <a:ea typeface="+mn-ea"/>
                <a:cs typeface="+mn-cs"/>
              </a:rPr>
              <a:t>Next, you’ll bring both groups together to compare both </a:t>
            </a:r>
            <a:r>
              <a:rPr lang="en-US" sz="1200" b="1" kern="1200" dirty="0">
                <a:solidFill>
                  <a:schemeClr val="tx1"/>
                </a:solidFill>
                <a:effectLst/>
                <a:latin typeface="+mn-lt"/>
                <a:ea typeface="+mn-ea"/>
                <a:cs typeface="+mn-cs"/>
              </a:rPr>
              <a:t>Table A’s</a:t>
            </a:r>
            <a:r>
              <a:rPr lang="en-US" sz="1200" kern="1200" dirty="0">
                <a:solidFill>
                  <a:schemeClr val="tx1"/>
                </a:solidFill>
                <a:effectLst/>
                <a:latin typeface="+mn-lt"/>
                <a:ea typeface="+mn-ea"/>
                <a:cs typeface="+mn-cs"/>
              </a:rPr>
              <a:t> to determine which are </a:t>
            </a:r>
            <a:r>
              <a:rPr lang="en-US" sz="1200" kern="1200" dirty="0" err="1">
                <a:solidFill>
                  <a:schemeClr val="tx1"/>
                </a:solidFill>
                <a:effectLst/>
                <a:latin typeface="+mn-lt"/>
                <a:ea typeface="+mn-ea"/>
                <a:cs typeface="+mn-cs"/>
              </a:rPr>
              <a:t>thb</a:t>
            </a:r>
            <a:r>
              <a:rPr lang="en-US" sz="1200" kern="1200" dirty="0">
                <a:solidFill>
                  <a:schemeClr val="tx1"/>
                </a:solidFill>
                <a:effectLst/>
                <a:latin typeface="+mn-lt"/>
                <a:ea typeface="+mn-ea"/>
                <a:cs typeface="+mn-cs"/>
              </a:rPr>
              <a:t> top four to eight stand-out factors </a:t>
            </a:r>
            <a:r>
              <a:rPr lang="en-US" sz="1200" i="1" kern="1200" dirty="0">
                <a:solidFill>
                  <a:schemeClr val="tx1"/>
                </a:solidFill>
                <a:effectLst/>
                <a:latin typeface="+mn-lt"/>
                <a:ea typeface="+mn-ea"/>
                <a:cs typeface="+mn-cs"/>
              </a:rPr>
              <a:t>across</a:t>
            </a:r>
            <a:r>
              <a:rPr lang="en-US" sz="1200" kern="1200" dirty="0">
                <a:solidFill>
                  <a:schemeClr val="tx1"/>
                </a:solidFill>
                <a:effectLst/>
                <a:latin typeface="+mn-lt"/>
                <a:ea typeface="+mn-ea"/>
                <a:cs typeface="+mn-cs"/>
              </a:rPr>
              <a:t> the Main Population Group and Reference Groups. When the stand-out factor is the same/similar, group them as one factor by circling them. Together, you’ll Briefly discuss together across teams whether the top four to eight factors sufficiently represent the stand-out factors of the group or if there a few that didn’t make the top tier that are also important. If there are more stand-out factors, include these as well. You may find some stand-out factors that are particular to specific sites. Note these, as they may be important later when thinking about program adjustments. </a:t>
            </a:r>
          </a:p>
          <a:p>
            <a:pPr lvl="0"/>
            <a:r>
              <a:rPr lang="en-US" sz="1200" kern="1200" dirty="0">
                <a:solidFill>
                  <a:schemeClr val="tx1"/>
                </a:solidFill>
                <a:effectLst/>
                <a:latin typeface="+mn-lt"/>
                <a:ea typeface="+mn-ea"/>
                <a:cs typeface="+mn-cs"/>
              </a:rPr>
              <a:t>Move these top-ranked stand-out factors from step 4-5 onto a new </a:t>
            </a:r>
            <a:r>
              <a:rPr lang="en-US" sz="1200" b="1" kern="1200" dirty="0">
                <a:solidFill>
                  <a:schemeClr val="tx1"/>
                </a:solidFill>
                <a:effectLst/>
                <a:latin typeface="+mn-lt"/>
                <a:ea typeface="+mn-ea"/>
                <a:cs typeface="+mn-cs"/>
              </a:rPr>
              <a:t>Table B </a:t>
            </a:r>
            <a:r>
              <a:rPr lang="en-US" sz="1200" b="0" kern="1200" dirty="0">
                <a:solidFill>
                  <a:schemeClr val="tx1"/>
                </a:solidFill>
                <a:effectLst/>
                <a:latin typeface="+mn-lt"/>
                <a:ea typeface="+mn-ea"/>
                <a:cs typeface="+mn-cs"/>
              </a:rPr>
              <a:t>you see on this slide. </a:t>
            </a:r>
            <a:r>
              <a:rPr lang="en-US" sz="1200" kern="1200" dirty="0">
                <a:solidFill>
                  <a:schemeClr val="tx1"/>
                </a:solidFill>
                <a:effectLst/>
                <a:latin typeface="+mn-lt"/>
                <a:ea typeface="+mn-ea"/>
                <a:cs typeface="+mn-cs"/>
              </a:rPr>
              <a:t>List the stand-out factors identified by </a:t>
            </a:r>
            <a:r>
              <a:rPr lang="en-US" sz="1200" b="1" kern="1200" dirty="0">
                <a:solidFill>
                  <a:schemeClr val="tx1"/>
                </a:solidFill>
                <a:effectLst/>
                <a:latin typeface="+mn-lt"/>
                <a:ea typeface="+mn-ea"/>
                <a:cs typeface="+mn-cs"/>
              </a:rPr>
              <a:t>both</a:t>
            </a:r>
            <a:r>
              <a:rPr lang="en-US" sz="1200" kern="1200" dirty="0">
                <a:solidFill>
                  <a:schemeClr val="tx1"/>
                </a:solidFill>
                <a:effectLst/>
                <a:latin typeface="+mn-lt"/>
                <a:ea typeface="+mn-ea"/>
                <a:cs typeface="+mn-cs"/>
              </a:rPr>
              <a:t> Reference Groups and Main Population Groups. There will likely be more than five factors. Mark the factors that appeared in both lists with a star in the first column.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Moving along, together, you’ll review group discussion notes to identify </a:t>
            </a:r>
            <a:r>
              <a:rPr lang="en-US" sz="1200" b="1" kern="1200" dirty="0">
                <a:solidFill>
                  <a:schemeClr val="tx1"/>
                </a:solidFill>
                <a:effectLst/>
                <a:latin typeface="+mn-lt"/>
                <a:ea typeface="+mn-ea"/>
                <a:cs typeface="+mn-cs"/>
              </a:rPr>
              <a:t>sanctions</a:t>
            </a:r>
            <a:r>
              <a:rPr lang="en-US" sz="1200" kern="1200" dirty="0">
                <a:solidFill>
                  <a:schemeClr val="tx1"/>
                </a:solidFill>
                <a:effectLst/>
                <a:latin typeface="+mn-lt"/>
                <a:ea typeface="+mn-ea"/>
                <a:cs typeface="+mn-cs"/>
              </a:rPr>
              <a:t> associated with the Main Population Groups; are there are negative consequences for members doing (or not) the behavior of interest. Discuss whether these differ by Main Population Groups. Identify who enforces these sanctions. Fill in </a:t>
            </a:r>
            <a:r>
              <a:rPr lang="en-US" sz="1200" b="1" kern="1200" dirty="0">
                <a:solidFill>
                  <a:schemeClr val="tx1"/>
                </a:solidFill>
                <a:effectLst/>
                <a:latin typeface="+mn-lt"/>
                <a:ea typeface="+mn-ea"/>
                <a:cs typeface="+mn-cs"/>
              </a:rPr>
              <a:t>Table C </a:t>
            </a:r>
            <a:r>
              <a:rPr lang="en-US" sz="1200" b="0" kern="1200" dirty="0">
                <a:solidFill>
                  <a:schemeClr val="tx1"/>
                </a:solidFill>
                <a:effectLst/>
                <a:latin typeface="+mn-lt"/>
                <a:ea typeface="+mn-ea"/>
                <a:cs typeface="+mn-cs"/>
              </a:rPr>
              <a:t>(you see on this slide)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sanctions and the Reference Groups that enforce sanctions. Continue all together using the same process, but now identifying </a:t>
            </a:r>
            <a:r>
              <a:rPr lang="en-US" sz="1200" b="1" kern="1200" dirty="0">
                <a:solidFill>
                  <a:schemeClr val="tx1"/>
                </a:solidFill>
                <a:effectLst/>
                <a:latin typeface="+mn-lt"/>
                <a:ea typeface="+mn-ea"/>
                <a:cs typeface="+mn-cs"/>
              </a:rPr>
              <a:t>rewards</a:t>
            </a:r>
            <a:r>
              <a:rPr lang="en-US" sz="1200" kern="1200" dirty="0">
                <a:solidFill>
                  <a:schemeClr val="tx1"/>
                </a:solidFill>
                <a:effectLst/>
                <a:latin typeface="+mn-lt"/>
                <a:ea typeface="+mn-ea"/>
                <a:cs typeface="+mn-cs"/>
              </a:rPr>
              <a:t> associated with the members of the Main Population Group doing (or not doing) the behavior of interest. </a:t>
            </a:r>
          </a:p>
          <a:p>
            <a:pPr lvl="0"/>
            <a:r>
              <a:rPr lang="en-US" sz="1200" kern="1200" dirty="0">
                <a:solidFill>
                  <a:schemeClr val="tx1"/>
                </a:solidFill>
                <a:effectLst/>
                <a:latin typeface="+mn-lt"/>
                <a:ea typeface="+mn-ea"/>
                <a:cs typeface="+mn-cs"/>
              </a:rPr>
              <a:t>Discuss whether these differ by Main Population Groups. Identify who rewards people for doing (or not doing) a behavior of interest. Complete </a:t>
            </a:r>
            <a:r>
              <a:rPr lang="en-US" sz="1200" b="1" kern="1200" dirty="0">
                <a:solidFill>
                  <a:schemeClr val="tx1"/>
                </a:solidFill>
                <a:effectLst/>
                <a:latin typeface="+mn-lt"/>
                <a:ea typeface="+mn-ea"/>
                <a:cs typeface="+mn-cs"/>
              </a:rPr>
              <a:t>Table C</a:t>
            </a:r>
            <a:r>
              <a:rPr lang="en-US" sz="1200" kern="1200" dirty="0">
                <a:solidFill>
                  <a:schemeClr val="tx1"/>
                </a:solidFill>
                <a:effectLst/>
                <a:latin typeface="+mn-lt"/>
                <a:ea typeface="+mn-ea"/>
                <a:cs typeface="+mn-cs"/>
              </a:rPr>
              <a:t> for rewards and the Reference Groups that reward behavior.</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With this table you’ll have completed the analysis for the 5 Why’s. For this and all the analysis for any of the exercises, you will need to have a final discussion to determine what the team thinks the program should do to address the behavior of interest and write up the key discussion points as bullet points to use for the results brief and for later reference. </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81BF2EC-6265-41FE-B7D2-8676BF3CBDB1}" type="slidenum">
              <a:rPr lang="en-US" smtClean="0"/>
              <a:t>133</a:t>
            </a:fld>
            <a:endParaRPr lang="en-US" dirty="0"/>
          </a:p>
        </p:txBody>
      </p:sp>
    </p:spTree>
    <p:extLst>
      <p:ext uri="{BB962C8B-B14F-4D97-AF65-F5344CB8AC3E}">
        <p14:creationId xmlns:p14="http://schemas.microsoft.com/office/powerpoint/2010/main" val="349833086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NOTE TO FACILITATOR</a:t>
            </a:r>
            <a:r>
              <a:rPr lang="en-US" sz="1200" dirty="0"/>
              <a:t>: Adapt notes below as needed. </a:t>
            </a:r>
          </a:p>
          <a:p>
            <a:endParaRPr lang="en-US" sz="1200" dirty="0"/>
          </a:p>
          <a:p>
            <a:pPr lvl="0"/>
            <a:r>
              <a:rPr lang="en-US" sz="1200" b="1" dirty="0"/>
              <a:t>SPEAKER NOTES TO ADAPT:</a:t>
            </a:r>
            <a:r>
              <a:rPr lang="en-US" sz="1200" b="0" dirty="0"/>
              <a:t> As with the 5 Why’s you’ll start the same way for the analysis of the Problem Tree. Again, for the </a:t>
            </a:r>
            <a:r>
              <a:rPr lang="en-US" sz="1200" kern="1200" dirty="0">
                <a:solidFill>
                  <a:schemeClr val="tx1"/>
                </a:solidFill>
                <a:effectLst/>
                <a:latin typeface="+mn-lt"/>
                <a:ea typeface="+mn-ea"/>
                <a:cs typeface="+mn-cs"/>
              </a:rPr>
              <a:t>Problem Tree Analysis, when we talk about </a:t>
            </a:r>
            <a:r>
              <a:rPr lang="en-US" sz="1200" i="1" kern="1200" dirty="0">
                <a:solidFill>
                  <a:schemeClr val="tx1"/>
                </a:solidFill>
                <a:effectLst/>
                <a:latin typeface="+mn-lt"/>
                <a:ea typeface="+mn-ea"/>
                <a:cs typeface="+mn-cs"/>
              </a:rPr>
              <a:t>stand-out factors</a:t>
            </a:r>
            <a:r>
              <a:rPr lang="en-US" sz="1200" kern="1200" dirty="0">
                <a:solidFill>
                  <a:schemeClr val="tx1"/>
                </a:solidFill>
                <a:effectLst/>
                <a:latin typeface="+mn-lt"/>
                <a:ea typeface="+mn-ea"/>
                <a:cs typeface="+mn-cs"/>
              </a:rPr>
              <a:t>, we are talking about the </a:t>
            </a:r>
            <a:r>
              <a:rPr lang="en-US" sz="1200" i="1" kern="1200" dirty="0">
                <a:solidFill>
                  <a:schemeClr val="tx1"/>
                </a:solidFill>
                <a:effectLst/>
                <a:latin typeface="+mn-lt"/>
                <a:ea typeface="+mn-ea"/>
                <a:cs typeface="+mn-cs"/>
              </a:rPr>
              <a:t>root causes </a:t>
            </a:r>
            <a:r>
              <a:rPr lang="en-US" sz="1200" kern="1200" dirty="0">
                <a:solidFill>
                  <a:schemeClr val="tx1"/>
                </a:solidFill>
                <a:effectLst/>
                <a:latin typeface="+mn-lt"/>
                <a:ea typeface="+mn-ea"/>
                <a:cs typeface="+mn-cs"/>
              </a:rPr>
              <a:t>of the behavior. These terms are interchangeable for analysis. The Analysis Team will start with the top four to eight root causes/stand-out factors from all group discussions. As you read the related discussion notes, look for phrases that describe: 1) how stand-out factors relate to the behavior of interest; and 2) whether there are sanctions or rewards for doing or not doing a behavior. Mark these to refer to in your discussions. Now divide into two groups: </a:t>
            </a:r>
            <a:r>
              <a:rPr lang="en-US" sz="1200" b="1" kern="1200" dirty="0">
                <a:solidFill>
                  <a:schemeClr val="tx1"/>
                </a:solidFill>
                <a:effectLst/>
                <a:latin typeface="+mn-lt"/>
                <a:ea typeface="+mn-ea"/>
                <a:cs typeface="+mn-cs"/>
              </a:rPr>
              <a:t>Group 1</a:t>
            </a:r>
            <a:r>
              <a:rPr lang="en-US" sz="1200" kern="1200" dirty="0">
                <a:solidFill>
                  <a:schemeClr val="tx1"/>
                </a:solidFill>
                <a:effectLst/>
                <a:latin typeface="+mn-lt"/>
                <a:ea typeface="+mn-ea"/>
                <a:cs typeface="+mn-cs"/>
              </a:rPr>
              <a:t> will work with the tree diagrams and discussion notes of Main Population Groups and </a:t>
            </a:r>
            <a:r>
              <a:rPr lang="en-US" sz="1200" b="1" kern="1200" dirty="0">
                <a:solidFill>
                  <a:schemeClr val="tx1"/>
                </a:solidFill>
                <a:effectLst/>
                <a:latin typeface="+mn-lt"/>
                <a:ea typeface="+mn-ea"/>
                <a:cs typeface="+mn-cs"/>
              </a:rPr>
              <a:t>Group 2</a:t>
            </a:r>
            <a:r>
              <a:rPr lang="en-US" sz="1200" kern="1200" dirty="0">
                <a:solidFill>
                  <a:schemeClr val="tx1"/>
                </a:solidFill>
                <a:effectLst/>
                <a:latin typeface="+mn-lt"/>
                <a:ea typeface="+mn-ea"/>
                <a:cs typeface="+mn-cs"/>
              </a:rPr>
              <a:t> will work with the tree diagrams and discussion notes of Reference Groups.  </a:t>
            </a:r>
            <a:r>
              <a:rPr lang="en-US" sz="1200" b="1" kern="1200" dirty="0">
                <a:solidFill>
                  <a:schemeClr val="tx1"/>
                </a:solidFill>
                <a:effectLst/>
                <a:latin typeface="+mn-lt"/>
                <a:ea typeface="+mn-ea"/>
                <a:cs typeface="+mn-cs"/>
              </a:rPr>
              <a:t>Group 1</a:t>
            </a:r>
            <a:r>
              <a:rPr lang="en-US" sz="1200" kern="1200" dirty="0">
                <a:solidFill>
                  <a:schemeClr val="tx1"/>
                </a:solidFill>
                <a:effectLst/>
                <a:latin typeface="+mn-lt"/>
                <a:ea typeface="+mn-ea"/>
                <a:cs typeface="+mn-cs"/>
              </a:rPr>
              <a:t> will list on a flip chart all the root causes of why a behavior exists offered by the Main Population Group. If the same root cause is noted in more than one discussion group, indicate the number of groups next to it. Keep adding to the list of root causes until all are noted. </a:t>
            </a:r>
            <a:r>
              <a:rPr lang="en-US" sz="1200" b="1" kern="1200" dirty="0">
                <a:solidFill>
                  <a:schemeClr val="tx1"/>
                </a:solidFill>
                <a:effectLst/>
                <a:latin typeface="+mn-lt"/>
                <a:ea typeface="+mn-ea"/>
                <a:cs typeface="+mn-cs"/>
              </a:rPr>
              <a:t>Group 2</a:t>
            </a:r>
            <a:r>
              <a:rPr lang="en-US" sz="1200" kern="1200" dirty="0">
                <a:solidFill>
                  <a:schemeClr val="tx1"/>
                </a:solidFill>
                <a:effectLst/>
                <a:latin typeface="+mn-lt"/>
                <a:ea typeface="+mn-ea"/>
                <a:cs typeface="+mn-cs"/>
              </a:rPr>
              <a:t> will list out all the root causes offered by Reference Groups using the same process.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Each Group will discuss and rank the root causes for their respective lists. Discuss which root causes/stand-out factors 1) were mentioned the most and 2) how important a factor appears to be operating in the given context. Mark the top four to eight that seem most important. Each group will complete </a:t>
            </a:r>
            <a:r>
              <a:rPr lang="en-US" sz="1200" b="1" kern="1200" dirty="0">
                <a:solidFill>
                  <a:schemeClr val="tx1"/>
                </a:solidFill>
                <a:effectLst/>
                <a:latin typeface="+mn-lt"/>
                <a:ea typeface="+mn-ea"/>
                <a:cs typeface="+mn-cs"/>
              </a:rPr>
              <a:t>Table A</a:t>
            </a:r>
            <a:r>
              <a:rPr lang="en-US" sz="1200" kern="1200" dirty="0">
                <a:solidFill>
                  <a:schemeClr val="tx1"/>
                </a:solidFill>
                <a:effectLst/>
                <a:latin typeface="+mn-lt"/>
                <a:ea typeface="+mn-ea"/>
                <a:cs typeface="+mn-cs"/>
              </a:rPr>
              <a:t> with the top four to eight factors on a flip chart paper or on a computer. You will now have two Tables, each with the top four to eight factors for Main Population Groups and the other for Reference Groups.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Using discussion notes, each group completes Table A with a description of how each factor influences the behavior of interest. The group decides if the factor is normative or non-normative and enters their decision before moving to the next step. </a:t>
            </a:r>
          </a:p>
          <a:p>
            <a:endParaRPr lang="en-US" sz="1200" b="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10923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Adapt notes below as needed. </a:t>
            </a:r>
          </a:p>
          <a:p>
            <a:endParaRPr lang="en-US" sz="1200" dirty="0"/>
          </a:p>
          <a:p>
            <a:r>
              <a:rPr lang="en-US" sz="1200" b="1" dirty="0"/>
              <a:t>SPEAKER NOTES TO ADAPT:</a:t>
            </a:r>
            <a:r>
              <a:rPr lang="en-US" sz="1200" b="0" dirty="0"/>
              <a:t> Next,</a:t>
            </a:r>
            <a:r>
              <a:rPr lang="en-US" sz="1200" kern="1200" dirty="0">
                <a:solidFill>
                  <a:schemeClr val="tx1"/>
                </a:solidFill>
                <a:effectLst/>
                <a:latin typeface="+mn-lt"/>
                <a:ea typeface="+mn-ea"/>
                <a:cs typeface="+mn-cs"/>
              </a:rPr>
              <a:t> bring Group 1 and 2 together to compare both </a:t>
            </a:r>
            <a:r>
              <a:rPr lang="en-US" sz="1200" b="1" kern="1200" dirty="0">
                <a:solidFill>
                  <a:schemeClr val="tx1"/>
                </a:solidFill>
                <a:effectLst/>
                <a:latin typeface="+mn-lt"/>
                <a:ea typeface="+mn-ea"/>
                <a:cs typeface="+mn-cs"/>
              </a:rPr>
              <a:t>Table A’s </a:t>
            </a:r>
            <a:r>
              <a:rPr lang="en-US" sz="1200" kern="1200" dirty="0">
                <a:solidFill>
                  <a:schemeClr val="tx1"/>
                </a:solidFill>
                <a:effectLst/>
                <a:latin typeface="+mn-lt"/>
                <a:ea typeface="+mn-ea"/>
                <a:cs typeface="+mn-cs"/>
              </a:rPr>
              <a:t>to determine which are the top five stand-out factors </a:t>
            </a:r>
            <a:r>
              <a:rPr lang="en-US" sz="1200" i="1" kern="1200" dirty="0">
                <a:solidFill>
                  <a:schemeClr val="tx1"/>
                </a:solidFill>
                <a:effectLst/>
                <a:latin typeface="+mn-lt"/>
                <a:ea typeface="+mn-ea"/>
                <a:cs typeface="+mn-cs"/>
              </a:rPr>
              <a:t>across</a:t>
            </a:r>
            <a:r>
              <a:rPr lang="en-US" sz="1200" kern="1200" dirty="0">
                <a:solidFill>
                  <a:schemeClr val="tx1"/>
                </a:solidFill>
                <a:effectLst/>
                <a:latin typeface="+mn-lt"/>
                <a:ea typeface="+mn-ea"/>
                <a:cs typeface="+mn-cs"/>
              </a:rPr>
              <a:t> Main Population Groups and Reference Groups. When the stand-out factor is the same or similar, group them as one stand-out factor by circling them. Briefly discuss together across teams whether the top four to eight factors sufficiently represent the stand-out factors of the group or if there a few that didn’t make the top tier that are also important. If there are more stand-out factors, include these as well. You may find some stand-out factors that are particular to specific sites. Note these, as they may be important later when thinking about program adjustments. Move these top-ranked stand-out factors from steps 4-5 onto a new </a:t>
            </a:r>
            <a:r>
              <a:rPr lang="en-US" sz="1200" b="1" kern="1200" dirty="0">
                <a:solidFill>
                  <a:schemeClr val="tx1"/>
                </a:solidFill>
                <a:effectLst/>
                <a:latin typeface="+mn-lt"/>
                <a:ea typeface="+mn-ea"/>
                <a:cs typeface="+mn-cs"/>
              </a:rPr>
              <a:t>Table B</a:t>
            </a:r>
            <a:r>
              <a:rPr lang="en-US" sz="1200" kern="1200" dirty="0">
                <a:solidFill>
                  <a:schemeClr val="tx1"/>
                </a:solidFill>
                <a:effectLst/>
                <a:latin typeface="+mn-lt"/>
                <a:ea typeface="+mn-ea"/>
                <a:cs typeface="+mn-cs"/>
              </a:rPr>
              <a:t>. List the stand-out factors identified by </a:t>
            </a:r>
            <a:r>
              <a:rPr lang="en-US" sz="1200" b="1" kern="1200" dirty="0">
                <a:solidFill>
                  <a:schemeClr val="tx1"/>
                </a:solidFill>
                <a:effectLst/>
                <a:latin typeface="+mn-lt"/>
                <a:ea typeface="+mn-ea"/>
                <a:cs typeface="+mn-cs"/>
              </a:rPr>
              <a:t>both</a:t>
            </a:r>
            <a:r>
              <a:rPr lang="en-US" sz="1200" kern="1200" dirty="0">
                <a:solidFill>
                  <a:schemeClr val="tx1"/>
                </a:solidFill>
                <a:effectLst/>
                <a:latin typeface="+mn-lt"/>
                <a:ea typeface="+mn-ea"/>
                <a:cs typeface="+mn-cs"/>
              </a:rPr>
              <a:t> Reference Groups and Main Population Groups. There will likely be more than five factors. Mark those that appeared in both lists with a star in the first column. </a:t>
            </a:r>
          </a:p>
          <a:p>
            <a:endParaRPr lang="en-US" dirty="0"/>
          </a:p>
          <a:p>
            <a:r>
              <a:rPr lang="en-US" dirty="0"/>
              <a:t>Moving along, to</a:t>
            </a:r>
            <a:r>
              <a:rPr lang="en-US" sz="1200" kern="1200" dirty="0">
                <a:solidFill>
                  <a:schemeClr val="tx1"/>
                </a:solidFill>
                <a:effectLst/>
                <a:latin typeface="+mn-lt"/>
                <a:ea typeface="+mn-ea"/>
                <a:cs typeface="+mn-cs"/>
              </a:rPr>
              <a:t>gether, identify </a:t>
            </a:r>
            <a:r>
              <a:rPr lang="en-US" sz="1200" b="1" kern="1200" dirty="0">
                <a:solidFill>
                  <a:schemeClr val="tx1"/>
                </a:solidFill>
                <a:effectLst/>
                <a:latin typeface="+mn-lt"/>
                <a:ea typeface="+mn-ea"/>
                <a:cs typeface="+mn-cs"/>
              </a:rPr>
              <a:t>sanctions</a:t>
            </a:r>
            <a:r>
              <a:rPr lang="en-US" sz="1200" kern="1200" dirty="0">
                <a:solidFill>
                  <a:schemeClr val="tx1"/>
                </a:solidFill>
                <a:effectLst/>
                <a:latin typeface="+mn-lt"/>
                <a:ea typeface="+mn-ea"/>
                <a:cs typeface="+mn-cs"/>
              </a:rPr>
              <a:t> associated with the Main Population Groups doing (or not doing) the behavior of interest, based on group discussion notes. Discuss whether these differ by Main Population Groups. Identify who enforces sanctions. Fill in </a:t>
            </a:r>
            <a:r>
              <a:rPr lang="en-US" sz="1200" b="1" kern="1200" dirty="0">
                <a:solidFill>
                  <a:schemeClr val="tx1"/>
                </a:solidFill>
                <a:effectLst/>
                <a:latin typeface="+mn-lt"/>
                <a:ea typeface="+mn-ea"/>
                <a:cs typeface="+mn-cs"/>
              </a:rPr>
              <a:t>Table C </a:t>
            </a:r>
            <a:r>
              <a:rPr lang="en-US" sz="1200" kern="1200" dirty="0">
                <a:solidFill>
                  <a:schemeClr val="tx1"/>
                </a:solidFill>
                <a:effectLst/>
                <a:latin typeface="+mn-lt"/>
                <a:ea typeface="+mn-ea"/>
                <a:cs typeface="+mn-cs"/>
              </a:rPr>
              <a:t>for sanctions and the types of people that enforce sanctions. Continue using the same process, but now identifying rewards associated with the Main Population Groups performing the behavior of interest. Discuss whether these differ by Main Population Groups. Identify who uses rewards. Fill in </a:t>
            </a:r>
            <a:r>
              <a:rPr lang="en-US" sz="1200" b="1" kern="1200" dirty="0">
                <a:solidFill>
                  <a:schemeClr val="tx1"/>
                </a:solidFill>
                <a:effectLst/>
                <a:latin typeface="+mn-lt"/>
                <a:ea typeface="+mn-ea"/>
                <a:cs typeface="+mn-cs"/>
              </a:rPr>
              <a:t>Table C</a:t>
            </a:r>
            <a:r>
              <a:rPr lang="en-US" sz="1200" kern="1200" dirty="0">
                <a:solidFill>
                  <a:schemeClr val="tx1"/>
                </a:solidFill>
                <a:effectLst/>
                <a:latin typeface="+mn-lt"/>
                <a:ea typeface="+mn-ea"/>
                <a:cs typeface="+mn-cs"/>
              </a:rPr>
              <a:t> for rewards and the types of people that use rewards.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with the other exercises, based on all the findings, discuss what the team thinks the program should do to address the behavior of interest. Write up the key discussion points as bullet points to use for the results brief and for later reference.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879887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Adapt notes below as needed. Vignettes have slightly different steps/prompts in the analysis to watch out for as you present this. </a:t>
            </a:r>
          </a:p>
          <a:p>
            <a:endParaRPr lang="en-US" sz="1200" dirty="0"/>
          </a:p>
          <a:p>
            <a:pPr lvl="0"/>
            <a:r>
              <a:rPr lang="en-US" sz="1200" b="1" dirty="0"/>
              <a:t>SPEAKER NOTES TO ADAPT:</a:t>
            </a:r>
            <a:r>
              <a:rPr lang="en-US" sz="1200" b="0" dirty="0"/>
              <a:t> </a:t>
            </a:r>
            <a:r>
              <a:rPr lang="en-US" sz="1200" kern="1200" dirty="0">
                <a:solidFill>
                  <a:schemeClr val="tx1"/>
                </a:solidFill>
                <a:effectLst/>
                <a:latin typeface="+mn-lt"/>
                <a:ea typeface="+mn-ea"/>
                <a:cs typeface="+mn-cs"/>
              </a:rPr>
              <a:t>Note for the Vignettes analysis, </a:t>
            </a:r>
            <a:r>
              <a:rPr lang="en-US" sz="1200" i="1" kern="1200" dirty="0">
                <a:solidFill>
                  <a:schemeClr val="tx1"/>
                </a:solidFill>
                <a:effectLst/>
                <a:latin typeface="+mn-lt"/>
                <a:ea typeface="+mn-ea"/>
                <a:cs typeface="+mn-cs"/>
              </a:rPr>
              <a:t>stand-out factors</a:t>
            </a:r>
            <a:r>
              <a:rPr lang="en-US" sz="1200" kern="1200" dirty="0">
                <a:solidFill>
                  <a:schemeClr val="tx1"/>
                </a:solidFill>
                <a:effectLst/>
                <a:latin typeface="+mn-lt"/>
                <a:ea typeface="+mn-ea"/>
                <a:cs typeface="+mn-cs"/>
              </a:rPr>
              <a:t> are </a:t>
            </a:r>
            <a:r>
              <a:rPr lang="en-US" sz="1200" i="1" kern="1200" dirty="0">
                <a:solidFill>
                  <a:schemeClr val="tx1"/>
                </a:solidFill>
                <a:effectLst/>
                <a:latin typeface="+mn-lt"/>
                <a:ea typeface="+mn-ea"/>
                <a:cs typeface="+mn-cs"/>
              </a:rPr>
              <a:t>responses offered by participants to open-ended questions</a:t>
            </a:r>
            <a:r>
              <a:rPr lang="en-US" sz="1200" kern="1200" dirty="0">
                <a:solidFill>
                  <a:schemeClr val="tx1"/>
                </a:solidFill>
                <a:effectLst/>
                <a:latin typeface="+mn-lt"/>
                <a:ea typeface="+mn-ea"/>
                <a:cs typeface="+mn-cs"/>
              </a:rPr>
              <a:t> that aim to understand influences on a behavior of interest. </a:t>
            </a:r>
          </a:p>
          <a:p>
            <a:pPr lvl="0"/>
            <a:r>
              <a:rPr lang="en-US" sz="1200" kern="1200" dirty="0">
                <a:solidFill>
                  <a:schemeClr val="tx1"/>
                </a:solidFill>
                <a:effectLst/>
                <a:latin typeface="+mn-lt"/>
                <a:ea typeface="+mn-ea"/>
                <a:cs typeface="+mn-cs"/>
              </a:rPr>
              <a:t>All together, the Analysis Team will review the vignette and discuss what each question in the vignette is seeking to understand from a norms perspective. This will help guide the analysis.</a:t>
            </a:r>
          </a:p>
          <a:p>
            <a:pPr lvl="0"/>
            <a:r>
              <a:rPr lang="en-US" sz="1200" i="1" kern="1200" dirty="0">
                <a:solidFill>
                  <a:schemeClr val="tx1"/>
                </a:solidFill>
                <a:effectLst/>
                <a:latin typeface="+mn-lt"/>
                <a:ea typeface="+mn-ea"/>
                <a:cs typeface="+mn-cs"/>
              </a:rPr>
              <a:t>Remember that the vignette questions are designed to obtain information on factors influencing a specific behavior. For example, a question about ‘what are the benefits of going to school’ will provide answers on how much school is valued in the community (a norm). A question on how ‘family and friends would react to keeping a girl home from school’ will provide answers on consequences (rewards and sanctions) of keeping a girl out of school.</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divide into two groups:</a:t>
            </a:r>
            <a:r>
              <a:rPr lang="en-US" sz="1200" b="1" kern="1200" dirty="0">
                <a:solidFill>
                  <a:schemeClr val="tx1"/>
                </a:solidFill>
                <a:effectLst/>
                <a:latin typeface="+mn-lt"/>
                <a:ea typeface="+mn-ea"/>
                <a:cs typeface="+mn-cs"/>
              </a:rPr>
              <a:t> Group 1</a:t>
            </a:r>
            <a:r>
              <a:rPr lang="en-US" sz="1200" kern="1200" dirty="0">
                <a:solidFill>
                  <a:schemeClr val="tx1"/>
                </a:solidFill>
                <a:effectLst/>
                <a:latin typeface="+mn-lt"/>
                <a:ea typeface="+mn-ea"/>
                <a:cs typeface="+mn-cs"/>
              </a:rPr>
              <a:t> will work with all the discussion notes of Main Population Groups and </a:t>
            </a:r>
            <a:r>
              <a:rPr lang="en-US" sz="1200" b="1" kern="1200" dirty="0">
                <a:solidFill>
                  <a:schemeClr val="tx1"/>
                </a:solidFill>
                <a:effectLst/>
                <a:latin typeface="+mn-lt"/>
                <a:ea typeface="+mn-ea"/>
                <a:cs typeface="+mn-cs"/>
              </a:rPr>
              <a:t>Group 2</a:t>
            </a:r>
            <a:r>
              <a:rPr lang="en-US" sz="1200" kern="1200" dirty="0">
                <a:solidFill>
                  <a:schemeClr val="tx1"/>
                </a:solidFill>
                <a:effectLst/>
                <a:latin typeface="+mn-lt"/>
                <a:ea typeface="+mn-ea"/>
                <a:cs typeface="+mn-cs"/>
              </a:rPr>
              <a:t> will work with all the discussion notes of Reference Groups. </a:t>
            </a:r>
          </a:p>
          <a:p>
            <a:pPr lvl="0"/>
            <a:r>
              <a:rPr lang="en-US" sz="1200" kern="1200" dirty="0">
                <a:solidFill>
                  <a:schemeClr val="tx1"/>
                </a:solidFill>
                <a:effectLst/>
                <a:latin typeface="+mn-lt"/>
                <a:ea typeface="+mn-ea"/>
                <a:cs typeface="+mn-cs"/>
              </a:rPr>
              <a:t>Groups 1 and 2 will read responses to vignette questions found in their set of discussion notes. For specific questions, read the responses and look for phrases that describe factors that are related to the behavior of interest and underline them. </a:t>
            </a:r>
            <a:r>
              <a:rPr lang="en-US" sz="1200" i="1" kern="1200" dirty="0">
                <a:solidFill>
                  <a:schemeClr val="tx1"/>
                </a:solidFill>
                <a:effectLst/>
                <a:latin typeface="+mn-lt"/>
                <a:ea typeface="+mn-ea"/>
                <a:cs typeface="+mn-cs"/>
              </a:rPr>
              <a:t>For example, if you’re exploring child marriage, one factor might be a phrase illustrating that parents marry their children early to reduce financial costs.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Each time you find a relevant factor, add the factor to </a:t>
            </a:r>
            <a:r>
              <a:rPr lang="en-US" sz="1200" b="1" kern="1200" dirty="0">
                <a:solidFill>
                  <a:schemeClr val="tx1"/>
                </a:solidFill>
                <a:effectLst/>
                <a:latin typeface="+mn-lt"/>
                <a:ea typeface="+mn-ea"/>
                <a:cs typeface="+mn-cs"/>
              </a:rPr>
              <a:t>Table A</a:t>
            </a:r>
            <a:r>
              <a:rPr lang="en-US" sz="1200" kern="1200" dirty="0">
                <a:solidFill>
                  <a:schemeClr val="tx1"/>
                </a:solidFill>
                <a:effectLst/>
                <a:latin typeface="+mn-lt"/>
                <a:ea typeface="+mn-ea"/>
                <a:cs typeface="+mn-cs"/>
              </a:rPr>
              <a:t> and indicate how the factor influences the behavior of interest.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several groups mentioned the same factor, indicate it with a star. Continue to add to the table until all questions and all group discussions are completed. Discuss and rank the given factors on their respective lists. Discuss which stand-out factors: 1) were mentioned the most and 2) how important a factor appears to be operating in the given context. Mark the top four to eight stand-out factors. Finally, review the factors. Which ones are normative and which ones are not? By the end of this step, there will be two </a:t>
            </a:r>
            <a:r>
              <a:rPr lang="en-US" sz="1200" b="1" kern="1200" dirty="0">
                <a:solidFill>
                  <a:schemeClr val="tx1"/>
                </a:solidFill>
                <a:effectLst/>
                <a:latin typeface="+mn-lt"/>
                <a:ea typeface="+mn-ea"/>
                <a:cs typeface="+mn-cs"/>
              </a:rPr>
              <a:t>Table A’</a:t>
            </a:r>
            <a:r>
              <a:rPr lang="en-US" sz="1200" kern="1200" dirty="0">
                <a:solidFill>
                  <a:schemeClr val="tx1"/>
                </a:solidFill>
                <a:effectLst/>
                <a:latin typeface="+mn-lt"/>
                <a:ea typeface="+mn-ea"/>
                <a:cs typeface="+mn-cs"/>
              </a:rPr>
              <a:t>s, one with factors from discussions with Main Population Groups and one from Reference Groups.</a:t>
            </a:r>
          </a:p>
          <a:p>
            <a:endParaRPr lang="en-US" sz="1200" b="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92028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Adapt notes below as needed. </a:t>
            </a:r>
          </a:p>
          <a:p>
            <a:endParaRPr lang="en-US" sz="1200" dirty="0"/>
          </a:p>
          <a:p>
            <a:pPr lvl="0"/>
            <a:r>
              <a:rPr lang="en-US" sz="1200" b="1" dirty="0"/>
              <a:t>SPEAKER NOTES TO ADAPT:</a:t>
            </a:r>
            <a:r>
              <a:rPr lang="en-US" sz="1200" b="0" dirty="0"/>
              <a:t> Moving along, you’ll </a:t>
            </a:r>
            <a:r>
              <a:rPr lang="en-US" sz="1200" b="0" kern="1200" dirty="0">
                <a:solidFill>
                  <a:schemeClr val="tx1"/>
                </a:solidFill>
                <a:effectLst/>
                <a:latin typeface="+mn-lt"/>
                <a:ea typeface="+mn-ea"/>
                <a:cs typeface="+mn-cs"/>
              </a:rPr>
              <a:t>b</a:t>
            </a:r>
            <a:r>
              <a:rPr lang="en-US" sz="1200" kern="1200" dirty="0">
                <a:solidFill>
                  <a:schemeClr val="tx1"/>
                </a:solidFill>
                <a:effectLst/>
                <a:latin typeface="+mn-lt"/>
                <a:ea typeface="+mn-ea"/>
                <a:cs typeface="+mn-cs"/>
              </a:rPr>
              <a:t>riefly discuss all together whether the top four to eight factors sufficiently represent the stand-out factors of each group. If there are more stand-out factors, include these as well. Note that you may find some stand-out factors that are particular to specific sites. Note these, as they may be important later when thinking about program adjustments. </a:t>
            </a:r>
          </a:p>
          <a:p>
            <a:pPr lvl="0"/>
            <a:r>
              <a:rPr lang="en-US" sz="1200" kern="1200" dirty="0">
                <a:solidFill>
                  <a:schemeClr val="tx1"/>
                </a:solidFill>
                <a:effectLst/>
                <a:latin typeface="+mn-lt"/>
                <a:ea typeface="+mn-ea"/>
                <a:cs typeface="+mn-cs"/>
              </a:rPr>
              <a:t>Move these stand-out factors onto a new </a:t>
            </a:r>
            <a:r>
              <a:rPr lang="en-US" sz="1200" b="1" kern="1200" dirty="0">
                <a:solidFill>
                  <a:schemeClr val="tx1"/>
                </a:solidFill>
                <a:effectLst/>
                <a:latin typeface="+mn-lt"/>
                <a:ea typeface="+mn-ea"/>
                <a:cs typeface="+mn-cs"/>
              </a:rPr>
              <a:t>Table B</a:t>
            </a:r>
            <a:r>
              <a:rPr lang="en-US" sz="1200" kern="1200" dirty="0">
                <a:solidFill>
                  <a:schemeClr val="tx1"/>
                </a:solidFill>
                <a:effectLst/>
                <a:latin typeface="+mn-lt"/>
                <a:ea typeface="+mn-ea"/>
                <a:cs typeface="+mn-cs"/>
              </a:rPr>
              <a:t>. List the stand-out factors identified by both Main Population Groups and Reference Groups. There will likely be more than five factors. Mark those that appeared in both lists with a star in the first column. </a:t>
            </a:r>
            <a:r>
              <a:rPr lang="en-US" dirty="0"/>
              <a:t>Next, </a:t>
            </a:r>
            <a:r>
              <a:rPr lang="en-US" sz="1200" kern="1200" dirty="0">
                <a:solidFill>
                  <a:schemeClr val="tx1"/>
                </a:solidFill>
                <a:effectLst/>
                <a:latin typeface="+mn-lt"/>
                <a:ea typeface="+mn-ea"/>
                <a:cs typeface="+mn-cs"/>
              </a:rPr>
              <a:t>All together, the group will identify </a:t>
            </a:r>
            <a:r>
              <a:rPr lang="en-US" sz="1200" b="1" kern="1200" dirty="0">
                <a:solidFill>
                  <a:schemeClr val="tx1"/>
                </a:solidFill>
                <a:effectLst/>
                <a:latin typeface="+mn-lt"/>
                <a:ea typeface="+mn-ea"/>
                <a:cs typeface="+mn-cs"/>
              </a:rPr>
              <a:t>sanctions</a:t>
            </a:r>
            <a:r>
              <a:rPr lang="en-US" sz="1200" kern="1200" dirty="0">
                <a:solidFill>
                  <a:schemeClr val="tx1"/>
                </a:solidFill>
                <a:effectLst/>
                <a:latin typeface="+mn-lt"/>
                <a:ea typeface="+mn-ea"/>
                <a:cs typeface="+mn-cs"/>
              </a:rPr>
              <a:t> associated with the Main Population Groups doing (or not doing) the behavior of interest, based on group discussion notes. Discuss whether these differ by Main Population Groups. Identify who uses enforces sanctions. Fill in </a:t>
            </a:r>
            <a:r>
              <a:rPr lang="en-US" sz="1200" b="1" kern="1200" dirty="0">
                <a:solidFill>
                  <a:schemeClr val="tx1"/>
                </a:solidFill>
                <a:effectLst/>
                <a:latin typeface="+mn-lt"/>
                <a:ea typeface="+mn-ea"/>
                <a:cs typeface="+mn-cs"/>
              </a:rPr>
              <a:t>Table C </a:t>
            </a:r>
            <a:r>
              <a:rPr lang="en-US" sz="1200" kern="1200" dirty="0">
                <a:solidFill>
                  <a:schemeClr val="tx1"/>
                </a:solidFill>
                <a:effectLst/>
                <a:latin typeface="+mn-lt"/>
                <a:ea typeface="+mn-ea"/>
                <a:cs typeface="+mn-cs"/>
              </a:rPr>
              <a:t>for sanctions and the types of people that enforce sanctions.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Continue using the same process, but now identifying </a:t>
            </a:r>
            <a:r>
              <a:rPr lang="en-US" sz="1200" b="1" kern="1200" dirty="0">
                <a:solidFill>
                  <a:schemeClr val="tx1"/>
                </a:solidFill>
                <a:effectLst/>
                <a:latin typeface="+mn-lt"/>
                <a:ea typeface="+mn-ea"/>
                <a:cs typeface="+mn-cs"/>
              </a:rPr>
              <a:t>rewards</a:t>
            </a:r>
            <a:r>
              <a:rPr lang="en-US" sz="1200" kern="1200" dirty="0">
                <a:solidFill>
                  <a:schemeClr val="tx1"/>
                </a:solidFill>
                <a:effectLst/>
                <a:latin typeface="+mn-lt"/>
                <a:ea typeface="+mn-ea"/>
                <a:cs typeface="+mn-cs"/>
              </a:rPr>
              <a:t> associated with the Main Population Groups performing the behavior of interest. Discuss whether these differ by Main Population Groups. Identify who uses rewards. Complete </a:t>
            </a:r>
            <a:r>
              <a:rPr lang="en-US" sz="1200" b="1" kern="1200" dirty="0">
                <a:solidFill>
                  <a:schemeClr val="tx1"/>
                </a:solidFill>
                <a:effectLst/>
                <a:latin typeface="+mn-lt"/>
                <a:ea typeface="+mn-ea"/>
                <a:cs typeface="+mn-cs"/>
              </a:rPr>
              <a:t>Table C </a:t>
            </a:r>
            <a:r>
              <a:rPr lang="en-US" sz="1200" kern="1200" dirty="0">
                <a:solidFill>
                  <a:schemeClr val="tx1"/>
                </a:solidFill>
                <a:effectLst/>
                <a:latin typeface="+mn-lt"/>
                <a:ea typeface="+mn-ea"/>
                <a:cs typeface="+mn-cs"/>
              </a:rPr>
              <a:t>with the rewards and the types of people that use rewards.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with the other exercises, based on all the findings, discuss what the team thinks the program should do to address the behavior of interest. Write up the key discussion points as bullet points to use for the results brief and for later reference.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421443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N/A</a:t>
            </a:r>
          </a:p>
          <a:p>
            <a:endParaRPr lang="en-US" sz="1200" dirty="0"/>
          </a:p>
          <a:p>
            <a:r>
              <a:rPr lang="en-US" sz="1200" b="1" dirty="0"/>
              <a:t>SPEAKER NOTES TO ADAPT:</a:t>
            </a:r>
            <a:r>
              <a:rPr lang="en-US" sz="1200" b="0" dirty="0"/>
              <a:t> </a:t>
            </a:r>
            <a:r>
              <a:rPr lang="en-US" dirty="0"/>
              <a:t>In this final activity, you’ll be pulling  findings from your analysis using a rapid report format to share with others. The report organizes and summarizes the main findings of the PRA, supplementing it with back-up quotations when it’ is useful. Refer back to your findings from Phase 2, where you identified reference groups, so you can include them in your action brief report. Here on the slide there are a few pointers of what it should consist of, </a:t>
            </a:r>
            <a:r>
              <a:rPr lang="en-US" b="1" dirty="0"/>
              <a:t>READ SLIDE CONTENT.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81BF2EC-6265-41FE-B7D2-8676BF3CBDB1}" type="slidenum">
              <a:rPr lang="en-US" smtClean="0"/>
              <a:t>138</a:t>
            </a:fld>
            <a:endParaRPr lang="en-US" dirty="0"/>
          </a:p>
        </p:txBody>
      </p:sp>
    </p:spTree>
    <p:extLst>
      <p:ext uri="{BB962C8B-B14F-4D97-AF65-F5344CB8AC3E}">
        <p14:creationId xmlns:p14="http://schemas.microsoft.com/office/powerpoint/2010/main" val="424269638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N/A</a:t>
            </a:r>
          </a:p>
          <a:p>
            <a:endParaRPr lang="en-US" sz="1200" dirty="0"/>
          </a:p>
          <a:p>
            <a:r>
              <a:rPr lang="en-US" sz="1200" b="1" dirty="0"/>
              <a:t>SPEAKER NOTES TO ADAPT:</a:t>
            </a:r>
            <a:r>
              <a:rPr lang="en-US" sz="1200" b="0" dirty="0"/>
              <a:t> The tips provided in the SNET are helpful in guiding your development of the short results brief from your social norms exploration. Here we provide an image from a project that developed a short report of their findings. This brief was short, simple, accessible and highly visual. </a:t>
            </a:r>
          </a:p>
        </p:txBody>
      </p:sp>
      <p:sp>
        <p:nvSpPr>
          <p:cNvPr id="4" name="Slide Number Placeholder 3"/>
          <p:cNvSpPr>
            <a:spLocks noGrp="1"/>
          </p:cNvSpPr>
          <p:nvPr>
            <p:ph type="sldNum" sz="quarter" idx="5"/>
          </p:nvPr>
        </p:nvSpPr>
        <p:spPr/>
        <p:txBody>
          <a:bodyPr/>
          <a:lstStyle/>
          <a:p>
            <a:fld id="{C81BF2EC-6265-41FE-B7D2-8676BF3CBDB1}" type="slidenum">
              <a:rPr lang="en-US" smtClean="0"/>
              <a:t>139</a:t>
            </a:fld>
            <a:endParaRPr lang="en-US" dirty="0"/>
          </a:p>
        </p:txBody>
      </p:sp>
    </p:spTree>
    <p:extLst>
      <p:ext uri="{BB962C8B-B14F-4D97-AF65-F5344CB8AC3E}">
        <p14:creationId xmlns:p14="http://schemas.microsoft.com/office/powerpoint/2010/main" val="1642893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0" indent="0">
              <a:buFontTx/>
              <a:buNone/>
            </a:pPr>
            <a:r>
              <a:rPr lang="en-US" b="1" dirty="0"/>
              <a:t>NOTES TO FACILITATOR: </a:t>
            </a:r>
            <a:r>
              <a:rPr lang="en-US" b="0" dirty="0"/>
              <a:t>N/A</a:t>
            </a:r>
          </a:p>
          <a:p>
            <a:pPr marL="0" indent="0">
              <a:buFontTx/>
              <a:buNone/>
            </a:pPr>
            <a:endParaRPr lang="en-US" b="1" dirty="0"/>
          </a:p>
          <a:p>
            <a:pPr marL="0" marR="0" lvl="0" indent="0" defTabSz="457200" eaLnBrk="1" fontAlgn="auto" latinLnBrk="0" hangingPunct="1">
              <a:lnSpc>
                <a:spcPct val="117999"/>
              </a:lnSpc>
              <a:spcBef>
                <a:spcPts val="0"/>
              </a:spcBef>
              <a:spcAft>
                <a:spcPts val="0"/>
              </a:spcAft>
              <a:buClrTx/>
              <a:buSzTx/>
              <a:buFontTx/>
              <a:buNone/>
              <a:tabLst/>
              <a:defRPr/>
            </a:pPr>
            <a:r>
              <a:rPr lang="en-US" b="1" dirty="0"/>
              <a:t>SPEAKER NOTES TO ADAPT: </a:t>
            </a:r>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dirty="0"/>
              <a:t>While a powerful consultation tool, it offers the opportunity to go beyond mere consultation and promote the active participation of communities in the issues and interventions that shape their lives. </a:t>
            </a:r>
            <a:r>
              <a:rPr lang="en-US" b="0" dirty="0"/>
              <a:t>Again, p</a:t>
            </a:r>
            <a:r>
              <a:rPr lang="en-US" dirty="0"/>
              <a:t>articipatory approaches for learning are engaging with communities – the SNET combines an ever-growing toolkit of participatory and visual methods with natural interviewing methods and is intended to facilitate a process of collective analysis and learning. </a:t>
            </a:r>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dirty="0"/>
              <a:t>A participatory tool, the SNET enables people in a given setting (e.g. local context) to share their perceptions and identify, prioritize and appraise social and other issues from their knowledge of local conditions. More traditional, extractive research tends to ‘consult’ communities and then take away the findings for analysis, with no assurance that they will be acted on. </a:t>
            </a:r>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dirty="0"/>
              <a:t>In contrast, participatory tools combine the sharing of insights with analysis and, as such, provide a catalyst for the community themselves (with the program staff) to act on what is uncovered.  </a:t>
            </a:r>
            <a:endParaRPr lang="en-US" b="1" dirty="0"/>
          </a:p>
          <a:p>
            <a:pPr marL="0" marR="0" lvl="0" indent="0" defTabSz="457200" eaLnBrk="1" fontAlgn="auto" latinLnBrk="0" hangingPunct="1">
              <a:lnSpc>
                <a:spcPct val="117999"/>
              </a:lnSpc>
              <a:spcBef>
                <a:spcPts val="0"/>
              </a:spcBef>
              <a:spcAft>
                <a:spcPts val="0"/>
              </a:spcAft>
              <a:buClrTx/>
              <a:buSzTx/>
              <a:buFontTx/>
              <a:buNone/>
              <a:tabLst/>
              <a:defRPr/>
            </a:pPr>
            <a:endParaRPr lang="en-US" b="1" dirty="0"/>
          </a:p>
          <a:p>
            <a:pPr marL="0" indent="0">
              <a:buFontTx/>
              <a:buNone/>
            </a:pPr>
            <a:r>
              <a:rPr lang="en-US" b="1" dirty="0"/>
              <a:t>REFERENCES: </a:t>
            </a:r>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000" dirty="0"/>
              <a:t>Social Norms Exploration Tool. Passages Project and Learning Collaborative to Advance Normative Change. </a:t>
            </a:r>
            <a:r>
              <a:rPr lang="en-US" sz="2000" b="0" dirty="0"/>
              <a:t>2020. </a:t>
            </a:r>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400" dirty="0"/>
              <a:t>What is Participatory Learning and Action (PLA): An Introduction Sarah Thomas, http://www.idp-key-resources.org/)</a:t>
            </a:r>
            <a:endParaRPr lang="en-US" sz="2400" b="0" dirty="0"/>
          </a:p>
          <a:p>
            <a:pPr marL="0" indent="0">
              <a:buFontTx/>
              <a:buNone/>
            </a:pPr>
            <a:endParaRPr lang="en-US" b="1" dirty="0"/>
          </a:p>
          <a:p>
            <a:endParaRPr lang="en-US" dirty="0"/>
          </a:p>
        </p:txBody>
      </p:sp>
      <p:sp>
        <p:nvSpPr>
          <p:cNvPr id="4" name="Slide Number Placeholder 3"/>
          <p:cNvSpPr>
            <a:spLocks noGrp="1"/>
          </p:cNvSpPr>
          <p:nvPr>
            <p:ph type="sldNum" sz="quarter" idx="10"/>
          </p:nvPr>
        </p:nvSpPr>
        <p:spPr/>
        <p:txBody>
          <a:bodyPr lIns="93324" tIns="46662" rIns="93324" bIns="46662"/>
          <a:lstStyle/>
          <a:p>
            <a:pPr marL="0" marR="0" lvl="0" indent="0" algn="just" defTabSz="825500" rtl="0" eaLnBrk="1" fontAlgn="auto" latinLnBrk="0" hangingPunct="0">
              <a:lnSpc>
                <a:spcPct val="100000"/>
              </a:lnSpc>
              <a:spcBef>
                <a:spcPts val="0"/>
              </a:spcBef>
              <a:spcAft>
                <a:spcPts val="0"/>
              </a:spcAft>
              <a:buClrTx/>
              <a:buSzTx/>
              <a:buFontTx/>
              <a:buNone/>
              <a:tabLst/>
              <a:defRPr/>
            </a:pPr>
            <a:fld id="{C81BF2EC-6265-41FE-B7D2-8676BF3CBDB1}" type="slidenum">
              <a:rPr kumimoji="0" lang="en-US" sz="2300" b="0" i="0" u="none" strike="noStrike" kern="0" cap="none" spc="0" normalizeH="0" baseline="0" noProof="0" smtClean="0">
                <a:ln>
                  <a:noFill/>
                </a:ln>
                <a:solidFill>
                  <a:srgbClr val="A6A7AC"/>
                </a:solidFill>
                <a:effectLst/>
                <a:uLnTx/>
                <a:uFillTx/>
                <a:latin typeface="PT Sans"/>
                <a:ea typeface="+mn-ea"/>
                <a:cs typeface="+mn-cs"/>
                <a:sym typeface="PT Sans"/>
              </a:rPr>
              <a:pPr marL="0" marR="0" lvl="0" indent="0" algn="just" defTabSz="825500" rtl="0" eaLnBrk="1" fontAlgn="auto" latinLnBrk="0" hangingPunct="0">
                <a:lnSpc>
                  <a:spcPct val="100000"/>
                </a:lnSpc>
                <a:spcBef>
                  <a:spcPts val="0"/>
                </a:spcBef>
                <a:spcAft>
                  <a:spcPts val="0"/>
                </a:spcAft>
                <a:buClrTx/>
                <a:buSzTx/>
                <a:buFontTx/>
                <a:buNone/>
                <a:tabLst/>
                <a:defRPr/>
              </a:pPr>
              <a:t>14</a:t>
            </a:fld>
            <a:endParaRPr kumimoji="0" lang="en-US" sz="2300" b="0" i="0" u="none" strike="noStrike" kern="0" cap="none" spc="0" normalizeH="0" baseline="0" noProof="0" dirty="0">
              <a:ln>
                <a:noFill/>
              </a:ln>
              <a:solidFill>
                <a:srgbClr val="A6A7AC"/>
              </a:solidFill>
              <a:effectLst/>
              <a:uLnTx/>
              <a:uFillTx/>
              <a:latin typeface="PT Sans"/>
              <a:ea typeface="+mn-ea"/>
              <a:cs typeface="+mn-cs"/>
              <a:sym typeface="PT Sans"/>
            </a:endParaRPr>
          </a:p>
        </p:txBody>
      </p:sp>
    </p:spTree>
    <p:extLst>
      <p:ext uri="{BB962C8B-B14F-4D97-AF65-F5344CB8AC3E}">
        <p14:creationId xmlns:p14="http://schemas.microsoft.com/office/powerpoint/2010/main" val="108290506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FACILITATOR</a:t>
            </a:r>
            <a:r>
              <a:rPr lang="en-US" dirty="0"/>
              <a:t>: Distribute Activity Handout 6 and Case Study Handout. You may also want to direct participants to refer to the relevant pages of the SNET to follow along. Case Study Handout will be used for reference in subsequent activities; tell participants to keep their copies and continue to use throughout the training, or collect to redistribute at the next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a:lnSpc>
                <a:spcPct val="115000"/>
              </a:lnSpc>
              <a:spcBef>
                <a:spcPts val="0"/>
              </a:spcBef>
              <a:spcAft>
                <a:spcPts val="0"/>
              </a:spcAft>
            </a:pPr>
            <a:r>
              <a:rPr lang="en-US" sz="1200" b="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ACTIVITY INSTRUCTIONS</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Gather into two groups. This activity is done in a large group. Once person can play the role of the lead, moving through the steps and others play the role of analysis team members.  </a:t>
            </a: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Use the notes from the Day 2 activities from Phase 2 and 3. </a:t>
            </a: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Conduct participatory rapid analysis using the notes you collected during the exercise that you practiced (e.g. Problem Tree, Five Why’s or Vignettes) </a:t>
            </a: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Go through all the analysis steps from SNET Phase 4, holding abbreviated discussions of the results in your notes, developing, and completing each analysis table for the designated steps to the extent possible. </a:t>
            </a: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Where notes aren’t complete or fall short, consider supplementing them with fictional information to fill in gaps in the analysis tables. </a:t>
            </a:r>
            <a:r>
              <a:rPr lang="en-US" sz="12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When you implement this SNET, you will not add fictional information. For the purposes of this training, it can be helpful so that you have enough data for the next activity.</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Designate smaller groups to develop sections of a short report out and spend the last 15 minutes drafting the findings and pulling the tables together for later use.  </a:t>
            </a:r>
          </a:p>
          <a:p>
            <a:pPr marL="0" marR="0">
              <a:lnSpc>
                <a:spcPct val="115000"/>
              </a:lnSpc>
              <a:spcBef>
                <a:spcPts val="0"/>
              </a:spcBef>
              <a:spcAft>
                <a:spcPts val="0"/>
              </a:spcAft>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 </a:t>
            </a:r>
          </a:p>
          <a:p>
            <a:pPr marL="0" marR="0">
              <a:lnSpc>
                <a:spcPct val="115000"/>
              </a:lnSpc>
              <a:spcBef>
                <a:spcPts val="0"/>
              </a:spcBef>
              <a:spcAft>
                <a:spcPts val="0"/>
              </a:spcAft>
            </a:pPr>
            <a:r>
              <a:rPr lang="en-US" sz="1200" b="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ACTIVITY DEBRIEF:</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In plenary gather the groups together and give each group an opportunity to reflect on the exercise. </a:t>
            </a:r>
          </a:p>
          <a:p>
            <a:pPr marL="742950" marR="0" lvl="1" indent="-285750">
              <a:lnSpc>
                <a:spcPct val="115000"/>
              </a:lnSpc>
              <a:spcBef>
                <a:spcPts val="0"/>
              </a:spcBef>
              <a:spcAft>
                <a:spcPts val="0"/>
              </a:spcAft>
              <a:buFont typeface="Courier New" panose="02070309020205020404" pitchFamily="49" charset="0"/>
              <a:buChar char="o"/>
            </a:pPr>
            <a:r>
              <a:rPr lang="en-US" sz="12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Were the analysis steps easy, medium, hard to complete? Why? </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How did the discussion interpreting the findings go?</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How can you see this taking place in your context? Who would participate in the analysis? Why? </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What would you do to best prepare for this Phase? </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22638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dirty="0"/>
              <a:t>NOTE TO FACILITATOR</a:t>
            </a:r>
            <a:r>
              <a:rPr lang="en-US" sz="1200" dirty="0"/>
              <a:t>: N/A</a:t>
            </a:r>
          </a:p>
          <a:p>
            <a:endParaRPr lang="en-US" sz="1200" dirty="0"/>
          </a:p>
          <a:p>
            <a:r>
              <a:rPr lang="en-US" sz="1200" b="1" dirty="0"/>
              <a:t>SPEAKER NOTES TO ADAPT:</a:t>
            </a:r>
            <a:r>
              <a:rPr lang="en-US" sz="1200" b="0" dirty="0"/>
              <a:t> N/A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454011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0" name="Google Shape;970;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b="1" dirty="0"/>
              <a:t>NOTE TO FACILITATOR</a:t>
            </a:r>
            <a:r>
              <a:rPr lang="en-US" dirty="0"/>
              <a:t>: </a:t>
            </a:r>
            <a:r>
              <a:rPr lang="en-US" sz="1200" dirty="0"/>
              <a:t>Prepare Activity Handout 7 and Case Study Handout for distribution in this section. You may want to refer participants to the relevant pages of the SNET to follow along or reference. </a:t>
            </a:r>
          </a:p>
          <a:p>
            <a:endParaRPr lang="en-US" dirty="0"/>
          </a:p>
          <a:p>
            <a:r>
              <a:rPr lang="en-US" b="1" dirty="0"/>
              <a:t>SPEAKER NOTES TO ADAPT: </a:t>
            </a:r>
            <a:r>
              <a:rPr lang="en-US" b="0" dirty="0"/>
              <a:t>We’ll move now from into Phase 5 and apply the findings we just determined. </a:t>
            </a:r>
            <a:endParaRPr lang="en-US" dirty="0"/>
          </a:p>
        </p:txBody>
      </p:sp>
    </p:spTree>
    <p:extLst>
      <p:ext uri="{BB962C8B-B14F-4D97-AF65-F5344CB8AC3E}">
        <p14:creationId xmlns:p14="http://schemas.microsoft.com/office/powerpoint/2010/main" val="406993626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dirty="0"/>
              <a:t>NOTE TO FACILITATOR</a:t>
            </a:r>
            <a:r>
              <a:rPr lang="en-US" sz="1200" dirty="0"/>
              <a:t>: N/A</a:t>
            </a:r>
          </a:p>
          <a:p>
            <a:endParaRPr lang="en-US" sz="1200" b="1" dirty="0"/>
          </a:p>
          <a:p>
            <a:r>
              <a:rPr lang="en-US" sz="1200" b="1" dirty="0"/>
              <a:t>SPEAKER NOTES TO ADAPT:</a:t>
            </a:r>
            <a:r>
              <a:rPr lang="en-US" sz="1200" b="0" dirty="0"/>
              <a:t> </a:t>
            </a:r>
            <a:r>
              <a:rPr lang="en-US" sz="1200" b="1" kern="1200" dirty="0">
                <a:solidFill>
                  <a:schemeClr val="tx1"/>
                </a:solidFill>
                <a:effectLst/>
                <a:latin typeface="+mn-lt"/>
                <a:ea typeface="+mn-ea"/>
                <a:cs typeface="+mn-cs"/>
              </a:rPr>
              <a:t>Phase 5</a:t>
            </a:r>
            <a:r>
              <a:rPr lang="en-US" sz="1200" kern="1200" dirty="0">
                <a:solidFill>
                  <a:schemeClr val="tx1"/>
                </a:solidFill>
                <a:effectLst/>
                <a:latin typeface="+mn-lt"/>
                <a:ea typeface="+mn-ea"/>
                <a:cs typeface="+mn-cs"/>
              </a:rPr>
              <a:t> applies what you have learned to your program. Depending on the social norms exploration objective(s), you will reflect on how to improve the program design, determine what adjustments should be made to your program activities and monitoring or evaluation tools. Some overarching questions to consider: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Are social norms an important issue affecting the behavioral outcome(s)?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positive norms can the program build on? What harmful social norms should the program address?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Which people and groups (Reference Groups) are influential for the program?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can we include such people in the program design and/or activities?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73992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N/A</a:t>
            </a:r>
          </a:p>
          <a:p>
            <a:endParaRPr lang="en-US" sz="1200" dirty="0"/>
          </a:p>
          <a:p>
            <a:r>
              <a:rPr lang="en-US" sz="1200" b="1" dirty="0"/>
              <a:t>SPEAKER NOTES TO ADAPT:</a:t>
            </a:r>
            <a:r>
              <a:rPr lang="en-US" sz="1200" b="0" dirty="0"/>
              <a:t>  </a:t>
            </a:r>
            <a:r>
              <a:rPr lang="en-US" dirty="0"/>
              <a:t>You’ll do two main activities in this Phase, a reflection activity and the application of findings in two options provided. This is done with a larger group of people – here you’ll likely engage the entire social norms exploration team, along with the field team, and other project staff or even stakeholders in the work. This is estimated to take a half day to a whole day to complete and it’s done in an office setting.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067226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N/A</a:t>
            </a:r>
          </a:p>
          <a:p>
            <a:endParaRPr lang="en-US" sz="1200" dirty="0"/>
          </a:p>
          <a:p>
            <a:r>
              <a:rPr lang="en-US" sz="1200" b="1" dirty="0"/>
              <a:t>SPEAKER NOTES TO ADAPT:</a:t>
            </a:r>
            <a:r>
              <a:rPr lang="en-US" sz="1200" b="0" dirty="0"/>
              <a:t> </a:t>
            </a:r>
            <a:r>
              <a:rPr lang="en-US" dirty="0"/>
              <a:t>Once you’ve conducted your social norms exploration– you ask, what comes next? As I summarized at the end of the groupwork, you’re compiling, reviewing and finding out what the key information will be to inform your program.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519474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N/A</a:t>
            </a:r>
          </a:p>
          <a:p>
            <a:endParaRPr lang="en-US" sz="1200" dirty="0"/>
          </a:p>
          <a:p>
            <a:r>
              <a:rPr lang="en-US" sz="1200" b="1" dirty="0"/>
              <a:t>SPEAKER NOTES TO ADAPT:</a:t>
            </a:r>
            <a:r>
              <a:rPr lang="en-US" sz="1200" b="0" dirty="0"/>
              <a:t>  </a:t>
            </a:r>
            <a:r>
              <a:rPr lang="en-US" dirty="0"/>
              <a:t>Activity 1 in Phase 5 involves brainstorming on how, and which, norms may be influencing program outcomes and behaviors of interest. This is the time to circle back to the initial team brainstorm using the Problem Tree Analysis in Phase 1. </a:t>
            </a:r>
          </a:p>
          <a:p>
            <a:endParaRPr lang="en-US" dirty="0"/>
          </a:p>
          <a:p>
            <a:endParaRPr lang="en-US" dirty="0"/>
          </a:p>
        </p:txBody>
      </p:sp>
      <p:sp>
        <p:nvSpPr>
          <p:cNvPr id="4" name="Slide Number Placeholder 3"/>
          <p:cNvSpPr>
            <a:spLocks noGrp="1"/>
          </p:cNvSpPr>
          <p:nvPr>
            <p:ph type="sldNum" sz="quarter" idx="10"/>
          </p:nvPr>
        </p:nvSpPr>
        <p:spPr/>
        <p:txBody>
          <a:bodyPr/>
          <a:lstStyle/>
          <a:p>
            <a:fld id="{C81BF2EC-6265-41FE-B7D2-8676BF3CBDB1}" type="slidenum">
              <a:rPr lang="en-US" smtClean="0"/>
              <a:t>146</a:t>
            </a:fld>
            <a:endParaRPr lang="en-US" dirty="0"/>
          </a:p>
        </p:txBody>
      </p:sp>
    </p:spTree>
    <p:extLst>
      <p:ext uri="{BB962C8B-B14F-4D97-AF65-F5344CB8AC3E}">
        <p14:creationId xmlns:p14="http://schemas.microsoft.com/office/powerpoint/2010/main" val="28046920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N/A</a:t>
            </a:r>
          </a:p>
          <a:p>
            <a:endParaRPr lang="en-US" sz="1200" dirty="0"/>
          </a:p>
          <a:p>
            <a:r>
              <a:rPr lang="en-US" sz="1200" b="1" dirty="0"/>
              <a:t>SPEAKER NOTES TO ADAPT:</a:t>
            </a:r>
            <a:r>
              <a:rPr lang="en-US" sz="1200" b="0" dirty="0"/>
              <a:t> </a:t>
            </a:r>
            <a:r>
              <a:rPr lang="en-US" dirty="0"/>
              <a:t>After the general brainstorming in Activity 1, the core team is now ready to use the findings from the results brief. The core team can now think with greater precision about normative issues described in the report, and potential applications. Thanks to the social norms exploration, the types of norms, sanctions for deviating from community normative expectations, and groups engaged in enforcing norms are now identified. </a:t>
            </a:r>
          </a:p>
          <a:p>
            <a:endParaRPr lang="en-US" dirty="0"/>
          </a:p>
          <a:p>
            <a:pPr marL="0" marR="0" lvl="0" indent="0" algn="l" defTabSz="457200" eaLnBrk="1" fontAlgn="auto" latinLnBrk="0" hangingPunct="1">
              <a:lnSpc>
                <a:spcPct val="117999"/>
              </a:lnSpc>
              <a:spcBef>
                <a:spcPts val="0"/>
              </a:spcBef>
              <a:spcAft>
                <a:spcPts val="0"/>
              </a:spcAft>
              <a:buClrTx/>
              <a:buSzTx/>
              <a:buFontTx/>
              <a:buNone/>
              <a:tabLst/>
              <a:defRPr/>
            </a:pPr>
            <a:r>
              <a:rPr lang="en-US" b="0" dirty="0"/>
              <a:t>n keeping the central considerations in mind, the SNET provides different ways to then guide a program to apply findings. This table is one. It’s key questions be program phase. Another method is a matrix where findings can be applied by target groups, by program design. Depending on program needs, either options can be taken. Often, reflecting on these questions can be a helpful first step. Questions like: </a:t>
            </a:r>
          </a:p>
          <a:p>
            <a:pPr marL="342900" marR="0" lvl="0" indent="-342900" algn="l"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1200" b="0" cap="none" spc="0" dirty="0">
                <a:solidFill>
                  <a:schemeClr val="bg1">
                    <a:lumMod val="10000"/>
                  </a:schemeClr>
                </a:solidFill>
                <a:effectLst/>
                <a:latin typeface="Gill Sans MT" panose="020B0502020104020203" pitchFamily="34" charset="0"/>
                <a:ea typeface="Times New Roman" panose="02020603050405020304" pitchFamily="18" charset="0"/>
                <a:cs typeface="Calibri" panose="020F0502020204030204" pitchFamily="34" charset="0"/>
              </a:rPr>
              <a:t>Does your program currently address the key factors  – including social norms factors -  that influence the behaviors of interest?</a:t>
            </a:r>
          </a:p>
          <a:p>
            <a:pPr marL="342900" marR="0" lvl="0" indent="-342900" algn="l"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1200" b="0" cap="none" spc="0" dirty="0">
                <a:solidFill>
                  <a:schemeClr val="bg1">
                    <a:lumMod val="10000"/>
                  </a:schemeClr>
                </a:solidFill>
                <a:effectLst/>
                <a:latin typeface="Gill Sans MT" panose="020B0502020104020203" pitchFamily="34" charset="0"/>
                <a:ea typeface="Times New Roman" panose="02020603050405020304" pitchFamily="18" charset="0"/>
                <a:cs typeface="Calibri" panose="020F0502020204030204" pitchFamily="34" charset="0"/>
              </a:rPr>
              <a:t>Do intervention strategies / activities require adaptation to better address reference groups?</a:t>
            </a:r>
            <a:endParaRPr lang="en-US" sz="1200" b="0" cap="none" spc="0" dirty="0">
              <a:solidFill>
                <a:schemeClr val="bg1">
                  <a:lumMod val="10000"/>
                </a:schemeClr>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342900" marR="0" lvl="0" indent="-342900" algn="l"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1200" b="0" cap="none" spc="0" dirty="0">
                <a:solidFill>
                  <a:schemeClr val="bg1">
                    <a:lumMod val="10000"/>
                  </a:schemeClr>
                </a:solidFill>
                <a:effectLst/>
                <a:latin typeface="Gill Sans MT" panose="020B0502020104020203" pitchFamily="34" charset="0"/>
                <a:ea typeface="Times New Roman" panose="02020603050405020304" pitchFamily="18" charset="0"/>
                <a:cs typeface="Calibri" panose="020F0502020204030204" pitchFamily="34" charset="0"/>
              </a:rPr>
              <a:t>Does the program logical framework need to be adjusted to include normative activities – inputs, outputs, effects?</a:t>
            </a:r>
            <a:endParaRPr lang="en-US" sz="1200" b="0" cap="none" spc="0" dirty="0">
              <a:solidFill>
                <a:schemeClr val="bg1">
                  <a:lumMod val="10000"/>
                </a:schemeClr>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342900" marR="0" lvl="0" indent="-342900" algn="l"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1200" b="0" cap="none" spc="0" dirty="0">
                <a:solidFill>
                  <a:schemeClr val="bg1">
                    <a:lumMod val="10000"/>
                  </a:schemeClr>
                </a:solidFill>
                <a:effectLst/>
                <a:latin typeface="Gill Sans MT" panose="020B0502020104020203" pitchFamily="34" charset="0"/>
                <a:ea typeface="Times New Roman" panose="02020603050405020304" pitchFamily="18" charset="0"/>
                <a:cs typeface="Calibri" panose="020F0502020204030204" pitchFamily="34" charset="0"/>
              </a:rPr>
              <a:t>Or, do you need to make changes in your evaluation framework that mirror the change theory and strategy adjustments made at left?</a:t>
            </a:r>
          </a:p>
          <a:p>
            <a:endParaRPr lang="en-US" dirty="0"/>
          </a:p>
          <a:p>
            <a:endParaRPr lang="en-US" dirty="0"/>
          </a:p>
        </p:txBody>
      </p:sp>
      <p:sp>
        <p:nvSpPr>
          <p:cNvPr id="4" name="Slide Number Placeholder 3"/>
          <p:cNvSpPr>
            <a:spLocks noGrp="1"/>
          </p:cNvSpPr>
          <p:nvPr>
            <p:ph type="sldNum" sz="quarter" idx="10"/>
          </p:nvPr>
        </p:nvSpPr>
        <p:spPr/>
        <p:txBody>
          <a:bodyPr/>
          <a:lstStyle/>
          <a:p>
            <a:fld id="{C81BF2EC-6265-41FE-B7D2-8676BF3CBDB1}" type="slidenum">
              <a:rPr lang="en-US" smtClean="0"/>
              <a:t>147</a:t>
            </a:fld>
            <a:endParaRPr lang="en-US" dirty="0"/>
          </a:p>
        </p:txBody>
      </p:sp>
    </p:spTree>
    <p:extLst>
      <p:ext uri="{BB962C8B-B14F-4D97-AF65-F5344CB8AC3E}">
        <p14:creationId xmlns:p14="http://schemas.microsoft.com/office/powerpoint/2010/main" val="98574509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b="1" dirty="0"/>
              <a:t>NOTES TO FACILITATOR: </a:t>
            </a:r>
            <a:r>
              <a:rPr lang="en-US" b="0" dirty="0"/>
              <a:t>Option 1 to choose from. </a:t>
            </a: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is animated- Click once to reveal the table as you advance through the discussion; there is one group. </a:t>
            </a:r>
            <a:endParaRPr lang="en-US" b="0" dirty="0"/>
          </a:p>
          <a:p>
            <a:pPr marL="0" marR="0" lvl="0" indent="0" defTabSz="457200" eaLnBrk="1" fontAlgn="auto" latinLnBrk="0" hangingPunct="1">
              <a:lnSpc>
                <a:spcPct val="117999"/>
              </a:lnSpc>
              <a:spcBef>
                <a:spcPts val="0"/>
              </a:spcBef>
              <a:spcAft>
                <a:spcPts val="0"/>
              </a:spcAft>
              <a:buClrTx/>
              <a:buSzTx/>
              <a:buFontTx/>
              <a:buNone/>
              <a:tabLst/>
              <a:defRPr/>
            </a:pPr>
            <a:endParaRPr lang="en-US" b="1" dirty="0"/>
          </a:p>
          <a:p>
            <a:pPr marL="0" marR="0" lvl="0" indent="0" algn="l" defTabSz="457200" eaLnBrk="1" fontAlgn="auto" latinLnBrk="0" hangingPunct="1">
              <a:lnSpc>
                <a:spcPct val="117999"/>
              </a:lnSpc>
              <a:spcBef>
                <a:spcPts val="0"/>
              </a:spcBef>
              <a:spcAft>
                <a:spcPts val="0"/>
              </a:spcAft>
              <a:buClrTx/>
              <a:buSzTx/>
              <a:buFontTx/>
              <a:buNone/>
              <a:tabLst/>
              <a:defRPr/>
            </a:pPr>
            <a:r>
              <a:rPr lang="en-US" b="1" dirty="0"/>
              <a:t>SPEAKER NOTES TO ADAPT</a:t>
            </a:r>
            <a:r>
              <a:rPr lang="en-US" sz="2400" b="0" kern="1200" cap="none" spc="0" dirty="0">
                <a:solidFill>
                  <a:schemeClr val="bg1">
                    <a:lumMod val="10000"/>
                  </a:schemeClr>
                </a:solidFill>
                <a:effectLst/>
                <a:latin typeface="Gill Sans MT" panose="020B0502020104020203" pitchFamily="34" charset="0"/>
                <a:ea typeface="+mn-ea"/>
                <a:cs typeface="Calibri" panose="020F0502020204030204" pitchFamily="34" charset="0"/>
              </a:rPr>
              <a:t>: This is </a:t>
            </a:r>
            <a:r>
              <a:rPr lang="en-US" sz="1200" b="1" kern="1200" dirty="0">
                <a:solidFill>
                  <a:schemeClr val="tx1"/>
                </a:solidFill>
                <a:effectLst/>
                <a:latin typeface="+mn-lt"/>
                <a:ea typeface="+mn-ea"/>
                <a:cs typeface="+mn-cs"/>
              </a:rPr>
              <a:t>Option 1. </a:t>
            </a:r>
            <a:r>
              <a:rPr lang="en-US" sz="1200" b="0" kern="1200" dirty="0">
                <a:solidFill>
                  <a:schemeClr val="tx1"/>
                </a:solidFill>
                <a:effectLst/>
                <a:latin typeface="+mn-lt"/>
                <a:ea typeface="+mn-ea"/>
                <a:cs typeface="+mn-cs"/>
              </a:rPr>
              <a:t>You’ll r</a:t>
            </a:r>
            <a:r>
              <a:rPr lang="en-US" sz="1200" kern="1200" dirty="0">
                <a:solidFill>
                  <a:schemeClr val="tx1"/>
                </a:solidFill>
                <a:effectLst/>
                <a:latin typeface="+mn-lt"/>
                <a:ea typeface="+mn-ea"/>
                <a:cs typeface="+mn-cs"/>
              </a:rPr>
              <a:t>eview the questions in </a:t>
            </a:r>
            <a:r>
              <a:rPr lang="en-US" sz="1200" b="0" kern="1200" dirty="0">
                <a:solidFill>
                  <a:schemeClr val="tx1"/>
                </a:solidFill>
                <a:effectLst/>
                <a:latin typeface="+mn-lt"/>
                <a:ea typeface="+mn-ea"/>
                <a:cs typeface="+mn-cs"/>
              </a:rPr>
              <a:t>the table </a:t>
            </a:r>
            <a:r>
              <a:rPr lang="en-US" sz="1200" b="1" kern="1200" dirty="0">
                <a:solidFill>
                  <a:schemeClr val="tx1"/>
                </a:solidFill>
                <a:effectLst/>
                <a:latin typeface="+mn-lt"/>
                <a:ea typeface="+mn-ea"/>
                <a:cs typeface="+mn-cs"/>
              </a:rPr>
              <a:t>(Table 10 in the SNET</a:t>
            </a: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which offers insights into making program adjustments. We suggest doing this in a participatory discussion all together. First, discuss and take notes as you read the questions in the program design and implementation rows. Then, discuss how proposed additions to design and implementation strategies might be reflected in program monitoring and evaluation. Finally, capture the proposed adjustments in a bulleted form to share with others, as suggestions will likely be vetted with the larger program staff, and possibly donors, if significant changes are proposed with increased budget implications.</a:t>
            </a:r>
            <a:endParaRPr lang="en-US" b="0" dirty="0"/>
          </a:p>
          <a:p>
            <a:pPr marL="0" marR="0" lvl="0" indent="0" algn="l" defTabSz="457200" eaLnBrk="1" fontAlgn="auto" latinLnBrk="0" hangingPunct="1">
              <a:lnSpc>
                <a:spcPct val="117999"/>
              </a:lnSpc>
              <a:spcBef>
                <a:spcPts val="0"/>
              </a:spcBef>
              <a:spcAft>
                <a:spcPts val="0"/>
              </a:spcAft>
              <a:buClrTx/>
              <a:buSzTx/>
              <a:buFontTx/>
              <a:buNone/>
              <a:tabLst/>
              <a:defRPr/>
            </a:pPr>
            <a:endParaRPr lang="en-US" b="1" dirty="0"/>
          </a:p>
          <a:p>
            <a:pPr marL="0" marR="0" lvl="0" indent="0" defTabSz="457200" eaLnBrk="1" fontAlgn="auto" latinLnBrk="0" hangingPunct="1">
              <a:lnSpc>
                <a:spcPct val="117999"/>
              </a:lnSpc>
              <a:spcBef>
                <a:spcPts val="0"/>
              </a:spcBef>
              <a:spcAft>
                <a:spcPts val="0"/>
              </a:spcAft>
              <a:buClrTx/>
              <a:buSzTx/>
              <a:buFontTx/>
              <a:buNone/>
              <a:tabLst/>
              <a:defRPr/>
            </a:pPr>
            <a:r>
              <a:rPr lang="en-US" b="1" dirty="0"/>
              <a:t>REFERENCES: </a:t>
            </a:r>
            <a:endParaRPr lang="en-US" b="0" dirty="0"/>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000" dirty="0"/>
              <a:t>Social Norms Exploration Tool. Passages Project and Learning Collaborative to Advance Normative Change. </a:t>
            </a:r>
            <a:r>
              <a:rPr lang="en-US" sz="2000" b="0" dirty="0"/>
              <a:t>2020. </a:t>
            </a:r>
          </a:p>
          <a:p>
            <a:endParaRPr lang="en-US" dirty="0"/>
          </a:p>
          <a:p>
            <a:endParaRPr lang="en-US" b="1" dirty="0"/>
          </a:p>
          <a:p>
            <a:endParaRPr lang="en-US" b="1" dirty="0"/>
          </a:p>
          <a:p>
            <a:endParaRPr lang="en-US" b="1" dirty="0"/>
          </a:p>
        </p:txBody>
      </p:sp>
    </p:spTree>
    <p:extLst>
      <p:ext uri="{BB962C8B-B14F-4D97-AF65-F5344CB8AC3E}">
        <p14:creationId xmlns:p14="http://schemas.microsoft.com/office/powerpoint/2010/main" val="115968431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b="1" dirty="0"/>
              <a:t>NOTES TO FACILITATOR: </a:t>
            </a:r>
            <a:r>
              <a:rPr lang="en-US" b="0" dirty="0"/>
              <a:t>Option 2 to choose from. </a:t>
            </a:r>
          </a:p>
          <a:p>
            <a:pPr marL="0" marR="0" lvl="0" indent="0" defTabSz="457200" eaLnBrk="1" fontAlgn="auto" latinLnBrk="0" hangingPunct="1">
              <a:lnSpc>
                <a:spcPct val="117999"/>
              </a:lnSpc>
              <a:spcBef>
                <a:spcPts val="0"/>
              </a:spcBef>
              <a:spcAft>
                <a:spcPts val="0"/>
              </a:spcAft>
              <a:buClrTx/>
              <a:buSzTx/>
              <a:buFontTx/>
              <a:buNone/>
              <a:tabLst/>
              <a:defRPr/>
            </a:pPr>
            <a:endParaRPr lang="en-US" b="1" dirty="0"/>
          </a:p>
          <a:p>
            <a:pPr lvl="0"/>
            <a:r>
              <a:rPr lang="en-US" b="1" dirty="0"/>
              <a:t>SPEAKER NOTES TO ADAPT: </a:t>
            </a:r>
            <a:r>
              <a:rPr lang="en-US" b="0" dirty="0"/>
              <a:t>This is </a:t>
            </a:r>
            <a:r>
              <a:rPr lang="en-US" sz="1200" b="1" kern="1200" dirty="0">
                <a:solidFill>
                  <a:schemeClr val="tx1"/>
                </a:solidFill>
                <a:effectLst/>
                <a:latin typeface="+mn-lt"/>
                <a:ea typeface="+mn-ea"/>
                <a:cs typeface="+mn-cs"/>
              </a:rPr>
              <a:t>Option 2</a:t>
            </a:r>
            <a:r>
              <a:rPr lang="en-US" sz="1200" kern="1200" dirty="0">
                <a:solidFill>
                  <a:schemeClr val="tx1"/>
                </a:solidFill>
                <a:effectLst/>
                <a:latin typeface="+mn-lt"/>
                <a:ea typeface="+mn-ea"/>
                <a:cs typeface="+mn-cs"/>
              </a:rPr>
              <a:t>: For some, it may be easier to think about how to apply the social norms exploration findings using the matrix shown here. Start by reviewing the example matrix in </a:t>
            </a:r>
            <a:r>
              <a:rPr lang="en-US" sz="1200" b="1" kern="1200" dirty="0">
                <a:solidFill>
                  <a:schemeClr val="tx1"/>
                </a:solidFill>
                <a:effectLst/>
                <a:latin typeface="+mn-lt"/>
                <a:ea typeface="+mn-ea"/>
                <a:cs typeface="+mn-cs"/>
              </a:rPr>
              <a:t>(Table 11 in the SNET)</a:t>
            </a:r>
            <a:r>
              <a:rPr lang="en-US" sz="1200" kern="1200" dirty="0">
                <a:solidFill>
                  <a:schemeClr val="tx1"/>
                </a:solidFill>
                <a:effectLst/>
                <a:latin typeface="+mn-lt"/>
                <a:ea typeface="+mn-ea"/>
                <a:cs typeface="+mn-cs"/>
              </a:rPr>
              <a:t>. Once you do so, develop a</a:t>
            </a:r>
            <a:r>
              <a:rPr lang="en-US" sz="1200" b="1" kern="1200" dirty="0">
                <a:solidFill>
                  <a:schemeClr val="tx1"/>
                </a:solidFill>
                <a:effectLst/>
                <a:latin typeface="+mn-lt"/>
                <a:ea typeface="+mn-ea"/>
                <a:cs typeface="+mn-cs"/>
              </a:rPr>
              <a:t> blank version of the table (e.g. on a document, flipchart or white board)</a:t>
            </a:r>
            <a:r>
              <a:rPr lang="en-US" sz="1200" kern="1200" dirty="0">
                <a:solidFill>
                  <a:schemeClr val="tx1"/>
                </a:solidFill>
                <a:effectLst/>
                <a:latin typeface="+mn-lt"/>
                <a:ea typeface="+mn-ea"/>
                <a:cs typeface="+mn-cs"/>
              </a:rPr>
              <a:t> to list out all of your key social norms exploration findings and then to decide whether each of these findings may have a direct effect, indirect effect, possible effect or no relationship with each of your program objectives. The team discusses whether and how findings can be applied to the five listed program areas. Note that, while this matrix is intended for reflecting on your social norms exploration findings related to social norms and Reference Groups, you may have other findings that come out of the social norms exploration that also have implications for program adaptations, </a:t>
            </a:r>
            <a:r>
              <a:rPr lang="en-US" sz="1200" i="1" kern="1200" dirty="0">
                <a:solidFill>
                  <a:schemeClr val="tx1"/>
                </a:solidFill>
                <a:effectLst/>
                <a:latin typeface="+mn-lt"/>
                <a:ea typeface="+mn-ea"/>
                <a:cs typeface="+mn-cs"/>
              </a:rPr>
              <a:t>these have been shown in an example in Row 5. </a:t>
            </a:r>
            <a:r>
              <a:rPr lang="en-US" sz="1200" kern="1200" dirty="0">
                <a:solidFill>
                  <a:schemeClr val="tx1"/>
                </a:solidFill>
                <a:effectLst/>
                <a:latin typeface="+mn-lt"/>
                <a:ea typeface="+mn-ea"/>
                <a:cs typeface="+mn-cs"/>
              </a:rPr>
              <a:t>Share the table with its proposed adjustments with others, as suggestions will likely be vetted with other staff, and possibly donors, if significant changes are proposed with increased budget implications.</a:t>
            </a:r>
          </a:p>
          <a:p>
            <a:pPr marL="0" marR="0" lvl="0" indent="0" algn="l" defTabSz="457200" eaLnBrk="1" fontAlgn="auto" latinLnBrk="0" hangingPunct="1">
              <a:lnSpc>
                <a:spcPct val="117999"/>
              </a:lnSpc>
              <a:spcBef>
                <a:spcPts val="0"/>
              </a:spcBef>
              <a:spcAft>
                <a:spcPts val="0"/>
              </a:spcAft>
              <a:buClrTx/>
              <a:buSzTx/>
              <a:buFontTx/>
              <a:buNone/>
              <a:tabLst/>
              <a:defRPr/>
            </a:pPr>
            <a:endParaRPr lang="en-US" b="1" dirty="0"/>
          </a:p>
          <a:p>
            <a:pPr marL="0" marR="0" lvl="0" indent="0" defTabSz="457200" eaLnBrk="1" fontAlgn="auto" latinLnBrk="0" hangingPunct="1">
              <a:lnSpc>
                <a:spcPct val="117999"/>
              </a:lnSpc>
              <a:spcBef>
                <a:spcPts val="0"/>
              </a:spcBef>
              <a:spcAft>
                <a:spcPts val="0"/>
              </a:spcAft>
              <a:buClrTx/>
              <a:buSzTx/>
              <a:buFontTx/>
              <a:buNone/>
              <a:tabLst/>
              <a:defRPr/>
            </a:pPr>
            <a:r>
              <a:rPr lang="en-US" b="1" dirty="0"/>
              <a:t>REFERENCES: </a:t>
            </a:r>
            <a:endParaRPr lang="en-US" b="0" dirty="0"/>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000" dirty="0"/>
              <a:t>Social Norms Exploration Tool. Passages Project and Learning Collaborative to Advance Normative Change. </a:t>
            </a:r>
            <a:r>
              <a:rPr lang="en-US" sz="2000" b="0" dirty="0"/>
              <a:t>2020. </a:t>
            </a:r>
          </a:p>
          <a:p>
            <a:endParaRPr lang="en-US" dirty="0"/>
          </a:p>
          <a:p>
            <a:endParaRPr lang="en-US" b="1" dirty="0"/>
          </a:p>
          <a:p>
            <a:endParaRPr lang="en-US" b="1" dirty="0"/>
          </a:p>
          <a:p>
            <a:endParaRPr lang="en-US" b="1" dirty="0"/>
          </a:p>
        </p:txBody>
      </p:sp>
    </p:spTree>
    <p:extLst>
      <p:ext uri="{BB962C8B-B14F-4D97-AF65-F5344CB8AC3E}">
        <p14:creationId xmlns:p14="http://schemas.microsoft.com/office/powerpoint/2010/main" val="3039228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400" b="1" dirty="0"/>
              <a:t>NOTE TO FACILITATOR</a:t>
            </a:r>
            <a:r>
              <a:rPr lang="en-US" sz="2400" dirty="0"/>
              <a:t>: N/A</a:t>
            </a:r>
          </a:p>
          <a:p>
            <a:endParaRPr lang="en-US" sz="2400" dirty="0"/>
          </a:p>
          <a:p>
            <a:r>
              <a:rPr lang="en-US" sz="2400" b="1" dirty="0"/>
              <a:t>SPEAKER NOTES TO ADAPT: </a:t>
            </a:r>
            <a:r>
              <a:rPr lang="en-US" sz="2400" kern="1200" dirty="0">
                <a:solidFill>
                  <a:prstClr val="black"/>
                </a:solidFill>
                <a:latin typeface="Helvetica Neue"/>
                <a:ea typeface="Helvetica Neue"/>
                <a:cs typeface="Helvetica Neue"/>
                <a:sym typeface="Helvetica Neue"/>
              </a:rPr>
              <a:t>In addition to the previous slide of a variety of approaches to assess norms -- given the nature of how norms are formed and have potential to shift – through specific contexts and settings, participatory methods can be particularly helpful. </a:t>
            </a:r>
            <a:r>
              <a:rPr lang="en-US" sz="2400" dirty="0"/>
              <a:t>Qualitative methodologies for gathering information such as focus groups or interviews can be made more effective by combining them with interactive and participatory methods. For example, participants in these settings can be asked to rank, map, or respond to vignettes over the course of the FDG or IDI. This is particularly true when working with youth or populations with low literacy levels. </a:t>
            </a:r>
          </a:p>
          <a:p>
            <a:pPr marL="0" marR="0" lvl="0" indent="0" algn="l" defTabSz="457200" rtl="0" eaLnBrk="1" fontAlgn="auto" latinLnBrk="0" hangingPunct="1">
              <a:lnSpc>
                <a:spcPct val="117999"/>
              </a:lnSpc>
              <a:spcBef>
                <a:spcPts val="0"/>
              </a:spcBef>
              <a:spcAft>
                <a:spcPts val="0"/>
              </a:spcAft>
              <a:buClrTx/>
              <a:buSzTx/>
              <a:buFontTx/>
              <a:buNone/>
              <a:tabLst/>
              <a:defRPr/>
            </a:pPr>
            <a:endParaRPr lang="en-US" sz="2400" dirty="0"/>
          </a:p>
          <a:p>
            <a:pPr marL="0" marR="0" lvl="0" indent="0" algn="l" defTabSz="457200" rtl="0" eaLnBrk="1" fontAlgn="auto" latinLnBrk="0" hangingPunct="1">
              <a:lnSpc>
                <a:spcPct val="117999"/>
              </a:lnSpc>
              <a:spcBef>
                <a:spcPts val="0"/>
              </a:spcBef>
              <a:spcAft>
                <a:spcPts val="0"/>
              </a:spcAft>
              <a:buClrTx/>
              <a:buSzTx/>
              <a:buFontTx/>
              <a:buNone/>
              <a:tabLst/>
              <a:defRPr/>
            </a:pPr>
            <a:r>
              <a:rPr lang="en-US" sz="2400" dirty="0"/>
              <a:t>Participatory approaches have many advantages over more structured approaches, especially during early research. They offer a direct, less biased means for you to learn about social norms from community members, and they are well suited to exploring the complexity of social norms. Participatory methods are also enjoyable, easy for participants to understand, and allow their greater ownership of the research process.</a:t>
            </a:r>
            <a:endParaRPr lang="en-US" sz="2400" b="1" dirty="0"/>
          </a:p>
          <a:p>
            <a:pPr marL="0" indent="0">
              <a:buFontTx/>
              <a:buNone/>
            </a:pPr>
            <a:endParaRPr lang="en-US" sz="2400" b="1" dirty="0"/>
          </a:p>
          <a:p>
            <a:pPr marL="0" indent="0">
              <a:buFontTx/>
              <a:buNone/>
            </a:pPr>
            <a:r>
              <a:rPr lang="en-US" sz="2400" b="1" dirty="0"/>
              <a:t>REFERENCES: </a:t>
            </a:r>
            <a:endParaRPr lang="en-US" sz="2400" b="0" dirty="0"/>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400" dirty="0"/>
              <a:t>What is Participatory Learning and Action (PLA): An Introduction Sarah Thomas, http://www.idp-key-resources.org/)</a:t>
            </a:r>
            <a:endParaRPr lang="en-US" sz="2400" b="0" dirty="0"/>
          </a:p>
          <a:p>
            <a:pPr marL="0" indent="0">
              <a:buFontTx/>
              <a:buNone/>
            </a:pPr>
            <a:endParaRPr lang="en-US" sz="2400" b="0" dirty="0"/>
          </a:p>
          <a:p>
            <a:pPr algn="l" defTabSz="933237" rtl="0">
              <a:lnSpc>
                <a:spcPct val="100000"/>
              </a:lnSpc>
              <a:defRPr/>
            </a:pPr>
            <a:endParaRPr lang="en-US" sz="2400" kern="1200" dirty="0">
              <a:solidFill>
                <a:prstClr val="black"/>
              </a:solidFill>
              <a:latin typeface="Helvetica Neue"/>
              <a:ea typeface="Helvetica Neue"/>
              <a:cs typeface="Helvetica Neue"/>
              <a:sym typeface="Helvetica Neue"/>
            </a:endParaRPr>
          </a:p>
          <a:p>
            <a:endParaRPr lang="en-US" dirty="0"/>
          </a:p>
          <a:p>
            <a:endParaRPr lang="en-US" dirty="0"/>
          </a:p>
        </p:txBody>
      </p:sp>
    </p:spTree>
    <p:extLst>
      <p:ext uri="{BB962C8B-B14F-4D97-AF65-F5344CB8AC3E}">
        <p14:creationId xmlns:p14="http://schemas.microsoft.com/office/powerpoint/2010/main" val="107294763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FACILITATOR</a:t>
            </a:r>
            <a:r>
              <a:rPr lang="en-US" dirty="0"/>
              <a:t>: Distribute Activity Handout 7 and Case Study Handout. You may also want to direct participants to refer to the relevant pages of the SNET to follow along. Case Study Handout will be used for reference in subsequent activities; tell participants to keep their copies and continue to use throughout the training, or collect to redistribute at the next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a:lnSpc>
                <a:spcPct val="115000"/>
              </a:lnSpc>
              <a:spcBef>
                <a:spcPts val="0"/>
              </a:spcBef>
              <a:spcAft>
                <a:spcPts val="0"/>
              </a:spcAft>
            </a:pPr>
            <a:r>
              <a:rPr lang="en-US" sz="1200" b="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ACTIVITY INSTRUCTIONS</a:t>
            </a: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Choose whether you’d like to conduct this activity in a larger plenary group or in smaller groups. </a:t>
            </a: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For this activity you will practice a simulation of trying out both approaches in SNET Phase 5 to applying the findings. </a:t>
            </a: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First, in your group, have 1-2 volunteers lead the first approach: a group brainstorm using the questions from the SNET (Table 10). Use a virtual whiteboard to record the discussion notes in the four areas (e.g., design, implementation, monitoring, and evaluation). </a:t>
            </a: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Once that’s complete, spend a few minutes reflecting on this option to review findings. </a:t>
            </a:r>
            <a:r>
              <a:rPr lang="en-US" sz="12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How was the process? How might you do this in your project? </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Second, practice applying the findings. Have 1-2 volunteers facilitate the second option using the matrix from the SNET (Table 11). </a:t>
            </a: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Copy an empty version of the Table into a new document, complete the left-hand content first, and move to the right-hand content, with someone recording the discussion and completing the matrix based on the group discussion and interpretation of the findings.  </a:t>
            </a:r>
          </a:p>
          <a:p>
            <a:pPr marL="0" marR="0">
              <a:lnSpc>
                <a:spcPct val="115000"/>
              </a:lnSpc>
              <a:spcBef>
                <a:spcPts val="0"/>
              </a:spcBef>
              <a:spcAft>
                <a:spcPts val="0"/>
              </a:spcAft>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 </a:t>
            </a:r>
          </a:p>
          <a:p>
            <a:pPr marL="0" marR="0">
              <a:lnSpc>
                <a:spcPct val="115000"/>
              </a:lnSpc>
              <a:spcBef>
                <a:spcPts val="0"/>
              </a:spcBef>
              <a:spcAft>
                <a:spcPts val="0"/>
              </a:spcAft>
            </a:pPr>
            <a:r>
              <a:rPr lang="en-US" sz="1200" b="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ACTIVITY DEBRIEF:</a:t>
            </a: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In plenary gather the groups together and give each group an opportunity to reflect on the exercise. </a:t>
            </a:r>
          </a:p>
          <a:p>
            <a:pPr marL="742950" marR="0" lvl="1" indent="-285750">
              <a:lnSpc>
                <a:spcPct val="115000"/>
              </a:lnSpc>
              <a:spcBef>
                <a:spcPts val="0"/>
              </a:spcBef>
              <a:spcAft>
                <a:spcPts val="0"/>
              </a:spcAft>
              <a:buFont typeface="Courier New" panose="02070309020205020404" pitchFamily="49" charset="0"/>
              <a:buChar char="o"/>
            </a:pPr>
            <a:r>
              <a:rPr lang="en-US" sz="12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Were the applying findings options easy, medium, hard to complete?  Why?</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How did the discussion about how to apply and use the findings go?</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How can you see this taking place in your context? Who would participate in the analysis? Why? </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What would you do to best prepare for this Phase? </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641595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dirty="0"/>
              <a:t>NOTE TO FACILITATOR</a:t>
            </a:r>
            <a:r>
              <a:rPr lang="en-US" sz="1200" dirty="0"/>
              <a:t>: N/A</a:t>
            </a:r>
          </a:p>
          <a:p>
            <a:endParaRPr lang="en-US" sz="1200" dirty="0"/>
          </a:p>
          <a:p>
            <a:r>
              <a:rPr lang="en-US" sz="1200" b="1" dirty="0"/>
              <a:t>SPEAKER NOTES TO ADAPT:</a:t>
            </a:r>
            <a:r>
              <a:rPr lang="en-US" sz="1200" b="0" dirty="0"/>
              <a:t> N/A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656532"/>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0" name="Google Shape;970;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b="1" dirty="0"/>
              <a:t>NOTE TO FACILITATOR</a:t>
            </a:r>
            <a:r>
              <a:rPr lang="en-US" dirty="0"/>
              <a:t>: There are no handouts to prepare for this section. </a:t>
            </a:r>
          </a:p>
          <a:p>
            <a:endParaRPr lang="en-US" dirty="0"/>
          </a:p>
          <a:p>
            <a:r>
              <a:rPr lang="en-US" b="1" dirty="0"/>
              <a:t>SPEAKER NOTES TO ADAPT: </a:t>
            </a:r>
            <a:r>
              <a:rPr lang="en-US" sz="1200" b="0" i="1" dirty="0"/>
              <a:t>(N/A – please adapt notes to your needs, depending on how the workshop advances and what your priorities are)</a:t>
            </a:r>
            <a:endParaRPr lang="en-US" dirty="0"/>
          </a:p>
        </p:txBody>
      </p:sp>
    </p:spTree>
    <p:extLst>
      <p:ext uri="{BB962C8B-B14F-4D97-AF65-F5344CB8AC3E}">
        <p14:creationId xmlns:p14="http://schemas.microsoft.com/office/powerpoint/2010/main" val="195558235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NOTE TO FACILITATOR</a:t>
            </a:r>
            <a:r>
              <a:rPr lang="en-US" sz="1200" dirty="0"/>
              <a:t>:</a:t>
            </a:r>
            <a:r>
              <a:rPr lang="en-US" sz="1200" kern="1200" dirty="0">
                <a:solidFill>
                  <a:schemeClr val="tx1"/>
                </a:solidFill>
                <a:effectLst/>
                <a:latin typeface="+mn-lt"/>
                <a:ea typeface="+mn-ea"/>
                <a:cs typeface="+mn-cs"/>
              </a:rPr>
              <a:t> Review the questions and ask if anyone would like to share.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SPEAKER NOTES TO ADAPT</a:t>
            </a:r>
            <a:r>
              <a:rPr lang="en-US" sz="1200" b="0" dirty="0"/>
              <a:t>: </a:t>
            </a:r>
            <a:r>
              <a:rPr lang="en-US" sz="1200" b="0" i="1" dirty="0"/>
              <a:t>(N/A – please adapt notes to your needs, depending on how the workshop advances and what your priorities are)</a:t>
            </a:r>
            <a:endParaRPr lang="en-US" b="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058633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0" name="Google Shape;970;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b="1" dirty="0"/>
              <a:t>NOTE TO FACILITATOR</a:t>
            </a:r>
            <a:r>
              <a:rPr lang="en-US" dirty="0"/>
              <a:t>: If you are using the Post-Training Survey (Social Norms Exploration Tool Training Package- Annex 2), you can distribute them now for participants to complete and return. </a:t>
            </a:r>
          </a:p>
          <a:p>
            <a:endParaRPr lang="en-US" dirty="0"/>
          </a:p>
          <a:p>
            <a:r>
              <a:rPr lang="en-US" b="1" dirty="0"/>
              <a:t>SPEAKER NOTES TO ADAPT: </a:t>
            </a:r>
            <a:r>
              <a:rPr lang="en-US" sz="1200" b="0" i="1" dirty="0"/>
              <a:t>(N/A – please adapt notes to your needs, depending on how the workshop advances and what your priorities are)</a:t>
            </a:r>
            <a:endParaRPr lang="en-US" dirty="0"/>
          </a:p>
        </p:txBody>
      </p:sp>
    </p:spTree>
    <p:extLst>
      <p:ext uri="{BB962C8B-B14F-4D97-AF65-F5344CB8AC3E}">
        <p14:creationId xmlns:p14="http://schemas.microsoft.com/office/powerpoint/2010/main" val="305047897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NOTE TO FACILITATOR</a:t>
            </a:r>
            <a:r>
              <a:rPr lang="en-US" dirty="0"/>
              <a:t>: N/A</a:t>
            </a:r>
          </a:p>
          <a:p>
            <a:endParaRPr lang="en-US" dirty="0"/>
          </a:p>
          <a:p>
            <a:r>
              <a:rPr lang="en-US" b="1" dirty="0"/>
              <a:t>SPEAKER NOTES TO ADAPT: </a:t>
            </a:r>
            <a:r>
              <a:rPr lang="en-US" b="0" dirty="0"/>
              <a:t>That’s the end of our training. Thank you for your participation. The link on this slide can be used to access the SNET resources online, and a copy of the slides will be shared with you after the event.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0997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0" name="Google Shape;970;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b="1" dirty="0"/>
              <a:t>NOTE TO FACILITATOR</a:t>
            </a:r>
            <a:r>
              <a:rPr lang="en-US" dirty="0"/>
              <a:t>: This is a section slide. There are no handouts to use in this section. This section will include group discussions, so do review the slides in advance for the moments to pause for discussion, questions and other interaction with training participants. </a:t>
            </a:r>
          </a:p>
          <a:p>
            <a:endParaRPr lang="en-US" dirty="0"/>
          </a:p>
          <a:p>
            <a:r>
              <a:rPr lang="en-US" b="1" dirty="0"/>
              <a:t>SPEAKER NOTES TO ADAPT: </a:t>
            </a:r>
            <a:r>
              <a:rPr lang="en-US" dirty="0"/>
              <a:t>First, what are social norms? Examples of behaviors driven by social norms could be forming a line at store counter or holding the door to someone entering a building right after you. People might do those things, even when they personally think they are unnecessary, because they want to play by the unwritten societal rules. </a:t>
            </a:r>
          </a:p>
        </p:txBody>
      </p:sp>
    </p:spTree>
    <p:extLst>
      <p:ext uri="{BB962C8B-B14F-4D97-AF65-F5344CB8AC3E}">
        <p14:creationId xmlns:p14="http://schemas.microsoft.com/office/powerpoint/2010/main" val="743761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41" name="Google Shape;841;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b="1" dirty="0"/>
              <a:t>NOTE TO FACILITATOR: </a:t>
            </a:r>
            <a:r>
              <a:rPr lang="en-US" dirty="0"/>
              <a:t>This slide is animated; show the header and ask “do you know any norms you can share?”. After soliciting answers from participants, click to advance the animation and reveal the text. Feel free to stop and engage participants where you think it’s most helpful on this slide. </a:t>
            </a:r>
            <a:endParaRPr dirty="0"/>
          </a:p>
          <a:p>
            <a:pPr marL="0" lvl="0" indent="0" algn="l" rtl="0">
              <a:lnSpc>
                <a:spcPct val="117999"/>
              </a:lnSpc>
              <a:spcBef>
                <a:spcPts val="0"/>
              </a:spcBef>
              <a:spcAft>
                <a:spcPts val="0"/>
              </a:spcAft>
              <a:buNone/>
            </a:pPr>
            <a:endParaRPr dirty="0"/>
          </a:p>
          <a:p>
            <a:pPr marL="0" lvl="0" indent="0" algn="l" rtl="0">
              <a:lnSpc>
                <a:spcPct val="117999"/>
              </a:lnSpc>
              <a:spcBef>
                <a:spcPts val="0"/>
              </a:spcBef>
              <a:spcAft>
                <a:spcPts val="0"/>
              </a:spcAft>
              <a:buNone/>
            </a:pPr>
            <a:r>
              <a:rPr lang="en-US" b="1" dirty="0"/>
              <a:t>SPEAKER NOTES TO ADAPT: </a:t>
            </a:r>
            <a:r>
              <a:rPr lang="en-US" dirty="0"/>
              <a:t>This is a more formal definition of social norms, </a:t>
            </a:r>
            <a:r>
              <a:rPr lang="en-US" b="1" dirty="0"/>
              <a:t>READ slide. </a:t>
            </a:r>
            <a:endParaRPr b="1" dirty="0"/>
          </a:p>
          <a:p>
            <a:pPr marL="0" lvl="0" indent="0" algn="l" rtl="0">
              <a:lnSpc>
                <a:spcPct val="117999"/>
              </a:lnSpc>
              <a:spcBef>
                <a:spcPts val="0"/>
              </a:spcBef>
              <a:spcAft>
                <a:spcPts val="0"/>
              </a:spcAft>
              <a:buNone/>
            </a:pPr>
            <a:endParaRPr dirty="0"/>
          </a:p>
        </p:txBody>
      </p:sp>
    </p:spTree>
    <p:extLst>
      <p:ext uri="{BB962C8B-B14F-4D97-AF65-F5344CB8AC3E}">
        <p14:creationId xmlns:p14="http://schemas.microsoft.com/office/powerpoint/2010/main" val="2608032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49" name="Google Shape;849;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b="1" dirty="0"/>
              <a:t>NOTE TO FACILITATOR</a:t>
            </a:r>
            <a:r>
              <a:rPr lang="en-US" dirty="0"/>
              <a:t>: N/A</a:t>
            </a:r>
          </a:p>
          <a:p>
            <a:endParaRPr lang="en-US" dirty="0"/>
          </a:p>
          <a:p>
            <a:r>
              <a:rPr lang="en-US" b="1" dirty="0"/>
              <a:t>SPEAKER NOTES TO ADAPT</a:t>
            </a:r>
            <a:r>
              <a:rPr lang="en-US" dirty="0"/>
              <a:t>: This slide shows in a more linear form how norms influence behaviors, actually how the same norms may influence a range of behavioral outcomes.</a:t>
            </a:r>
            <a:endParaRPr dirty="0"/>
          </a:p>
          <a:p>
            <a:pPr marL="0" lvl="0" indent="0" algn="l" rtl="0">
              <a:lnSpc>
                <a:spcPct val="117999"/>
              </a:lnSpc>
              <a:spcBef>
                <a:spcPts val="0"/>
              </a:spcBef>
              <a:spcAft>
                <a:spcPts val="0"/>
              </a:spcAft>
              <a:buNone/>
            </a:pPr>
            <a:endParaRPr dirty="0"/>
          </a:p>
          <a:p>
            <a:pPr marL="342900" marR="0" lvl="0" indent="-342900" algn="l" rtl="0">
              <a:lnSpc>
                <a:spcPct val="107000"/>
              </a:lnSpc>
              <a:spcBef>
                <a:spcPts val="600"/>
              </a:spcBef>
              <a:spcAft>
                <a:spcPts val="0"/>
              </a:spcAft>
              <a:buSzPts val="2400"/>
              <a:buFont typeface="Calibri"/>
              <a:buChar char="-"/>
            </a:pPr>
            <a:r>
              <a:rPr lang="en-US" sz="2400" dirty="0">
                <a:latin typeface="Calibri"/>
                <a:ea typeface="Calibri"/>
                <a:cs typeface="Calibri"/>
                <a:sym typeface="Calibri"/>
              </a:rPr>
              <a:t>The </a:t>
            </a:r>
            <a:r>
              <a:rPr lang="en-US" sz="2400" b="1" dirty="0">
                <a:latin typeface="Calibri"/>
                <a:ea typeface="Calibri"/>
                <a:cs typeface="Calibri"/>
                <a:sym typeface="Calibri"/>
              </a:rPr>
              <a:t>outcomes</a:t>
            </a:r>
            <a:r>
              <a:rPr lang="en-US" sz="2400" dirty="0">
                <a:latin typeface="Calibri"/>
                <a:ea typeface="Calibri"/>
                <a:cs typeface="Calibri"/>
                <a:sym typeface="Calibri"/>
              </a:rPr>
              <a:t> show at the right reflect common sectors in global health projects, each with their </a:t>
            </a:r>
            <a:r>
              <a:rPr lang="en-US" sz="2400" b="1" dirty="0">
                <a:latin typeface="Calibri"/>
                <a:ea typeface="Calibri"/>
                <a:cs typeface="Calibri"/>
                <a:sym typeface="Calibri"/>
              </a:rPr>
              <a:t>behavior change goals</a:t>
            </a:r>
            <a:r>
              <a:rPr lang="en-US" sz="2400" dirty="0">
                <a:latin typeface="Calibri"/>
                <a:ea typeface="Calibri"/>
                <a:cs typeface="Calibri"/>
                <a:sym typeface="Calibri"/>
              </a:rPr>
              <a:t>.  </a:t>
            </a:r>
            <a:endParaRPr dirty="0"/>
          </a:p>
          <a:p>
            <a:pPr marL="342900" marR="0" lvl="0" indent="-342900" algn="l" rtl="0">
              <a:lnSpc>
                <a:spcPct val="107000"/>
              </a:lnSpc>
              <a:spcBef>
                <a:spcPts val="600"/>
              </a:spcBef>
              <a:spcAft>
                <a:spcPts val="0"/>
              </a:spcAft>
              <a:buSzPts val="2400"/>
              <a:buFont typeface="Calibri"/>
              <a:buChar char="-"/>
            </a:pPr>
            <a:r>
              <a:rPr lang="en-US" sz="2400" dirty="0">
                <a:latin typeface="Calibri"/>
                <a:ea typeface="Calibri"/>
                <a:cs typeface="Calibri"/>
                <a:sym typeface="Calibri"/>
              </a:rPr>
              <a:t>To obtain these outcomes are a range of </a:t>
            </a:r>
            <a:r>
              <a:rPr lang="en-US" sz="2400" b="1" dirty="0">
                <a:latin typeface="Calibri"/>
                <a:ea typeface="Calibri"/>
                <a:cs typeface="Calibri"/>
                <a:sym typeface="Calibri"/>
              </a:rPr>
              <a:t>intermediate effects</a:t>
            </a:r>
            <a:r>
              <a:rPr lang="en-US" sz="2400" dirty="0">
                <a:latin typeface="Calibri"/>
                <a:ea typeface="Calibri"/>
                <a:cs typeface="Calibri"/>
                <a:sym typeface="Calibri"/>
              </a:rPr>
              <a:t> (read them).  These operate at different levels – individual, couple and household, and community level.</a:t>
            </a:r>
            <a:endParaRPr dirty="0"/>
          </a:p>
          <a:p>
            <a:pPr marL="342900" marR="0" lvl="0" indent="-342900" algn="l" rtl="0">
              <a:lnSpc>
                <a:spcPct val="107000"/>
              </a:lnSpc>
              <a:spcBef>
                <a:spcPts val="600"/>
              </a:spcBef>
              <a:spcAft>
                <a:spcPts val="0"/>
              </a:spcAft>
              <a:buSzPts val="2400"/>
              <a:buFont typeface="Calibri"/>
              <a:buChar char="-"/>
            </a:pPr>
            <a:r>
              <a:rPr lang="en-US" sz="2400" dirty="0">
                <a:latin typeface="Calibri"/>
                <a:ea typeface="Calibri"/>
                <a:cs typeface="Calibri"/>
                <a:sym typeface="Calibri"/>
              </a:rPr>
              <a:t>Influencing the achievement of these intermediate effects and outcomes, are </a:t>
            </a:r>
            <a:r>
              <a:rPr lang="en-US" sz="2400" b="1" dirty="0">
                <a:latin typeface="Calibri"/>
                <a:ea typeface="Calibri"/>
                <a:cs typeface="Calibri"/>
                <a:sym typeface="Calibri"/>
              </a:rPr>
              <a:t>norms</a:t>
            </a:r>
            <a:r>
              <a:rPr lang="en-US" sz="2400" dirty="0">
                <a:latin typeface="Calibri"/>
                <a:ea typeface="Calibri"/>
                <a:cs typeface="Calibri"/>
                <a:sym typeface="Calibri"/>
              </a:rPr>
              <a:t> about many acceptable and correct ways of behaving.   Like intermediate effects, </a:t>
            </a:r>
            <a:r>
              <a:rPr lang="en-US" sz="2400" b="1" dirty="0">
                <a:latin typeface="Calibri"/>
                <a:ea typeface="Calibri"/>
                <a:cs typeface="Calibri"/>
                <a:sym typeface="Calibri"/>
              </a:rPr>
              <a:t>norms</a:t>
            </a:r>
            <a:r>
              <a:rPr lang="en-US" sz="2400" dirty="0">
                <a:latin typeface="Calibri"/>
                <a:ea typeface="Calibri"/>
                <a:cs typeface="Calibri"/>
                <a:sym typeface="Calibri"/>
              </a:rPr>
              <a:t> operate at all levels.  </a:t>
            </a:r>
            <a:endParaRPr dirty="0"/>
          </a:p>
          <a:p>
            <a:pPr marL="0" marR="0" lvl="0" indent="0" algn="l" rtl="0">
              <a:lnSpc>
                <a:spcPct val="107000"/>
              </a:lnSpc>
              <a:spcBef>
                <a:spcPts val="0"/>
              </a:spcBef>
              <a:spcAft>
                <a:spcPts val="0"/>
              </a:spcAft>
              <a:buNone/>
            </a:pPr>
            <a:r>
              <a:rPr lang="en-US" sz="2400" dirty="0">
                <a:latin typeface="Calibri"/>
                <a:ea typeface="Calibri"/>
                <a:cs typeface="Calibri"/>
                <a:sym typeface="Calibri"/>
              </a:rPr>
              <a:t> </a:t>
            </a:r>
            <a:endParaRPr dirty="0"/>
          </a:p>
          <a:p>
            <a:pPr marL="0" marR="0" lvl="0" indent="0" algn="l" rtl="0">
              <a:lnSpc>
                <a:spcPct val="107000"/>
              </a:lnSpc>
              <a:spcBef>
                <a:spcPts val="0"/>
              </a:spcBef>
              <a:spcAft>
                <a:spcPts val="0"/>
              </a:spcAft>
              <a:buNone/>
            </a:pPr>
            <a:r>
              <a:rPr lang="en-US" sz="2400" dirty="0">
                <a:latin typeface="Calibri"/>
                <a:ea typeface="Calibri"/>
                <a:cs typeface="Calibri"/>
                <a:sym typeface="Calibri"/>
              </a:rPr>
              <a:t>Example - Thinking about education projects: </a:t>
            </a:r>
            <a:endParaRPr dirty="0"/>
          </a:p>
          <a:p>
            <a:pPr marL="342900" marR="0" lvl="0" indent="-342900" algn="l" rtl="0">
              <a:lnSpc>
                <a:spcPct val="107000"/>
              </a:lnSpc>
              <a:spcBef>
                <a:spcPts val="0"/>
              </a:spcBef>
              <a:spcAft>
                <a:spcPts val="0"/>
              </a:spcAft>
              <a:buSzPts val="2400"/>
              <a:buFont typeface="Calibri"/>
              <a:buChar char="-"/>
            </a:pPr>
            <a:r>
              <a:rPr lang="en-US" sz="2400" dirty="0">
                <a:latin typeface="Calibri"/>
                <a:ea typeface="Calibri"/>
                <a:cs typeface="Calibri"/>
                <a:sym typeface="Calibri"/>
              </a:rPr>
              <a:t>Girls remaining in school until they finish secondary school (Girls Education Outcome).  </a:t>
            </a:r>
            <a:endParaRPr dirty="0"/>
          </a:p>
          <a:p>
            <a:pPr marL="342900" marR="0" lvl="0" indent="-342900" algn="l" rtl="0">
              <a:lnSpc>
                <a:spcPct val="107000"/>
              </a:lnSpc>
              <a:spcBef>
                <a:spcPts val="0"/>
              </a:spcBef>
              <a:spcAft>
                <a:spcPts val="0"/>
              </a:spcAft>
              <a:buSzPts val="2400"/>
              <a:buFont typeface="Calibri"/>
              <a:buChar char="-"/>
            </a:pPr>
            <a:r>
              <a:rPr lang="en-US" sz="2400" dirty="0">
                <a:latin typeface="Calibri"/>
                <a:ea typeface="Calibri"/>
                <a:cs typeface="Calibri"/>
                <a:sym typeface="Calibri"/>
              </a:rPr>
              <a:t>How a man should act as head of the family (masculine ideologies) </a:t>
            </a:r>
            <a:endParaRPr dirty="0"/>
          </a:p>
          <a:p>
            <a:pPr marL="342900" marR="0" lvl="0" indent="-342900" algn="l" rtl="0">
              <a:lnSpc>
                <a:spcPct val="107000"/>
              </a:lnSpc>
              <a:spcBef>
                <a:spcPts val="0"/>
              </a:spcBef>
              <a:spcAft>
                <a:spcPts val="0"/>
              </a:spcAft>
              <a:buSzPts val="2400"/>
              <a:buFont typeface="Calibri"/>
              <a:buChar char="-"/>
            </a:pPr>
            <a:r>
              <a:rPr lang="en-US" sz="2400" dirty="0">
                <a:latin typeface="Calibri"/>
                <a:ea typeface="Calibri"/>
                <a:cs typeface="Calibri"/>
                <a:sym typeface="Calibri"/>
              </a:rPr>
              <a:t>How communities view girls and their future roles (feminine ideologies on keeping girls pure) will influence whether girls go to school and whether they will finish school, or instead marry by age 15 and start a family.</a:t>
            </a:r>
            <a:endParaRPr dirty="0"/>
          </a:p>
          <a:p>
            <a:pPr marL="0" marR="0" lvl="0" indent="0" algn="l" rtl="0">
              <a:lnSpc>
                <a:spcPct val="107000"/>
              </a:lnSpc>
              <a:spcBef>
                <a:spcPts val="0"/>
              </a:spcBef>
              <a:spcAft>
                <a:spcPts val="0"/>
              </a:spcAft>
              <a:buNone/>
            </a:pPr>
            <a:r>
              <a:rPr lang="en-US" sz="2400" dirty="0">
                <a:latin typeface="Calibri"/>
                <a:ea typeface="Calibri"/>
                <a:cs typeface="Calibri"/>
                <a:sym typeface="Calibri"/>
              </a:rPr>
              <a:t> </a:t>
            </a:r>
            <a:endParaRPr dirty="0"/>
          </a:p>
          <a:p>
            <a:pPr marL="0" marR="0" lvl="0" indent="0" algn="l" rtl="0">
              <a:lnSpc>
                <a:spcPct val="107000"/>
              </a:lnSpc>
              <a:spcBef>
                <a:spcPts val="0"/>
              </a:spcBef>
              <a:spcAft>
                <a:spcPts val="0"/>
              </a:spcAft>
              <a:buNone/>
            </a:pPr>
            <a:r>
              <a:rPr lang="en-US" sz="2400" dirty="0">
                <a:latin typeface="Calibri"/>
                <a:ea typeface="Calibri"/>
                <a:cs typeface="Calibri"/>
                <a:sym typeface="Calibri"/>
              </a:rPr>
              <a:t>When we say that norms can influence many outcomes.  The same norms operating around the acceptability of girls going to school will also affect future livelihoods and health.  </a:t>
            </a:r>
            <a:endParaRPr dirty="0"/>
          </a:p>
          <a:p>
            <a:pPr marL="0" lvl="0" indent="0" algn="l" rtl="0">
              <a:lnSpc>
                <a:spcPct val="117999"/>
              </a:lnSpc>
              <a:spcBef>
                <a:spcPts val="0"/>
              </a:spcBef>
              <a:spcAft>
                <a:spcPts val="0"/>
              </a:spcAft>
              <a:buNone/>
            </a:pPr>
            <a:endParaRPr dirty="0"/>
          </a:p>
        </p:txBody>
      </p:sp>
    </p:spTree>
    <p:extLst>
      <p:ext uri="{BB962C8B-B14F-4D97-AF65-F5344CB8AC3E}">
        <p14:creationId xmlns:p14="http://schemas.microsoft.com/office/powerpoint/2010/main" val="1340737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1" name="Google Shape;871;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b="1" dirty="0"/>
              <a:t>NOTE TO FACILITATOR</a:t>
            </a:r>
            <a:r>
              <a:rPr lang="en-US" dirty="0"/>
              <a:t>: N/A</a:t>
            </a:r>
          </a:p>
          <a:p>
            <a:endParaRPr lang="en-US" dirty="0"/>
          </a:p>
          <a:p>
            <a:r>
              <a:rPr lang="en-US" b="1" dirty="0"/>
              <a:t>SPEAKER NOTES TO ADAPT: </a:t>
            </a:r>
            <a:r>
              <a:rPr lang="en-US" dirty="0"/>
              <a:t>Social norms are different from individual attitudes or beliefs – not what I believe, rather </a:t>
            </a:r>
            <a:r>
              <a:rPr lang="en-US" b="1" dirty="0"/>
              <a:t>what I think that others believe. </a:t>
            </a:r>
            <a:r>
              <a:rPr lang="en-US" b="0" dirty="0"/>
              <a:t>For example</a:t>
            </a:r>
            <a:r>
              <a:rPr lang="en-US" dirty="0"/>
              <a:t>:  I believe it is good to use family planning.  I believe that others believe family planning use is good/not good.  The second sentence represents </a:t>
            </a:r>
            <a:r>
              <a:rPr lang="en-US" b="1" dirty="0"/>
              <a:t>what others expect or want me to do</a:t>
            </a:r>
            <a:r>
              <a:rPr lang="en-US" dirty="0"/>
              <a:t>; this creates a norm of what is appropriate behavior. The ‘others’ form part of a person’s </a:t>
            </a:r>
            <a:r>
              <a:rPr lang="en-US" b="1" dirty="0"/>
              <a:t>reference group</a:t>
            </a:r>
            <a:r>
              <a:rPr lang="en-US" dirty="0"/>
              <a:t>.</a:t>
            </a:r>
            <a:endParaRPr dirty="0"/>
          </a:p>
          <a:p>
            <a:pPr marL="0" lvl="0" indent="0" algn="l" rtl="0">
              <a:lnSpc>
                <a:spcPct val="117999"/>
              </a:lnSpc>
              <a:spcBef>
                <a:spcPts val="0"/>
              </a:spcBef>
              <a:spcAft>
                <a:spcPts val="0"/>
              </a:spcAft>
              <a:buNone/>
            </a:pPr>
            <a:endParaRPr dirty="0"/>
          </a:p>
          <a:p>
            <a:pPr marL="0" lvl="0" indent="0" algn="l" rtl="0">
              <a:lnSpc>
                <a:spcPct val="117999"/>
              </a:lnSpc>
              <a:spcBef>
                <a:spcPts val="0"/>
              </a:spcBef>
              <a:spcAft>
                <a:spcPts val="0"/>
              </a:spcAft>
              <a:buNone/>
            </a:pPr>
            <a:endParaRPr dirty="0"/>
          </a:p>
        </p:txBody>
      </p:sp>
    </p:spTree>
    <p:extLst>
      <p:ext uri="{BB962C8B-B14F-4D97-AF65-F5344CB8AC3E}">
        <p14:creationId xmlns:p14="http://schemas.microsoft.com/office/powerpoint/2010/main" val="4193257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0" name="Google Shape;970;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b="1" dirty="0"/>
              <a:t>NOTE TO FACILITATOR</a:t>
            </a:r>
            <a:r>
              <a:rPr lang="en-US" dirty="0"/>
              <a:t>: This is a section slide. Here you can spend time introducing the trainer/facilitator and allowing time for the participants to introduce themselves. You do not need to run an activity here as there will be an activity shortly. You can keep introductions brief (e.g. name, country of origin or work, organization, fun fact, etc). In this section, you can prepare the Training Agendas (optional).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a:p>
            <a:endParaRPr lang="en-US" dirty="0"/>
          </a:p>
          <a:p>
            <a:r>
              <a:rPr lang="en-US" b="1" dirty="0"/>
              <a:t>SPEAKER NOTES TO ADAPT: </a:t>
            </a:r>
            <a:r>
              <a:rPr lang="en-US" dirty="0"/>
              <a:t>First, we’d like to start with introductions. Please share your name and organization, and one thing you’d like to gain from today’s training. </a:t>
            </a:r>
          </a:p>
          <a:p>
            <a:pPr marL="0" lvl="0" indent="0" algn="l" rtl="0">
              <a:lnSpc>
                <a:spcPct val="117999"/>
              </a:lnSpc>
              <a:spcBef>
                <a:spcPts val="0"/>
              </a:spcBef>
              <a:spcAft>
                <a:spcPts val="0"/>
              </a:spcAft>
              <a:buNone/>
            </a:pPr>
            <a:endParaRPr dirty="0"/>
          </a:p>
        </p:txBody>
      </p:sp>
    </p:spTree>
    <p:extLst>
      <p:ext uri="{BB962C8B-B14F-4D97-AF65-F5344CB8AC3E}">
        <p14:creationId xmlns:p14="http://schemas.microsoft.com/office/powerpoint/2010/main" val="3754749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sz="1100" b="1" dirty="0"/>
              <a:t>NOTE TO FACILITATOR</a:t>
            </a:r>
            <a:r>
              <a:rPr lang="en-US" sz="1100" dirty="0"/>
              <a:t>: N/A</a:t>
            </a:r>
          </a:p>
          <a:p>
            <a:endParaRPr lang="en-US" sz="1100" dirty="0"/>
          </a:p>
          <a:p>
            <a:r>
              <a:rPr lang="en-US" sz="1100" b="1" dirty="0"/>
              <a:t>SPEAKER NOTES TO ADAPT: </a:t>
            </a:r>
            <a:r>
              <a:rPr lang="en-US" dirty="0">
                <a:sym typeface="Arial"/>
              </a:rPr>
              <a:t>Gender norms are social norms of masculinity or femininity that express the expected behavior of people of a particular gender, and often age, in a given social context. They often reflect and cement inequitable gender relations. We wanted to provide this definition because “gender norms” is something we hear in our work, too. For out purposes, it’s important to remember that gender norms are a type of social norms – and are defined based on gender roles. They aren’t different in the way they work, but are different in how they influence people. </a:t>
            </a:r>
            <a:endParaRPr lang="fr-BE" dirty="0"/>
          </a:p>
          <a:p>
            <a:pPr marL="158750" indent="0">
              <a:buNone/>
            </a:pPr>
            <a:endParaRPr lang="en-US" dirty="0"/>
          </a:p>
        </p:txBody>
      </p:sp>
      <p:sp>
        <p:nvSpPr>
          <p:cNvPr id="4" name="Slide Number Placeholder 3"/>
          <p:cNvSpPr>
            <a:spLocks noGrp="1"/>
          </p:cNvSpPr>
          <p:nvPr>
            <p:ph type="sldNum" sz="quarter" idx="10"/>
          </p:nvPr>
        </p:nvSpPr>
        <p:spPr/>
        <p:txBody>
          <a:bodyPr lIns="93324" tIns="46662" rIns="93324" bIns="46662"/>
          <a:lstStyle/>
          <a:p>
            <a:pPr marL="0" marR="0" lvl="0" indent="0" algn="r" defTabSz="933237" rtl="0" eaLnBrk="1" fontAlgn="auto" latinLnBrk="0" hangingPunct="1">
              <a:lnSpc>
                <a:spcPct val="100000"/>
              </a:lnSpc>
              <a:spcBef>
                <a:spcPts val="0"/>
              </a:spcBef>
              <a:spcAft>
                <a:spcPts val="0"/>
              </a:spcAft>
              <a:buClrTx/>
              <a:buSzTx/>
              <a:buFont typeface="Arial"/>
              <a:buNone/>
              <a:tabLst/>
              <a:defRPr/>
            </a:pPr>
            <a:fld id="{C81BF2EC-6265-41FE-B7D2-8676BF3CBDB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rPr>
              <a:pPr marL="0" marR="0" lvl="0" indent="0" algn="r" defTabSz="933237" rtl="0" eaLnBrk="1" fontAlgn="auto" latinLnBrk="0" hangingPunct="1">
                <a:lnSpc>
                  <a:spcPct val="100000"/>
                </a:lnSpc>
                <a:spcBef>
                  <a:spcPts val="0"/>
                </a:spcBef>
                <a:spcAft>
                  <a:spcPts val="0"/>
                </a:spcAft>
                <a:buClrTx/>
                <a:buSzTx/>
                <a:buFont typeface="Arial"/>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323304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54" name="Google Shape;954;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b="1" dirty="0"/>
              <a:t>NOTE TO FACILITATOR</a:t>
            </a:r>
            <a:r>
              <a:rPr lang="en-US" dirty="0"/>
              <a:t>: The next slide presents the first opportunity to pause and reflect on concepts covered. </a:t>
            </a:r>
          </a:p>
          <a:p>
            <a:endParaRPr lang="en-US" dirty="0"/>
          </a:p>
          <a:p>
            <a:r>
              <a:rPr lang="en-US" b="1" dirty="0"/>
              <a:t>SPEAKER NOTES TO ADAPT: </a:t>
            </a:r>
            <a:r>
              <a:rPr lang="en-US" b="0" dirty="0"/>
              <a:t>The earlier slide mentioned a reference group as a key part of social norms. A reference group is a group of people, a community—from a village to a broad religious community—for which these behaviors are relevant. Some define the reference group as a valued social group. The important thing is that they can exert a considerable amount of influence on behavior and we might not be particularly influenced by behavior of individuals that we do not interact with or value their approval or disapproval.</a:t>
            </a:r>
            <a:endParaRPr dirty="0"/>
          </a:p>
          <a:p>
            <a:pPr marL="0" lvl="0" indent="0" algn="l" rtl="0">
              <a:lnSpc>
                <a:spcPct val="100000"/>
              </a:lnSpc>
              <a:spcBef>
                <a:spcPts val="0"/>
              </a:spcBef>
              <a:spcAft>
                <a:spcPts val="0"/>
              </a:spcAft>
              <a:buNone/>
            </a:pPr>
            <a:endParaRPr b="0" dirty="0"/>
          </a:p>
          <a:p>
            <a:pPr marL="0" lvl="0" indent="0" algn="l" rtl="0">
              <a:lnSpc>
                <a:spcPct val="100000"/>
              </a:lnSpc>
              <a:spcBef>
                <a:spcPts val="0"/>
              </a:spcBef>
              <a:spcAft>
                <a:spcPts val="0"/>
              </a:spcAft>
              <a:buNone/>
            </a:pPr>
            <a:r>
              <a:rPr lang="en-US" b="0" dirty="0"/>
              <a:t>These are individuals who:</a:t>
            </a:r>
            <a:endParaRPr b="0" dirty="0"/>
          </a:p>
          <a:p>
            <a:pPr marL="174982" lvl="0" indent="-174982" algn="l" rtl="0">
              <a:lnSpc>
                <a:spcPct val="100000"/>
              </a:lnSpc>
              <a:spcBef>
                <a:spcPts val="0"/>
              </a:spcBef>
              <a:spcAft>
                <a:spcPts val="0"/>
              </a:spcAft>
              <a:buSzPts val="2200"/>
              <a:buFont typeface="Helvetica Neue"/>
              <a:buChar char="-"/>
            </a:pPr>
            <a:r>
              <a:rPr lang="en-US" b="0" dirty="0"/>
              <a:t>Social group listens to</a:t>
            </a:r>
            <a:endParaRPr dirty="0"/>
          </a:p>
          <a:p>
            <a:pPr marL="174982" lvl="0" indent="-174982" algn="l" rtl="0">
              <a:lnSpc>
                <a:spcPct val="100000"/>
              </a:lnSpc>
              <a:spcBef>
                <a:spcPts val="0"/>
              </a:spcBef>
              <a:spcAft>
                <a:spcPts val="0"/>
              </a:spcAft>
              <a:buSzPts val="2200"/>
              <a:buFont typeface="Helvetica Neue"/>
              <a:buChar char="-"/>
            </a:pPr>
            <a:r>
              <a:rPr lang="en-US" b="0" dirty="0"/>
              <a:t>Give information and advice</a:t>
            </a:r>
            <a:endParaRPr dirty="0"/>
          </a:p>
          <a:p>
            <a:pPr marL="174982" lvl="0" indent="-174982" algn="l" rtl="0">
              <a:lnSpc>
                <a:spcPct val="100000"/>
              </a:lnSpc>
              <a:spcBef>
                <a:spcPts val="0"/>
              </a:spcBef>
              <a:spcAft>
                <a:spcPts val="0"/>
              </a:spcAft>
              <a:buSzPts val="2200"/>
              <a:buFont typeface="Helvetica Neue"/>
              <a:buChar char="-"/>
            </a:pPr>
            <a:r>
              <a:rPr lang="en-US" b="0" dirty="0"/>
              <a:t>Influence attitudes, behaviors and decisions of a specific group</a:t>
            </a:r>
            <a:endParaRPr dirty="0"/>
          </a:p>
          <a:p>
            <a:pPr marL="174982" lvl="0" indent="-174982" algn="l" rtl="0">
              <a:lnSpc>
                <a:spcPct val="100000"/>
              </a:lnSpc>
              <a:spcBef>
                <a:spcPts val="0"/>
              </a:spcBef>
              <a:spcAft>
                <a:spcPts val="0"/>
              </a:spcAft>
              <a:buSzPts val="2200"/>
              <a:buFont typeface="Helvetica Neue"/>
              <a:buChar char="-"/>
            </a:pPr>
            <a:r>
              <a:rPr lang="en-US" b="0" dirty="0"/>
              <a:t>They </a:t>
            </a:r>
            <a:r>
              <a:rPr lang="en-US" sz="1200" dirty="0">
                <a:solidFill>
                  <a:srgbClr val="393941"/>
                </a:solidFill>
                <a:latin typeface="Calibri" panose="020F0502020204030204" pitchFamily="34" charset="0"/>
                <a:cs typeface="Calibri" panose="020F0502020204030204" pitchFamily="34" charset="0"/>
              </a:rPr>
              <a:t>tell us if we’re behaving correctly or not, and whether there are consequences (sanctions, rewards)</a:t>
            </a:r>
            <a:endParaRPr lang="en-US" dirty="0">
              <a:solidFill>
                <a:srgbClr val="393941"/>
              </a:solidFill>
              <a:latin typeface="Calibri" panose="020F0502020204030204" pitchFamily="34" charset="0"/>
              <a:cs typeface="Calibri" panose="020F0502020204030204" pitchFamily="34" charset="0"/>
            </a:endParaRPr>
          </a:p>
          <a:p>
            <a:pPr marL="0" lvl="0" indent="0" algn="l" rtl="0">
              <a:lnSpc>
                <a:spcPct val="117999"/>
              </a:lnSpc>
              <a:spcBef>
                <a:spcPts val="0"/>
              </a:spcBef>
              <a:spcAft>
                <a:spcPts val="0"/>
              </a:spcAft>
              <a:buNone/>
            </a:pPr>
            <a:endParaRPr b="0" dirty="0"/>
          </a:p>
        </p:txBody>
      </p:sp>
    </p:spTree>
    <p:extLst>
      <p:ext uri="{BB962C8B-B14F-4D97-AF65-F5344CB8AC3E}">
        <p14:creationId xmlns:p14="http://schemas.microsoft.com/office/powerpoint/2010/main" val="3651224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61" name="Google Shape;961;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Noto Sans Symbols"/>
              <a:buNone/>
            </a:pPr>
            <a:r>
              <a:rPr lang="en-US" sz="2400" b="1" i="0" u="none" strike="noStrike" cap="none" dirty="0">
                <a:solidFill>
                  <a:srgbClr val="000000"/>
                </a:solidFill>
                <a:latin typeface="Helvetica Neue"/>
                <a:ea typeface="Helvetica Neue"/>
                <a:cs typeface="Helvetica Neue"/>
                <a:sym typeface="Helvetica Neue"/>
              </a:rPr>
              <a:t>NOTES TO FACILITATOR:</a:t>
            </a:r>
            <a:r>
              <a:rPr lang="en-US" sz="2400" b="0" i="0" u="none" strike="noStrike" cap="none" dirty="0">
                <a:solidFill>
                  <a:srgbClr val="000000"/>
                </a:solidFill>
                <a:latin typeface="Helvetica Neue"/>
                <a:ea typeface="Helvetica Neue"/>
                <a:cs typeface="Helvetica Neue"/>
                <a:sym typeface="Helvetica Neue"/>
              </a:rPr>
              <a:t> This is a group discussion. </a:t>
            </a:r>
          </a:p>
          <a:p>
            <a:pPr marL="0" marR="0" lvl="0" indent="0" algn="l" rtl="0">
              <a:lnSpc>
                <a:spcPct val="100000"/>
              </a:lnSpc>
              <a:spcBef>
                <a:spcPts val="0"/>
              </a:spcBef>
              <a:spcAft>
                <a:spcPts val="0"/>
              </a:spcAft>
              <a:buClr>
                <a:srgbClr val="000000"/>
              </a:buClr>
              <a:buSzPts val="2400"/>
              <a:buFont typeface="Noto Sans Symbols"/>
              <a:buNone/>
            </a:pPr>
            <a:endParaRPr lang="en-US" sz="2400" dirty="0"/>
          </a:p>
          <a:p>
            <a:r>
              <a:rPr lang="en-US" sz="2400" b="1" dirty="0"/>
              <a:t>SPEAKER NOTES TO ADAPT: </a:t>
            </a:r>
            <a:r>
              <a:rPr lang="en-US" sz="2400" b="0" i="0" u="none" strike="noStrike" cap="none" dirty="0">
                <a:solidFill>
                  <a:srgbClr val="000000"/>
                </a:solidFill>
                <a:latin typeface="Helvetica Neue"/>
                <a:ea typeface="Helvetica Neue"/>
                <a:cs typeface="Helvetica Neue"/>
                <a:sym typeface="Helvetica Neue"/>
              </a:rPr>
              <a:t>After the definition of reference groups provided, I’m curious to know what is your experience with these types of groups of people in your life? Take a moment to think about an important moment in your life….Who did you turn to for advice? How did that advice shape your behavior? If you didn’t take their advice, what might have been the reaction?</a:t>
            </a:r>
            <a:endParaRPr sz="2400" b="1" i="0" u="none" strike="noStrike" cap="none" dirty="0">
              <a:solidFill>
                <a:srgbClr val="000000"/>
              </a:solidFill>
              <a:latin typeface="Helvetica Neue"/>
              <a:ea typeface="Helvetica Neue"/>
              <a:cs typeface="Helvetica Neue"/>
              <a:sym typeface="Helvetica Neue"/>
            </a:endParaRPr>
          </a:p>
          <a:p>
            <a:pPr marL="0" marR="0" lvl="0" indent="0" algn="l" rtl="0">
              <a:lnSpc>
                <a:spcPct val="107000"/>
              </a:lnSpc>
              <a:spcBef>
                <a:spcPts val="0"/>
              </a:spcBef>
              <a:spcAft>
                <a:spcPts val="0"/>
              </a:spcAft>
              <a:buNone/>
            </a:pPr>
            <a:r>
              <a:rPr lang="en-US" sz="2400" dirty="0">
                <a:latin typeface="Calibri"/>
                <a:ea typeface="Calibri"/>
                <a:cs typeface="Calibri"/>
                <a:sym typeface="Calibri"/>
              </a:rPr>
              <a:t>  </a:t>
            </a:r>
            <a:endParaRPr dirty="0"/>
          </a:p>
          <a:p>
            <a:pPr marL="0" marR="0" lvl="0" indent="0" algn="l" rtl="0">
              <a:lnSpc>
                <a:spcPct val="107000"/>
              </a:lnSpc>
              <a:spcBef>
                <a:spcPts val="0"/>
              </a:spcBef>
              <a:spcAft>
                <a:spcPts val="0"/>
              </a:spcAft>
              <a:buNone/>
            </a:pPr>
            <a:endParaRPr sz="2400" dirty="0">
              <a:latin typeface="Calibri"/>
              <a:ea typeface="Calibri"/>
              <a:cs typeface="Calibri"/>
              <a:sym typeface="Calibri"/>
            </a:endParaRPr>
          </a:p>
        </p:txBody>
      </p:sp>
    </p:spTree>
    <p:extLst>
      <p:ext uri="{BB962C8B-B14F-4D97-AF65-F5344CB8AC3E}">
        <p14:creationId xmlns:p14="http://schemas.microsoft.com/office/powerpoint/2010/main" val="3847721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8" name="Google Shape;878;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SzPts val="2400"/>
              <a:buFont typeface="Helvetica Neue"/>
              <a:buNone/>
            </a:pPr>
            <a:r>
              <a:rPr lang="en-US" sz="2400" b="1" dirty="0"/>
              <a:t>NOTE TO FACIILTATOR</a:t>
            </a:r>
            <a:r>
              <a:rPr lang="en-US" sz="2400" dirty="0"/>
              <a:t>: This slide is animated; show the header and ask if anyone has reactions. Then, click once to advance the animation the bullets once done. The next slide presents the second opportunity to stop and reflect on concepts. </a:t>
            </a:r>
          </a:p>
          <a:p>
            <a:endParaRPr lang="en-US" sz="2400" dirty="0"/>
          </a:p>
          <a:p>
            <a:r>
              <a:rPr lang="en-US" sz="2400" b="1" dirty="0"/>
              <a:t>SPEAKER NOTES TO ADAPT: </a:t>
            </a:r>
            <a:r>
              <a:rPr lang="en-US" sz="2400" dirty="0"/>
              <a:t>Attitudes are different than norms – this is important. Here’s how: </a:t>
            </a:r>
          </a:p>
          <a:p>
            <a:pPr marL="285750" indent="-285750" algn="l">
              <a:spcBef>
                <a:spcPts val="600"/>
              </a:spcBef>
              <a:buClr>
                <a:srgbClr val="515257"/>
              </a:buClr>
              <a:buSzPct val="100000"/>
              <a:buFont typeface="Arial" panose="020B0604020202020204" pitchFamily="34" charset="0"/>
              <a:buChar char="•"/>
            </a:pPr>
            <a:r>
              <a:rPr lang="en-US" dirty="0">
                <a:latin typeface="Calibri" panose="020F0502020204030204" pitchFamily="34" charset="0"/>
                <a:cs typeface="Calibri" panose="020F0502020204030204" pitchFamily="34" charset="0"/>
              </a:rPr>
              <a:t>Attitudes are personal or independent: individual and internally motivated</a:t>
            </a:r>
          </a:p>
          <a:p>
            <a:pPr marL="285750" indent="-285750" algn="l">
              <a:spcBef>
                <a:spcPts val="600"/>
              </a:spcBef>
              <a:buClr>
                <a:srgbClr val="515257"/>
              </a:buClr>
              <a:buSzPct val="100000"/>
              <a:buFont typeface="Arial" panose="020B0604020202020204" pitchFamily="34" charset="0"/>
              <a:buChar char="•"/>
            </a:pPr>
            <a:r>
              <a:rPr lang="en-US" dirty="0">
                <a:latin typeface="Calibri" panose="020F0502020204030204" pitchFamily="34" charset="0"/>
                <a:cs typeface="Calibri" panose="020F0502020204030204" pitchFamily="34" charset="0"/>
              </a:rPr>
              <a:t>Social norms are social or interdependent: collective and extrinsically motivated</a:t>
            </a:r>
          </a:p>
          <a:p>
            <a:pPr marL="285750" indent="-285750" algn="l">
              <a:spcBef>
                <a:spcPts val="600"/>
              </a:spcBef>
              <a:buClr>
                <a:srgbClr val="515257"/>
              </a:buClr>
              <a:buSzPct val="100000"/>
              <a:buFont typeface="Arial" panose="020B0604020202020204" pitchFamily="34" charset="0"/>
              <a:buChar char="•"/>
            </a:pPr>
            <a:r>
              <a:rPr lang="en-US" dirty="0">
                <a:latin typeface="Calibri" panose="020F0502020204030204" pitchFamily="34" charset="0"/>
                <a:cs typeface="Calibri" panose="020F0502020204030204" pitchFamily="34" charset="0"/>
              </a:rPr>
              <a:t>Attitudes can conflict with social norms (but not always). </a:t>
            </a:r>
          </a:p>
          <a:p>
            <a:pPr marL="0" marR="0" lvl="0" indent="0" algn="l" rtl="0">
              <a:lnSpc>
                <a:spcPct val="117999"/>
              </a:lnSpc>
              <a:spcBef>
                <a:spcPts val="0"/>
              </a:spcBef>
              <a:spcAft>
                <a:spcPts val="0"/>
              </a:spcAft>
              <a:buSzPts val="2400"/>
              <a:buFont typeface="Helvetica Neue"/>
              <a:buNone/>
            </a:pPr>
            <a:endParaRPr dirty="0"/>
          </a:p>
        </p:txBody>
      </p:sp>
    </p:spTree>
    <p:extLst>
      <p:ext uri="{BB962C8B-B14F-4D97-AF65-F5344CB8AC3E}">
        <p14:creationId xmlns:p14="http://schemas.microsoft.com/office/powerpoint/2010/main" val="3777825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96" name="Google Shape;896;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2400"/>
              <a:buFont typeface="Helvetica Neue"/>
              <a:buNone/>
            </a:pPr>
            <a:r>
              <a:rPr lang="en-US" sz="2400" b="1" dirty="0"/>
              <a:t>NOTE TO FACILITATOR</a:t>
            </a:r>
            <a:r>
              <a:rPr lang="en-US" sz="2400" b="0" dirty="0"/>
              <a:t>: This is a group discussion, the aim here is discerning differences. Say the statements as ask the participants whether they are norms or attitudes/beliefs. </a:t>
            </a:r>
          </a:p>
          <a:p>
            <a:endParaRPr lang="en-US" sz="2400" dirty="0"/>
          </a:p>
          <a:p>
            <a:r>
              <a:rPr lang="en-US" sz="2400" b="1" dirty="0"/>
              <a:t>SPEAKER NOTES TO ADAPT: </a:t>
            </a:r>
            <a:r>
              <a:rPr lang="en-US" sz="2400" b="0" dirty="0"/>
              <a:t>So, now that we’re comfortable with the difference between attitudes and norms, let’s practice with the following statements (SHOW statements)</a:t>
            </a:r>
          </a:p>
          <a:p>
            <a:pPr marL="0" lvl="0" indent="0" algn="l" rtl="0">
              <a:lnSpc>
                <a:spcPct val="117999"/>
              </a:lnSpc>
              <a:spcBef>
                <a:spcPts val="900"/>
              </a:spcBef>
              <a:spcAft>
                <a:spcPts val="0"/>
              </a:spcAft>
              <a:buSzPts val="2400"/>
              <a:buFont typeface="Helvetica Neue"/>
              <a:buNone/>
            </a:pPr>
            <a:endParaRPr sz="2400" b="0" dirty="0"/>
          </a:p>
          <a:p>
            <a:pPr marL="0" lvl="0" indent="0" algn="l" rtl="0">
              <a:lnSpc>
                <a:spcPct val="117999"/>
              </a:lnSpc>
              <a:spcBef>
                <a:spcPts val="900"/>
              </a:spcBef>
              <a:spcAft>
                <a:spcPts val="0"/>
              </a:spcAft>
              <a:buSzPts val="2400"/>
              <a:buFont typeface="Helvetica Neue"/>
              <a:buNone/>
            </a:pPr>
            <a:r>
              <a:rPr lang="en-US" sz="2400" b="0" dirty="0"/>
              <a:t>Answers below. N=Norm; A=Attitude; B=Behavior</a:t>
            </a:r>
            <a:endParaRPr dirty="0"/>
          </a:p>
          <a:p>
            <a:pPr marL="342900" marR="0" lvl="0" indent="-342900" algn="just" rtl="0">
              <a:lnSpc>
                <a:spcPct val="100000"/>
              </a:lnSpc>
              <a:spcBef>
                <a:spcPts val="900"/>
              </a:spcBef>
              <a:spcAft>
                <a:spcPts val="0"/>
              </a:spcAft>
              <a:buClr>
                <a:srgbClr val="000000"/>
              </a:buClr>
              <a:buSzPts val="1400"/>
              <a:buFont typeface="Gill Sans"/>
              <a:buAutoNum type="arabicPeriod"/>
            </a:pPr>
            <a:r>
              <a:rPr lang="en-US" sz="1400" b="0" i="0" u="none" strike="noStrike" cap="none" dirty="0">
                <a:solidFill>
                  <a:srgbClr val="000000"/>
                </a:solidFill>
                <a:latin typeface="Gill Sans"/>
                <a:ea typeface="Gill Sans"/>
                <a:cs typeface="Gill Sans"/>
                <a:sym typeface="Gill Sans"/>
              </a:rPr>
              <a:t>My mother and mother-in-law want me to have many children, so I do (N)   </a:t>
            </a:r>
            <a:endParaRPr dirty="0"/>
          </a:p>
          <a:p>
            <a:pPr marL="342900" marR="0" lvl="0" indent="-342900" algn="just" rtl="0">
              <a:lnSpc>
                <a:spcPct val="100000"/>
              </a:lnSpc>
              <a:spcBef>
                <a:spcPts val="0"/>
              </a:spcBef>
              <a:spcAft>
                <a:spcPts val="0"/>
              </a:spcAft>
              <a:buClr>
                <a:srgbClr val="000000"/>
              </a:buClr>
              <a:buSzPts val="1400"/>
              <a:buFont typeface="Gill Sans"/>
              <a:buAutoNum type="arabicPeriod"/>
            </a:pPr>
            <a:r>
              <a:rPr lang="en-US" sz="1400" b="0" i="0" u="none" strike="noStrike" cap="none" dirty="0">
                <a:solidFill>
                  <a:srgbClr val="000000"/>
                </a:solidFill>
                <a:latin typeface="Gill Sans"/>
                <a:ea typeface="Gill Sans"/>
                <a:cs typeface="Gill Sans"/>
                <a:sym typeface="Gill Sans"/>
              </a:rPr>
              <a:t>Not becoming pregnant until your last baby walks ensures a well-planned family (A/B)</a:t>
            </a:r>
            <a:endParaRPr dirty="0"/>
          </a:p>
          <a:p>
            <a:pPr marL="342900" marR="0" lvl="0" indent="-342900" algn="just" rtl="0">
              <a:lnSpc>
                <a:spcPct val="100000"/>
              </a:lnSpc>
              <a:spcBef>
                <a:spcPts val="0"/>
              </a:spcBef>
              <a:spcAft>
                <a:spcPts val="0"/>
              </a:spcAft>
              <a:buClr>
                <a:srgbClr val="000000"/>
              </a:buClr>
              <a:buSzPts val="1400"/>
              <a:buFont typeface="Gill Sans"/>
              <a:buAutoNum type="arabicPeriod"/>
            </a:pPr>
            <a:r>
              <a:rPr lang="en-US" sz="1400" b="0" i="0" u="none" strike="noStrike" cap="none" dirty="0">
                <a:solidFill>
                  <a:srgbClr val="000000"/>
                </a:solidFill>
                <a:latin typeface="Gill Sans"/>
                <a:ea typeface="Gill Sans"/>
                <a:cs typeface="Gill Sans"/>
                <a:sym typeface="Gill Sans"/>
              </a:rPr>
              <a:t>I use an amulet with a spiritual blessing to space births because my best friends space their births this way. (N)  </a:t>
            </a:r>
            <a:endParaRPr dirty="0"/>
          </a:p>
          <a:p>
            <a:pPr marL="342900" marR="0" lvl="0" indent="-342900" algn="just" rtl="0">
              <a:lnSpc>
                <a:spcPct val="100000"/>
              </a:lnSpc>
              <a:spcBef>
                <a:spcPts val="0"/>
              </a:spcBef>
              <a:spcAft>
                <a:spcPts val="0"/>
              </a:spcAft>
              <a:buClr>
                <a:srgbClr val="000000"/>
              </a:buClr>
              <a:buSzPts val="1400"/>
              <a:buFont typeface="Gill Sans"/>
              <a:buAutoNum type="arabicPeriod"/>
            </a:pPr>
            <a:r>
              <a:rPr lang="en-US" sz="1400" b="0" i="0" u="none" strike="noStrike" cap="none" dirty="0">
                <a:solidFill>
                  <a:srgbClr val="000000"/>
                </a:solidFill>
                <a:latin typeface="Gill Sans"/>
                <a:ea typeface="Gill Sans"/>
                <a:cs typeface="Gill Sans"/>
                <a:sym typeface="Gill Sans"/>
              </a:rPr>
              <a:t> Women who practice family planning are smart (A/B). If a woman has relations during her period, she cannot become pregnant (A/B)</a:t>
            </a:r>
            <a:endParaRPr dirty="0"/>
          </a:p>
          <a:p>
            <a:pPr marL="0" lvl="0" indent="0" algn="l" rtl="0">
              <a:lnSpc>
                <a:spcPct val="117999"/>
              </a:lnSpc>
              <a:spcBef>
                <a:spcPts val="0"/>
              </a:spcBef>
              <a:spcAft>
                <a:spcPts val="0"/>
              </a:spcAft>
              <a:buSzPts val="1400"/>
              <a:buFont typeface="Helvetica Neue"/>
              <a:buNone/>
            </a:pPr>
            <a:endParaRPr sz="1400" b="0" i="0" u="none" strike="noStrike" cap="none" dirty="0">
              <a:solidFill>
                <a:srgbClr val="000000"/>
              </a:solidFill>
              <a:latin typeface="Gill Sans"/>
              <a:ea typeface="Gill Sans"/>
              <a:cs typeface="Gill Sans"/>
              <a:sym typeface="Gill Sans"/>
            </a:endParaRPr>
          </a:p>
          <a:p>
            <a:pPr marL="0" lvl="0" indent="0" algn="l" rtl="0">
              <a:lnSpc>
                <a:spcPct val="117999"/>
              </a:lnSpc>
              <a:spcBef>
                <a:spcPts val="1350"/>
              </a:spcBef>
              <a:spcAft>
                <a:spcPts val="0"/>
              </a:spcAft>
              <a:buSzPts val="2400"/>
              <a:buFont typeface="Helvetica Neue"/>
              <a:buNone/>
            </a:pPr>
            <a:r>
              <a:rPr lang="en-US" sz="2400" b="0" dirty="0"/>
              <a:t>In closing, there is very often confusion about the differences between norms and attitudes/beliefs.   And it is important to recognize the difference because how you treat attitudes programmatically may be different than how you treat norms programmatically.  </a:t>
            </a:r>
            <a:endParaRPr sz="2400" b="0" dirty="0"/>
          </a:p>
        </p:txBody>
      </p:sp>
    </p:spTree>
    <p:extLst>
      <p:ext uri="{BB962C8B-B14F-4D97-AF65-F5344CB8AC3E}">
        <p14:creationId xmlns:p14="http://schemas.microsoft.com/office/powerpoint/2010/main" val="1304677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05" name="Google Shape;905;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sz="2400" b="1" dirty="0"/>
              <a:t>NOTE TO FACILITATOR</a:t>
            </a:r>
            <a:r>
              <a:rPr lang="en-US" sz="2400" dirty="0"/>
              <a:t>: This slide is to recap concepts shared. You can skip it if not helpful. </a:t>
            </a:r>
          </a:p>
          <a:p>
            <a:endParaRPr lang="en-US" sz="2400" dirty="0"/>
          </a:p>
          <a:p>
            <a:r>
              <a:rPr lang="en-US" sz="2400" b="1" dirty="0"/>
              <a:t>SPEAKER NOTES TO ADAPT: </a:t>
            </a:r>
            <a:r>
              <a:rPr lang="en-US" sz="2200" b="0" i="0" dirty="0">
                <a:latin typeface="Helvetica Neue"/>
                <a:ea typeface="Helvetica Neue"/>
                <a:cs typeface="Helvetica Neue"/>
                <a:sym typeface="Helvetica Neue"/>
              </a:rPr>
              <a:t>Here is a recap of definitions. [READ slide]</a:t>
            </a:r>
            <a:endParaRPr sz="2200" b="0" i="0" dirty="0">
              <a:latin typeface="Helvetica Neue"/>
              <a:ea typeface="Helvetica Neue"/>
              <a:cs typeface="Helvetica Neue"/>
              <a:sym typeface="Helvetica Neue"/>
            </a:endParaRPr>
          </a:p>
        </p:txBody>
      </p:sp>
    </p:spTree>
    <p:extLst>
      <p:ext uri="{BB962C8B-B14F-4D97-AF65-F5344CB8AC3E}">
        <p14:creationId xmlns:p14="http://schemas.microsoft.com/office/powerpoint/2010/main" val="3884472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6" name="Google Shape;916;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sz="1200" b="1" dirty="0"/>
              <a:t>NOTE TO FACILITATOR</a:t>
            </a:r>
            <a:r>
              <a:rPr lang="en-US" sz="1200" dirty="0"/>
              <a:t>: N/A</a:t>
            </a:r>
          </a:p>
          <a:p>
            <a:endParaRPr lang="en-US" sz="1200" dirty="0"/>
          </a:p>
          <a:p>
            <a:r>
              <a:rPr lang="en-US" sz="1200" b="1" dirty="0"/>
              <a:t>SPEAKER NOTES TO ADAPT: </a:t>
            </a:r>
            <a:r>
              <a:rPr lang="en-US" dirty="0"/>
              <a:t>Now that we’ve defined norms and discussed reference groups and the difference between attitudes and norms, let’s discuss types of norms… Here, and in the SNET, we define two types of norms, based on common understanding between programs: </a:t>
            </a:r>
          </a:p>
          <a:p>
            <a:pPr marL="171450" lvl="0" indent="-171450" algn="l" rtl="0">
              <a:lnSpc>
                <a:spcPct val="117999"/>
              </a:lnSpc>
              <a:spcBef>
                <a:spcPts val="0"/>
              </a:spcBef>
              <a:spcAft>
                <a:spcPts val="0"/>
              </a:spcAft>
              <a:buFontTx/>
              <a:buChar char="-"/>
            </a:pPr>
            <a:r>
              <a:rPr lang="en-US" dirty="0"/>
              <a:t>Descriptive norms are perceptions of what others do. </a:t>
            </a:r>
          </a:p>
          <a:p>
            <a:pPr marL="171450" lvl="0" indent="-171450" algn="l" rtl="0">
              <a:lnSpc>
                <a:spcPct val="117999"/>
              </a:lnSpc>
              <a:spcBef>
                <a:spcPts val="0"/>
              </a:spcBef>
              <a:spcAft>
                <a:spcPts val="0"/>
              </a:spcAft>
              <a:buFontTx/>
              <a:buChar char="-"/>
            </a:pPr>
            <a:r>
              <a:rPr lang="en-US" dirty="0"/>
              <a:t>Injunctive norms are perceptions of what others expect me to do. </a:t>
            </a:r>
          </a:p>
          <a:p>
            <a:pPr marL="0" lvl="0" indent="0" algn="l" rtl="0">
              <a:lnSpc>
                <a:spcPct val="117999"/>
              </a:lnSpc>
              <a:spcBef>
                <a:spcPts val="0"/>
              </a:spcBef>
              <a:spcAft>
                <a:spcPts val="0"/>
              </a:spcAft>
              <a:buNone/>
            </a:pPr>
            <a:endParaRPr dirty="0"/>
          </a:p>
          <a:p>
            <a:pPr marL="0" lvl="0" indent="0" algn="l" rtl="0">
              <a:lnSpc>
                <a:spcPct val="117999"/>
              </a:lnSpc>
              <a:spcBef>
                <a:spcPts val="0"/>
              </a:spcBef>
              <a:spcAft>
                <a:spcPts val="0"/>
              </a:spcAft>
              <a:buNone/>
            </a:pPr>
            <a:endParaRPr dirty="0"/>
          </a:p>
          <a:p>
            <a:pPr marL="0" lvl="0" indent="0" algn="l" rtl="0">
              <a:lnSpc>
                <a:spcPct val="117999"/>
              </a:lnSpc>
              <a:spcBef>
                <a:spcPts val="0"/>
              </a:spcBef>
              <a:spcAft>
                <a:spcPts val="0"/>
              </a:spcAft>
              <a:buNone/>
            </a:pPr>
            <a:endParaRPr dirty="0"/>
          </a:p>
        </p:txBody>
      </p:sp>
    </p:spTree>
    <p:extLst>
      <p:ext uri="{BB962C8B-B14F-4D97-AF65-F5344CB8AC3E}">
        <p14:creationId xmlns:p14="http://schemas.microsoft.com/office/powerpoint/2010/main" val="1176378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7" name="Google Shape;927;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sz="1200" b="1" dirty="0"/>
              <a:t>NOTE TO FACILITATOR</a:t>
            </a:r>
            <a:r>
              <a:rPr lang="en-US" sz="1200" dirty="0"/>
              <a:t>: The next slide is the third opportunity to stop and reflect on concepts shared. </a:t>
            </a:r>
          </a:p>
          <a:p>
            <a:endParaRPr lang="en-US" sz="1200" dirty="0"/>
          </a:p>
          <a:p>
            <a:r>
              <a:rPr lang="en-US" sz="1200" b="1" dirty="0"/>
              <a:t>SPEAKER NOTES TO ADAPT: </a:t>
            </a:r>
            <a:r>
              <a:rPr lang="en-US" dirty="0"/>
              <a:t>Again, </a:t>
            </a:r>
            <a:r>
              <a:rPr lang="en-US" sz="1200" b="0" dirty="0">
                <a:solidFill>
                  <a:srgbClr val="525357"/>
                </a:solidFill>
                <a:latin typeface="Tw Cen MT Condensed" panose="020B0606020104020203" pitchFamily="34" charset="77"/>
              </a:rPr>
              <a:t>social norms influence behavior if a person says she/he does or does not do something for the following reasons…</a:t>
            </a:r>
          </a:p>
          <a:p>
            <a:pPr marL="0" marR="0" lvl="0" indent="0" algn="l" defTabSz="914400" rtl="0" eaLnBrk="1" fontAlgn="auto" latinLnBrk="0" hangingPunct="1">
              <a:lnSpc>
                <a:spcPct val="117999"/>
              </a:lnSpc>
              <a:spcBef>
                <a:spcPts val="0"/>
              </a:spcBef>
              <a:spcAft>
                <a:spcPts val="0"/>
              </a:spcAft>
              <a:buClrTx/>
              <a:buSzTx/>
              <a:buFontTx/>
              <a:buNone/>
              <a:tabLst/>
              <a:defRPr/>
            </a:pPr>
            <a:r>
              <a:rPr lang="en-US" sz="1200" b="0" dirty="0">
                <a:solidFill>
                  <a:srgbClr val="525357"/>
                </a:solidFill>
                <a:latin typeface="Tw Cen MT Condensed" panose="020B0606020104020203" pitchFamily="34" charset="77"/>
              </a:rPr>
              <a:t>- Because other people do it. </a:t>
            </a:r>
            <a:r>
              <a:rPr lang="en-US" sz="1200" dirty="0">
                <a:solidFill>
                  <a:srgbClr val="393941"/>
                </a:solidFill>
                <a:latin typeface="Calibri" panose="020F0502020204030204" pitchFamily="34" charset="0"/>
                <a:cs typeface="Calibri" panose="020F0502020204030204" pitchFamily="34" charset="0"/>
              </a:rPr>
              <a:t>A person does something because they believe many other people in their social group also do it. For example, </a:t>
            </a:r>
            <a:r>
              <a:rPr lang="en-US" sz="1200" i="1" dirty="0">
                <a:solidFill>
                  <a:srgbClr val="393941"/>
                </a:solidFill>
                <a:latin typeface="Calibri" panose="020F0502020204030204" pitchFamily="34" charset="0"/>
                <a:cs typeface="Calibri" panose="020F0502020204030204" pitchFamily="34" charset="0"/>
              </a:rPr>
              <a:t>“Most girls in my village have their first baby by the age of 15.”</a:t>
            </a:r>
            <a:endParaRPr lang="en-US" dirty="0">
              <a:solidFill>
                <a:srgbClr val="39394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17999"/>
              </a:lnSpc>
              <a:spcBef>
                <a:spcPts val="0"/>
              </a:spcBef>
              <a:spcAft>
                <a:spcPts val="0"/>
              </a:spcAft>
              <a:buClrTx/>
              <a:buSzTx/>
              <a:buFontTx/>
              <a:buNone/>
              <a:tabLst/>
              <a:defRPr/>
            </a:pPr>
            <a:r>
              <a:rPr lang="en-US" dirty="0">
                <a:solidFill>
                  <a:srgbClr val="393941"/>
                </a:solidFill>
                <a:latin typeface="Calibri" panose="020F0502020204030204" pitchFamily="34" charset="0"/>
                <a:cs typeface="Calibri" panose="020F0502020204030204" pitchFamily="34" charset="0"/>
              </a:rPr>
              <a:t>- OR, </a:t>
            </a:r>
            <a:r>
              <a:rPr lang="en-US" sz="1200" dirty="0">
                <a:solidFill>
                  <a:srgbClr val="393941"/>
                </a:solidFill>
                <a:latin typeface="Calibri" panose="020F0502020204030204" pitchFamily="34" charset="0"/>
                <a:cs typeface="Calibri" panose="020F0502020204030204" pitchFamily="34" charset="0"/>
              </a:rPr>
              <a:t>Because other people expect me to do it. A person does something because other people in their social group expect them to. For example, </a:t>
            </a:r>
            <a:r>
              <a:rPr lang="en-US" sz="1200" i="1" dirty="0">
                <a:solidFill>
                  <a:srgbClr val="393941"/>
                </a:solidFill>
                <a:latin typeface="Calibri" panose="020F0502020204030204" pitchFamily="34" charset="0"/>
                <a:cs typeface="Calibri" panose="020F0502020204030204" pitchFamily="34" charset="0"/>
              </a:rPr>
              <a:t>“If I don’t have a baby by age 15, my husband will beat me (because he thinks I am using FP).”</a:t>
            </a:r>
            <a:endParaRPr lang="en-US" dirty="0">
              <a:solidFill>
                <a:srgbClr val="39394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17999"/>
              </a:lnSpc>
              <a:spcBef>
                <a:spcPts val="0"/>
              </a:spcBef>
              <a:spcAft>
                <a:spcPts val="0"/>
              </a:spcAft>
              <a:buClrTx/>
              <a:buSzTx/>
              <a:buFontTx/>
              <a:buNone/>
              <a:tabLst/>
              <a:defRPr/>
            </a:pPr>
            <a:endParaRPr lang="en-US" dirty="0">
              <a:solidFill>
                <a:srgbClr val="39394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59129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5" name="Google Shape;945;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Noto Sans Symbols"/>
              <a:buNone/>
              <a:tabLst/>
              <a:defRPr/>
            </a:pPr>
            <a:r>
              <a:rPr lang="en-US" sz="2400" b="1" i="0" u="none" strike="noStrike" cap="none" dirty="0">
                <a:solidFill>
                  <a:srgbClr val="000000"/>
                </a:solidFill>
                <a:latin typeface="Helvetica Neue"/>
                <a:ea typeface="Helvetica Neue"/>
                <a:cs typeface="Helvetica Neue"/>
                <a:sym typeface="Helvetica Neue"/>
              </a:rPr>
              <a:t>NOTE TO FACILITATOR</a:t>
            </a:r>
            <a:r>
              <a:rPr lang="en-US" sz="2400" b="0" i="0" u="none" strike="noStrike" cap="none" dirty="0">
                <a:solidFill>
                  <a:srgbClr val="000000"/>
                </a:solidFill>
                <a:latin typeface="Helvetica Neue"/>
                <a:ea typeface="Helvetica Neue"/>
                <a:cs typeface="Helvetica Neue"/>
                <a:sym typeface="Helvetica Neue"/>
              </a:rPr>
              <a:t>: </a:t>
            </a:r>
            <a:r>
              <a:rPr lang="en-US" sz="2400" b="0" dirty="0"/>
              <a:t>This is a group discussion, the aim here is discerning differences. Say the statements as ask the participants whether they are norms or attitudes/beliefs. </a:t>
            </a:r>
          </a:p>
          <a:p>
            <a:pPr marL="0" marR="0" lvl="0" indent="0" algn="l" rtl="0">
              <a:lnSpc>
                <a:spcPct val="100000"/>
              </a:lnSpc>
              <a:spcBef>
                <a:spcPts val="0"/>
              </a:spcBef>
              <a:spcAft>
                <a:spcPts val="0"/>
              </a:spcAft>
              <a:buClr>
                <a:srgbClr val="000000"/>
              </a:buClr>
              <a:buSzPts val="2400"/>
              <a:buFont typeface="Noto Sans Symbols"/>
              <a:buNone/>
            </a:pPr>
            <a:endParaRPr lang="en-US" sz="1200" dirty="0"/>
          </a:p>
          <a:p>
            <a:r>
              <a:rPr lang="en-US" sz="1200" b="1" dirty="0"/>
              <a:t>SPEAKER NOTES TO ADAPT: </a:t>
            </a:r>
            <a:r>
              <a:rPr lang="en-US" sz="2400" b="0" i="0" u="none" strike="noStrike" cap="none" dirty="0">
                <a:solidFill>
                  <a:srgbClr val="000000"/>
                </a:solidFill>
                <a:latin typeface="Helvetica Neue"/>
                <a:ea typeface="Helvetica Neue"/>
                <a:cs typeface="Helvetica Neue"/>
                <a:sym typeface="Helvetica Neue"/>
              </a:rPr>
              <a:t> Now we’ve reviewed this, let’s go through the quiz again…one by one, what type of norm do you think these statements are: </a:t>
            </a:r>
          </a:p>
          <a:p>
            <a:r>
              <a:rPr lang="en-US" sz="2400" dirty="0"/>
              <a:t>-A husband who allows his wife to use FP will be thought of as less manly. (I)</a:t>
            </a:r>
          </a:p>
          <a:p>
            <a:r>
              <a:rPr lang="en-US" sz="2400" dirty="0"/>
              <a:t>-Most men and their wives use traditional family planning methods in this community. (D)</a:t>
            </a:r>
          </a:p>
          <a:p>
            <a:r>
              <a:rPr lang="en-US" sz="2400" dirty="0"/>
              <a:t>-I don't believe that traditional methods work to space births. (A/B – trick question!)</a:t>
            </a:r>
          </a:p>
          <a:p>
            <a:endParaRPr lang="en-US" sz="2400" dirty="0"/>
          </a:p>
          <a:p>
            <a:pPr marL="0" marR="0" lvl="0" indent="0" algn="l" rtl="0">
              <a:lnSpc>
                <a:spcPct val="100000"/>
              </a:lnSpc>
              <a:spcBef>
                <a:spcPts val="0"/>
              </a:spcBef>
              <a:spcAft>
                <a:spcPts val="0"/>
              </a:spcAft>
              <a:buSzPts val="2400"/>
              <a:buFont typeface="Helvetica Neue"/>
              <a:buNone/>
            </a:pPr>
            <a:endParaRPr sz="24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dirty="0">
                <a:solidFill>
                  <a:srgbClr val="000000"/>
                </a:solidFill>
                <a:latin typeface="Helvetica Neue"/>
                <a:ea typeface="Helvetica Neue"/>
                <a:cs typeface="Helvetica Neue"/>
                <a:sym typeface="Helvetica Neue"/>
              </a:rPr>
              <a:t> </a:t>
            </a:r>
            <a:endParaRPr dirty="0"/>
          </a:p>
          <a:p>
            <a:pPr marL="0" marR="0" lvl="0" indent="0" algn="l" rtl="0">
              <a:lnSpc>
                <a:spcPct val="100000"/>
              </a:lnSpc>
              <a:spcBef>
                <a:spcPts val="0"/>
              </a:spcBef>
              <a:spcAft>
                <a:spcPts val="0"/>
              </a:spcAft>
              <a:buSzPts val="2400"/>
              <a:buFont typeface="Helvetica Neue"/>
              <a:buNone/>
            </a:pPr>
            <a:endParaRPr sz="24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dirty="0">
                <a:solidFill>
                  <a:srgbClr val="000000"/>
                </a:solidFill>
                <a:latin typeface="Helvetica Neue"/>
                <a:ea typeface="Helvetica Neue"/>
                <a:cs typeface="Helvetica Neue"/>
                <a:sym typeface="Helvetica Neue"/>
              </a:rPr>
              <a:t> </a:t>
            </a:r>
            <a:endParaRPr dirty="0"/>
          </a:p>
        </p:txBody>
      </p:sp>
    </p:spTree>
    <p:extLst>
      <p:ext uri="{BB962C8B-B14F-4D97-AF65-F5344CB8AC3E}">
        <p14:creationId xmlns:p14="http://schemas.microsoft.com/office/powerpoint/2010/main" val="20792197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0" name="Google Shape;970;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sz="1200" b="1" dirty="0"/>
              <a:t>NOTE TO FACILITATOR</a:t>
            </a:r>
            <a:r>
              <a:rPr lang="en-US" sz="1200" dirty="0"/>
              <a:t>: This is a sub-section slide. This section acts as a summarizing section and includes a short breakout activity. </a:t>
            </a:r>
          </a:p>
          <a:p>
            <a:endParaRPr lang="en-US" sz="1200" dirty="0"/>
          </a:p>
          <a:p>
            <a:r>
              <a:rPr lang="en-US" sz="1200" b="1" dirty="0"/>
              <a:t>SPEAKER NOTES TO ADAPT: </a:t>
            </a:r>
            <a:r>
              <a:rPr lang="en-US" sz="1200" b="0" i="0" dirty="0">
                <a:latin typeface="Helvetica Neue"/>
                <a:ea typeface="Helvetica Neue"/>
                <a:cs typeface="Helvetica Neue"/>
                <a:sym typeface="Helvetica Neue"/>
              </a:rPr>
              <a:t>A</a:t>
            </a:r>
            <a:r>
              <a:rPr lang="en-US" dirty="0"/>
              <a:t>t this point I’ll pause for any questions or clarifications needed. To move forward, we’ll put the concepts together again and try them out together. </a:t>
            </a:r>
            <a:endParaRPr dirty="0"/>
          </a:p>
        </p:txBody>
      </p:sp>
    </p:spTree>
    <p:extLst>
      <p:ext uri="{BB962C8B-B14F-4D97-AF65-F5344CB8AC3E}">
        <p14:creationId xmlns:p14="http://schemas.microsoft.com/office/powerpoint/2010/main" val="2539414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400" b="1" dirty="0"/>
              <a:t>NOTE TO FACILITATOR</a:t>
            </a:r>
            <a:r>
              <a:rPr lang="en-US" sz="2400" dirty="0"/>
              <a:t>: This slide provides participants with a brief agenda overview of the entire SNET Training Package Agenda. Each day begins with a specific review of that day’s agenda, so this doesn’t need to be very detailed. Distribute or direct participants to already distributed Training Agendas (optional). </a:t>
            </a:r>
          </a:p>
          <a:p>
            <a:endParaRPr lang="en-US" sz="2400" dirty="0"/>
          </a:p>
          <a:p>
            <a:r>
              <a:rPr lang="en-US" sz="2400" b="1" dirty="0"/>
              <a:t>SPEAKER NOTES TO ADAPT: </a:t>
            </a:r>
            <a:r>
              <a:rPr kumimoji="0" lang="en-US" sz="2200" b="0" i="0" u="none" strike="noStrike" kern="0" cap="none" spc="0" normalizeH="0" baseline="0" noProof="0" dirty="0">
                <a:ln>
                  <a:noFill/>
                </a:ln>
                <a:solidFill>
                  <a:sysClr val="windowText" lastClr="000000"/>
                </a:solidFill>
                <a:effectLst/>
                <a:uLnTx/>
                <a:uFillTx/>
                <a:latin typeface="Helvetica Neue"/>
                <a:sym typeface="Helvetica Neue"/>
              </a:rPr>
              <a:t>As mentioned, there are several components to our training together. We will spend time over 3 days in 5-6 main sections each day. These will prepare us to go through a a social norms exploration. There is much to cover but we hope that in this format, we’ll have enough time to spend to familiarize with the content and process. We’ll start with an introduction on social norms, and then move onto what it means to assess norms to know they’re there. We’ll then move to an overview of the SNET product and the process for conducting a SNE. Before diving into the phases and planning, there will be a refresher and suggestions for participatory, learning and action (PLA) activities for teams. This slide deck then ends with the bulk of the content being a hands-on review of content, activities, and steps for each phase of conducting a social norms exploration. And of course, with the SNET as our main resource throughout this process, we will refer to the tool throughout. </a:t>
            </a:r>
          </a:p>
          <a:p>
            <a:pPr marL="0" marR="0" lvl="0" indent="0" defTabSz="457200" eaLnBrk="1" fontAlgn="auto" latinLnBrk="0" hangingPunct="1">
              <a:lnSpc>
                <a:spcPct val="117999"/>
              </a:lnSpc>
              <a:spcBef>
                <a:spcPts val="0"/>
              </a:spcBef>
              <a:spcAft>
                <a:spcPts val="0"/>
              </a:spcAft>
              <a:buClrTx/>
              <a:buSzTx/>
              <a:buFontTx/>
              <a:buNone/>
              <a:tabLst/>
              <a:defRPr/>
            </a:pPr>
            <a:endParaRPr kumimoji="0" lang="en-US" sz="2200" b="1" i="0" u="none" strike="noStrike" kern="0" cap="none" spc="0" normalizeH="0" baseline="0" noProof="0" dirty="0">
              <a:ln>
                <a:noFill/>
              </a:ln>
              <a:solidFill>
                <a:sysClr val="windowText" lastClr="000000"/>
              </a:solidFill>
              <a:effectLst/>
              <a:uLnTx/>
              <a:uFillTx/>
              <a:latin typeface="Helvetica Neue"/>
              <a:sym typeface="Helvetica Neue"/>
            </a:endParaRPr>
          </a:p>
        </p:txBody>
      </p:sp>
    </p:spTree>
    <p:extLst>
      <p:ext uri="{BB962C8B-B14F-4D97-AF65-F5344CB8AC3E}">
        <p14:creationId xmlns:p14="http://schemas.microsoft.com/office/powerpoint/2010/main" val="2987475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p2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6" name="Google Shape;976;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sz="1200" b="1" dirty="0"/>
              <a:t>NOTE TO FACILITATOR</a:t>
            </a:r>
            <a:r>
              <a:rPr lang="en-US" sz="1200" dirty="0"/>
              <a:t>: As before, this is a recap slide. Skip this slide if not helpful. </a:t>
            </a:r>
          </a:p>
          <a:p>
            <a:endParaRPr lang="en-US" sz="1200" dirty="0"/>
          </a:p>
          <a:p>
            <a:r>
              <a:rPr lang="en-US" sz="1200" b="1" dirty="0"/>
              <a:t>SPEAKER NOTES TO ADAPT: </a:t>
            </a:r>
            <a:r>
              <a:rPr lang="en-US" dirty="0"/>
              <a:t>Here is a table with the terms we’ve shared in this training. First the behavior, the action of ‘what I do’. Then moving down, attitudes and norms, including the different types of norms – again all of those can influence behaviors, whether it is independent (beliefs, attitudes) or interdependent (social norms). And finally, reference groups, relevant to norms alone, are those whose opinions matter to you for a behavior. </a:t>
            </a:r>
            <a:endParaRPr dirty="0"/>
          </a:p>
          <a:p>
            <a:pPr marL="0" lvl="0" indent="0" algn="l" rtl="0">
              <a:lnSpc>
                <a:spcPct val="117999"/>
              </a:lnSpc>
              <a:spcBef>
                <a:spcPts val="0"/>
              </a:spcBef>
              <a:spcAft>
                <a:spcPts val="0"/>
              </a:spcAft>
              <a:buSzPts val="2200"/>
              <a:buFont typeface="Helvetica Neue"/>
              <a:buNone/>
            </a:pPr>
            <a:endParaRPr dirty="0"/>
          </a:p>
        </p:txBody>
      </p:sp>
    </p:spTree>
    <p:extLst>
      <p:ext uri="{BB962C8B-B14F-4D97-AF65-F5344CB8AC3E}">
        <p14:creationId xmlns:p14="http://schemas.microsoft.com/office/powerpoint/2010/main" val="40563285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p22: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82" name="Google Shape;982;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sz="1200" b="1" dirty="0"/>
              <a:t>NOTE TO FACILITATOR</a:t>
            </a:r>
            <a:r>
              <a:rPr lang="en-US" sz="1200" dirty="0"/>
              <a:t>: This slide you can use for a discussion to recap concepts, if you’d like to – or just present it. </a:t>
            </a:r>
          </a:p>
          <a:p>
            <a:endParaRPr lang="en-US" sz="1200" dirty="0"/>
          </a:p>
          <a:p>
            <a:r>
              <a:rPr lang="en-US" sz="1200" b="1" dirty="0"/>
              <a:t>SPEAKER NOTES TO ADAPT: </a:t>
            </a:r>
            <a:r>
              <a:rPr lang="en-US" sz="1200" b="0" i="0" dirty="0">
                <a:latin typeface="Helvetica Neue"/>
                <a:ea typeface="Helvetica Neue"/>
                <a:cs typeface="Helvetica Neue"/>
                <a:sym typeface="Helvetica Neue"/>
              </a:rPr>
              <a:t>H</a:t>
            </a:r>
            <a:r>
              <a:rPr lang="en-US" dirty="0"/>
              <a:t>ere, I’d like to pause for reflection. First, I’ll read through the slide, which provides an example of many elements in practice, and then we can discuss. </a:t>
            </a:r>
          </a:p>
          <a:p>
            <a:pPr marL="0" lvl="0" indent="0" algn="l" rtl="0">
              <a:lnSpc>
                <a:spcPct val="117999"/>
              </a:lnSpc>
              <a:spcBef>
                <a:spcPts val="0"/>
              </a:spcBef>
              <a:spcAft>
                <a:spcPts val="0"/>
              </a:spcAft>
              <a:buNone/>
            </a:pPr>
            <a:endParaRPr lang="en-US" dirty="0"/>
          </a:p>
          <a:p>
            <a:pPr marL="0" indent="0" algn="l">
              <a:buSzPts val="3800"/>
            </a:pPr>
            <a:r>
              <a:rPr lang="en-US" sz="1200" b="1" dirty="0">
                <a:solidFill>
                  <a:srgbClr val="393941"/>
                </a:solidFill>
                <a:latin typeface="Calibri" panose="020F0502020204030204" pitchFamily="34" charset="0"/>
                <a:cs typeface="Calibri" panose="020F0502020204030204" pitchFamily="34" charset="0"/>
              </a:rPr>
              <a:t>Knowledge: </a:t>
            </a:r>
            <a:r>
              <a:rPr lang="en-US" sz="1200" dirty="0">
                <a:solidFill>
                  <a:srgbClr val="393941"/>
                </a:solidFill>
                <a:latin typeface="Calibri" panose="020F0502020204030204" pitchFamily="34" charset="0"/>
                <a:cs typeface="Calibri" panose="020F0502020204030204" pitchFamily="34" charset="0"/>
              </a:rPr>
              <a:t>Adam knows that breastfeeding protects the health of infants because it is full of nutrients that help children grow.</a:t>
            </a:r>
            <a:endParaRPr lang="en-US" sz="1200" b="1" dirty="0">
              <a:solidFill>
                <a:srgbClr val="393941"/>
              </a:solidFill>
              <a:latin typeface="Calibri" panose="020F0502020204030204" pitchFamily="34" charset="0"/>
              <a:cs typeface="Calibri" panose="020F0502020204030204" pitchFamily="34" charset="0"/>
            </a:endParaRPr>
          </a:p>
          <a:p>
            <a:pPr marL="0" indent="0" algn="l">
              <a:spcBef>
                <a:spcPts val="900"/>
              </a:spcBef>
              <a:buSzPts val="3800"/>
            </a:pPr>
            <a:r>
              <a:rPr lang="en-US" sz="1200" b="1" dirty="0">
                <a:solidFill>
                  <a:srgbClr val="393941"/>
                </a:solidFill>
                <a:latin typeface="Calibri" panose="020F0502020204030204" pitchFamily="34" charset="0"/>
                <a:cs typeface="Calibri" panose="020F0502020204030204" pitchFamily="34" charset="0"/>
              </a:rPr>
              <a:t>Attitude: </a:t>
            </a:r>
            <a:r>
              <a:rPr lang="en-US" sz="1200" dirty="0">
                <a:solidFill>
                  <a:srgbClr val="393941"/>
                </a:solidFill>
                <a:latin typeface="Calibri" panose="020F0502020204030204" pitchFamily="34" charset="0"/>
                <a:cs typeface="Calibri" panose="020F0502020204030204" pitchFamily="34" charset="0"/>
              </a:rPr>
              <a:t>Adam thinks that it would be good for his wife to breastfeed their child.  </a:t>
            </a:r>
            <a:endParaRPr lang="en-US" dirty="0">
              <a:solidFill>
                <a:srgbClr val="393941"/>
              </a:solidFill>
              <a:latin typeface="Calibri" panose="020F0502020204030204" pitchFamily="34" charset="0"/>
              <a:cs typeface="Calibri" panose="020F0502020204030204" pitchFamily="34" charset="0"/>
            </a:endParaRPr>
          </a:p>
          <a:p>
            <a:pPr marL="0" indent="0" algn="l">
              <a:spcBef>
                <a:spcPts val="900"/>
              </a:spcBef>
              <a:buSzPts val="3800"/>
            </a:pPr>
            <a:r>
              <a:rPr lang="en-US" sz="1200" b="1" dirty="0">
                <a:solidFill>
                  <a:srgbClr val="393941"/>
                </a:solidFill>
                <a:latin typeface="Calibri" panose="020F0502020204030204" pitchFamily="34" charset="0"/>
                <a:cs typeface="Calibri" panose="020F0502020204030204" pitchFamily="34" charset="0"/>
              </a:rPr>
              <a:t>Descriptive norm </a:t>
            </a:r>
            <a:r>
              <a:rPr lang="en-US" sz="1200" dirty="0">
                <a:solidFill>
                  <a:srgbClr val="393941"/>
                </a:solidFill>
                <a:latin typeface="Calibri" panose="020F0502020204030204" pitchFamily="34" charset="0"/>
                <a:cs typeface="Calibri" panose="020F0502020204030204" pitchFamily="34" charset="0"/>
              </a:rPr>
              <a:t>(what is perceived to be typical): Adam thinks that none of his friends’ wives breastfeed their children.</a:t>
            </a:r>
            <a:endParaRPr lang="en-US" sz="1200" b="1" dirty="0">
              <a:solidFill>
                <a:srgbClr val="393941"/>
              </a:solidFill>
              <a:latin typeface="Calibri" panose="020F0502020204030204" pitchFamily="34" charset="0"/>
              <a:cs typeface="Calibri" panose="020F0502020204030204" pitchFamily="34" charset="0"/>
            </a:endParaRPr>
          </a:p>
          <a:p>
            <a:pPr marL="0" indent="0" algn="l">
              <a:spcBef>
                <a:spcPts val="900"/>
              </a:spcBef>
              <a:buSzPts val="3800"/>
            </a:pPr>
            <a:r>
              <a:rPr lang="en-US" sz="1200" b="1" dirty="0">
                <a:solidFill>
                  <a:srgbClr val="393941"/>
                </a:solidFill>
                <a:latin typeface="Calibri" panose="020F0502020204030204" pitchFamily="34" charset="0"/>
                <a:cs typeface="Calibri" panose="020F0502020204030204" pitchFamily="34" charset="0"/>
              </a:rPr>
              <a:t>Injunctive norm </a:t>
            </a:r>
            <a:r>
              <a:rPr lang="en-US" sz="1200" dirty="0">
                <a:solidFill>
                  <a:srgbClr val="393941"/>
                </a:solidFill>
                <a:latin typeface="Calibri" panose="020F0502020204030204" pitchFamily="34" charset="0"/>
                <a:cs typeface="Calibri" panose="020F0502020204030204" pitchFamily="34" charset="0"/>
              </a:rPr>
              <a:t>(what is expected and enforced by others): Adam thinks that his mother would be very angry with him if she found out his wife breastfeeds their child.</a:t>
            </a:r>
            <a:endParaRPr lang="en-US" dirty="0">
              <a:solidFill>
                <a:srgbClr val="393941"/>
              </a:solidFill>
              <a:latin typeface="Calibri" panose="020F0502020204030204" pitchFamily="34" charset="0"/>
              <a:cs typeface="Calibri" panose="020F0502020204030204" pitchFamily="34" charset="0"/>
            </a:endParaRPr>
          </a:p>
          <a:p>
            <a:pPr marL="0" lvl="0" indent="0" algn="l" rtl="0">
              <a:lnSpc>
                <a:spcPct val="117999"/>
              </a:lnSpc>
              <a:spcBef>
                <a:spcPts val="0"/>
              </a:spcBef>
              <a:spcAft>
                <a:spcPts val="0"/>
              </a:spcAft>
              <a:buNone/>
            </a:pPr>
            <a:endParaRPr lang="en-US" dirty="0"/>
          </a:p>
          <a:p>
            <a:pPr marL="0" lvl="0" indent="0" algn="l" rtl="0">
              <a:lnSpc>
                <a:spcPct val="117999"/>
              </a:lnSpc>
              <a:spcBef>
                <a:spcPts val="0"/>
              </a:spcBef>
              <a:spcAft>
                <a:spcPts val="0"/>
              </a:spcAft>
              <a:buNone/>
            </a:pPr>
            <a:r>
              <a:rPr lang="en-US" dirty="0"/>
              <a:t>After hearing this example: </a:t>
            </a:r>
          </a:p>
          <a:p>
            <a:pPr marL="342900" lvl="0" indent="-342900" algn="l" rtl="0">
              <a:lnSpc>
                <a:spcPct val="117999"/>
              </a:lnSpc>
              <a:spcBef>
                <a:spcPts val="0"/>
              </a:spcBef>
              <a:spcAft>
                <a:spcPts val="0"/>
              </a:spcAft>
              <a:buFont typeface="Arial" panose="020B0604020202020204" pitchFamily="34" charset="0"/>
              <a:buChar char="•"/>
            </a:pPr>
            <a:r>
              <a:rPr lang="en-US" sz="2400" i="1" dirty="0">
                <a:latin typeface="Calibri"/>
                <a:ea typeface="Calibri"/>
                <a:cs typeface="Calibri"/>
                <a:sym typeface="Calibri"/>
              </a:rPr>
              <a:t>How important do you think these factors are in influencing Adam and his wives’ breastfeeding practice?  Why do you think that?</a:t>
            </a:r>
            <a:endParaRPr lang="en-US" sz="1200" i="1" dirty="0">
              <a:latin typeface="+mn-lt"/>
              <a:ea typeface="+mn-ea"/>
              <a:cs typeface="+mn-cs"/>
              <a:sym typeface="Calibri"/>
            </a:endParaRPr>
          </a:p>
          <a:p>
            <a:pPr marL="342900" lvl="0" indent="-342900" algn="l" rtl="0">
              <a:lnSpc>
                <a:spcPct val="117999"/>
              </a:lnSpc>
              <a:spcBef>
                <a:spcPts val="0"/>
              </a:spcBef>
              <a:spcAft>
                <a:spcPts val="0"/>
              </a:spcAft>
              <a:buFont typeface="Arial" panose="020B0604020202020204" pitchFamily="34" charset="0"/>
              <a:buChar char="•"/>
            </a:pPr>
            <a:r>
              <a:rPr lang="en-US" sz="2400" i="1" dirty="0">
                <a:latin typeface="Calibri"/>
                <a:ea typeface="Calibri"/>
                <a:cs typeface="Calibri"/>
                <a:sym typeface="Calibri"/>
              </a:rPr>
              <a:t>If you were designing a program, how might distinguishing knowledge, attitudes/beliefs, and norms lead you to use a range of program strategies to achieve the behavioral goal of women breastfeeding their infants? </a:t>
            </a:r>
            <a:endParaRPr i="1" dirty="0"/>
          </a:p>
          <a:p>
            <a:pPr marL="388620" marR="0" lvl="0" indent="0" algn="l" rtl="0">
              <a:lnSpc>
                <a:spcPct val="107000"/>
              </a:lnSpc>
              <a:spcBef>
                <a:spcPts val="0"/>
              </a:spcBef>
              <a:spcAft>
                <a:spcPts val="0"/>
              </a:spcAft>
              <a:buSzPts val="2400"/>
              <a:buFont typeface="Arial" panose="020B0604020202020204" pitchFamily="34" charset="0"/>
              <a:buNone/>
            </a:pPr>
            <a:endParaRPr sz="2400" dirty="0">
              <a:latin typeface="Calibri"/>
              <a:ea typeface="Calibri"/>
              <a:cs typeface="Calibri"/>
              <a:sym typeface="Calibri"/>
            </a:endParaRPr>
          </a:p>
          <a:p>
            <a:pPr marL="0" marR="0" lvl="0" indent="0" algn="l" rtl="0">
              <a:lnSpc>
                <a:spcPct val="107000"/>
              </a:lnSpc>
              <a:spcBef>
                <a:spcPts val="0"/>
              </a:spcBef>
              <a:spcAft>
                <a:spcPts val="0"/>
              </a:spcAft>
              <a:buNone/>
            </a:pPr>
            <a:endParaRPr dirty="0"/>
          </a:p>
        </p:txBody>
      </p:sp>
    </p:spTree>
    <p:extLst>
      <p:ext uri="{BB962C8B-B14F-4D97-AF65-F5344CB8AC3E}">
        <p14:creationId xmlns:p14="http://schemas.microsoft.com/office/powerpoint/2010/main" val="7132146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90" name="Google Shape;990;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sz="1200" b="1" dirty="0"/>
              <a:t>NOTE TO FACILITATOR</a:t>
            </a:r>
            <a:r>
              <a:rPr lang="en-US" sz="1200" dirty="0"/>
              <a:t>: This is a group discussion (in breakouts) see notes on running this discussion below. This is the only breakout activity suggested in this section. If not helpful or there is not time, or can skip this activity. </a:t>
            </a:r>
          </a:p>
          <a:p>
            <a:endParaRPr lang="en-US" sz="1200" dirty="0"/>
          </a:p>
          <a:p>
            <a:r>
              <a:rPr lang="en-US" sz="1200" b="1" dirty="0"/>
              <a:t>SPEAKER NOTES TO ADAPT: </a:t>
            </a:r>
            <a:r>
              <a:rPr lang="en-US" b="0" dirty="0"/>
              <a:t>We’re near the end of this section, and before we close, I’d like to propose we do a short (~20 minutes) group discussion. </a:t>
            </a:r>
            <a:r>
              <a:rPr lang="en-US" dirty="0"/>
              <a:t>We will be looking at behaviors in relation to norms and distinguishing attitudes from norms. Here, I share an example of selecting a behavior and context and then developing example norms, reference groups and sanctions from what we’ve just learned. This is a first effort to try and use the concepts we’ve been discussing in our programs, so please think of behaviors familiar to your work!</a:t>
            </a:r>
            <a:endParaRPr dirty="0"/>
          </a:p>
          <a:p>
            <a:pPr marL="0" marR="0" lvl="0" indent="0" algn="l" rtl="0">
              <a:lnSpc>
                <a:spcPct val="107000"/>
              </a:lnSpc>
              <a:spcBef>
                <a:spcPts val="0"/>
              </a:spcBef>
              <a:spcAft>
                <a:spcPts val="0"/>
              </a:spcAft>
              <a:buClr>
                <a:srgbClr val="000000"/>
              </a:buClr>
              <a:buSzPts val="2400"/>
              <a:buFont typeface="Calibri"/>
              <a:buNone/>
            </a:pPr>
            <a:endParaRPr lang="en-US" sz="2400" b="1" i="0" u="none" strike="noStrike" cap="none" dirty="0">
              <a:solidFill>
                <a:srgbClr val="000000"/>
              </a:solidFill>
              <a:latin typeface="Calibri"/>
              <a:ea typeface="Calibri"/>
              <a:cs typeface="Calibri"/>
              <a:sym typeface="Calibri"/>
            </a:endParaRPr>
          </a:p>
          <a:p>
            <a:pPr marL="0" marR="0" lvl="0" indent="0" algn="l" rtl="0">
              <a:lnSpc>
                <a:spcPct val="107000"/>
              </a:lnSpc>
              <a:spcBef>
                <a:spcPts val="0"/>
              </a:spcBef>
              <a:spcAft>
                <a:spcPts val="0"/>
              </a:spcAft>
              <a:buClr>
                <a:srgbClr val="000000"/>
              </a:buClr>
              <a:buSzPts val="2400"/>
              <a:buFont typeface="Calibri"/>
              <a:buNone/>
            </a:pPr>
            <a:r>
              <a:rPr lang="en-US" sz="2400" b="1" i="0" u="none" strike="noStrike" cap="none" dirty="0">
                <a:solidFill>
                  <a:srgbClr val="000000"/>
                </a:solidFill>
                <a:latin typeface="Calibri"/>
                <a:ea typeface="Calibri"/>
                <a:cs typeface="Calibri"/>
                <a:sym typeface="Calibri"/>
              </a:rPr>
              <a:t>GUIDANCE FOR THE ACTIVITY: </a:t>
            </a:r>
            <a:endParaRPr sz="2400" b="0" i="0" u="none" strike="noStrike" cap="none" dirty="0">
              <a:solidFill>
                <a:srgbClr val="000000"/>
              </a:solidFill>
              <a:latin typeface="Calibri"/>
              <a:ea typeface="Calibri"/>
              <a:cs typeface="Calibri"/>
              <a:sym typeface="Calibri"/>
            </a:endParaRPr>
          </a:p>
          <a:p>
            <a:pPr marL="0" marR="0" lvl="0" indent="0" algn="l" rtl="0">
              <a:lnSpc>
                <a:spcPct val="107000"/>
              </a:lnSpc>
              <a:spcBef>
                <a:spcPts val="0"/>
              </a:spcBef>
              <a:spcAft>
                <a:spcPts val="0"/>
              </a:spcAft>
              <a:buClr>
                <a:srgbClr val="000000"/>
              </a:buClr>
              <a:buSzPts val="2400"/>
              <a:buFont typeface="Calibri"/>
              <a:buNone/>
            </a:pPr>
            <a:r>
              <a:rPr lang="en-US" sz="2400" b="0" i="0" u="none" strike="noStrike" cap="none" dirty="0">
                <a:solidFill>
                  <a:srgbClr val="000000"/>
                </a:solidFill>
                <a:latin typeface="Calibri"/>
                <a:ea typeface="Calibri"/>
                <a:cs typeface="Calibri"/>
                <a:sym typeface="Calibri"/>
              </a:rPr>
              <a:t>Activity Process (20 min, including debrief):</a:t>
            </a:r>
            <a:endParaRPr dirty="0"/>
          </a:p>
          <a:p>
            <a:pPr marL="457200" marR="0" lvl="0" indent="-457200" algn="l" rtl="0">
              <a:lnSpc>
                <a:spcPct val="107000"/>
              </a:lnSpc>
              <a:spcBef>
                <a:spcPts val="600"/>
              </a:spcBef>
              <a:spcAft>
                <a:spcPts val="0"/>
              </a:spcAft>
              <a:buClr>
                <a:srgbClr val="000000"/>
              </a:buClr>
              <a:buSzPts val="2400"/>
              <a:buFont typeface="Montserrat"/>
              <a:buAutoNum type="arabicParenR"/>
            </a:pPr>
            <a:r>
              <a:rPr lang="en-US" sz="2400" b="0" i="0" u="none" strike="noStrike" cap="none" dirty="0">
                <a:solidFill>
                  <a:srgbClr val="000000"/>
                </a:solidFill>
                <a:latin typeface="Calibri"/>
                <a:ea typeface="Calibri"/>
                <a:cs typeface="Calibri"/>
                <a:sym typeface="Calibri"/>
              </a:rPr>
              <a:t>Organize participants in small groups</a:t>
            </a:r>
            <a:endParaRPr sz="2200" b="0" i="0" u="none" strike="noStrike" cap="none" dirty="0">
              <a:solidFill>
                <a:srgbClr val="000000"/>
              </a:solidFill>
              <a:latin typeface="Helvetica Neue"/>
              <a:ea typeface="Helvetica Neue"/>
              <a:cs typeface="Helvetica Neue"/>
              <a:sym typeface="Helvetica Neue"/>
            </a:endParaRPr>
          </a:p>
          <a:p>
            <a:pPr marL="457200" marR="0" lvl="0" indent="-457200" algn="l" rtl="0">
              <a:lnSpc>
                <a:spcPct val="107000"/>
              </a:lnSpc>
              <a:spcBef>
                <a:spcPts val="600"/>
              </a:spcBef>
              <a:spcAft>
                <a:spcPts val="0"/>
              </a:spcAft>
              <a:buClr>
                <a:srgbClr val="000000"/>
              </a:buClr>
              <a:buSzPts val="2200"/>
              <a:buFont typeface="Montserrat"/>
              <a:buAutoNum type="arabicParenR" startAt="2"/>
            </a:pPr>
            <a:r>
              <a:rPr lang="en-US" sz="2200" b="0" i="0" u="none" strike="noStrike" cap="none" dirty="0">
                <a:solidFill>
                  <a:srgbClr val="000000"/>
                </a:solidFill>
                <a:latin typeface="Helvetica Neue"/>
                <a:ea typeface="Helvetica Neue"/>
                <a:cs typeface="Helvetica Neue"/>
                <a:sym typeface="Helvetica Neue"/>
              </a:rPr>
              <a:t>Say that we will be putting</a:t>
            </a:r>
            <a:r>
              <a:rPr lang="en-US" dirty="0"/>
              <a:t> all together now and apply the social norms concepts to your own program experiences.  See example at right.</a:t>
            </a:r>
            <a:endParaRPr dirty="0"/>
          </a:p>
          <a:p>
            <a:pPr marL="457200" marR="0" lvl="0" indent="-457200" algn="l" rtl="0">
              <a:lnSpc>
                <a:spcPct val="200000"/>
              </a:lnSpc>
              <a:spcBef>
                <a:spcPts val="600"/>
              </a:spcBef>
              <a:spcAft>
                <a:spcPts val="0"/>
              </a:spcAft>
              <a:buSzPts val="2200"/>
              <a:buFont typeface="Montserrat"/>
              <a:buAutoNum type="arabicParenR" startAt="2"/>
            </a:pPr>
            <a:r>
              <a:rPr lang="en-US" dirty="0"/>
              <a:t>Ask participants in their small groups to choose one project they know well and work through the five concepts at left. They can use the example on the right as guidance.</a:t>
            </a:r>
            <a:endParaRPr dirty="0"/>
          </a:p>
          <a:p>
            <a:pPr marL="457200" marR="0" lvl="0" indent="-457200" algn="l" rtl="0">
              <a:lnSpc>
                <a:spcPct val="107000"/>
              </a:lnSpc>
              <a:spcBef>
                <a:spcPts val="600"/>
              </a:spcBef>
              <a:spcAft>
                <a:spcPts val="0"/>
              </a:spcAft>
              <a:buSzPts val="2200"/>
              <a:buFont typeface="Montserrat"/>
              <a:buAutoNum type="arabicParenR" startAt="2"/>
            </a:pPr>
            <a:r>
              <a:rPr lang="en-US" dirty="0"/>
              <a:t>After 15 min, ask volunteers to share their examples.</a:t>
            </a:r>
            <a:endParaRPr dirty="0"/>
          </a:p>
          <a:p>
            <a:pPr marL="457200" marR="0" lvl="0" indent="-457200" algn="l" rtl="0">
              <a:lnSpc>
                <a:spcPct val="107000"/>
              </a:lnSpc>
              <a:spcBef>
                <a:spcPts val="600"/>
              </a:spcBef>
              <a:spcAft>
                <a:spcPts val="0"/>
              </a:spcAft>
              <a:buSzPts val="2200"/>
              <a:buFont typeface="Montserrat"/>
              <a:buAutoNum type="arabicParenR" startAt="2"/>
            </a:pPr>
            <a:r>
              <a:rPr lang="en-US" dirty="0"/>
              <a:t>To close, clarify if there is confusion in the participant responses.</a:t>
            </a:r>
            <a:endParaRPr dirty="0"/>
          </a:p>
        </p:txBody>
      </p:sp>
    </p:spTree>
    <p:extLst>
      <p:ext uri="{BB962C8B-B14F-4D97-AF65-F5344CB8AC3E}">
        <p14:creationId xmlns:p14="http://schemas.microsoft.com/office/powerpoint/2010/main" val="42267149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0" name="Google Shape;970;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sz="1200" b="1" dirty="0"/>
              <a:t>NOTE TO FACILITATOR</a:t>
            </a:r>
            <a:r>
              <a:rPr lang="en-US" sz="1200" dirty="0"/>
              <a:t>: This is a sub-section slide. Here content moves from the core definitions to more information and framing on the importance of addressing norms in programs. </a:t>
            </a:r>
          </a:p>
          <a:p>
            <a:endParaRPr lang="en-US" sz="1200" dirty="0"/>
          </a:p>
          <a:p>
            <a:r>
              <a:rPr lang="en-US" sz="1200" b="1" dirty="0"/>
              <a:t>SPEAKER NOTES TO ADAPT: </a:t>
            </a:r>
            <a:r>
              <a:rPr lang="en-US" dirty="0"/>
              <a:t>To close, I’ll share some quick insights on why we comply with norms…</a:t>
            </a:r>
            <a:endParaRPr dirty="0"/>
          </a:p>
        </p:txBody>
      </p:sp>
    </p:spTree>
    <p:extLst>
      <p:ext uri="{BB962C8B-B14F-4D97-AF65-F5344CB8AC3E}">
        <p14:creationId xmlns:p14="http://schemas.microsoft.com/office/powerpoint/2010/main" val="29572213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53" name="Google Shape;1053;p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sz="1200" b="1" dirty="0"/>
              <a:t>NOTE TO FACILITATOR</a:t>
            </a:r>
            <a:r>
              <a:rPr lang="en-US" sz="1200" dirty="0"/>
              <a:t>: N/A</a:t>
            </a:r>
          </a:p>
          <a:p>
            <a:endParaRPr lang="en-US" sz="1200" dirty="0"/>
          </a:p>
          <a:p>
            <a:r>
              <a:rPr lang="en-US" sz="1200" b="1" dirty="0"/>
              <a:t>SPEAKER NOTES TO ADAPT: </a:t>
            </a:r>
            <a:r>
              <a:rPr lang="en-US" dirty="0"/>
              <a:t>This is an example from work on gender-based violence but it’s an interesting model. This figure helps tell us to think about norms within the socioecological model, this visual illustrates how social norms permeate all levels of society. At the individual level you see attitudes and beliefs related to violence. At the community level expectations related to appropriate sexual behavior among peers or physical violence in the household. At the community level there are normative expectations which tolerate or oppose sexual violence under certain conditions which also play out in response by kinship networks, religious leaders, police or legal systems. At the social level- underlying inequalities based on gender, religious beliefs or economic policies all play a role in encouraging or preventing violence.</a:t>
            </a:r>
            <a:endParaRPr dirty="0"/>
          </a:p>
        </p:txBody>
      </p:sp>
    </p:spTree>
    <p:extLst>
      <p:ext uri="{BB962C8B-B14F-4D97-AF65-F5344CB8AC3E}">
        <p14:creationId xmlns:p14="http://schemas.microsoft.com/office/powerpoint/2010/main" val="30817756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4" name="Google Shape;1004;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sz="1200" b="1" dirty="0"/>
              <a:t>NOTE TO FACILITATOR</a:t>
            </a:r>
            <a:r>
              <a:rPr lang="en-US" sz="1200" dirty="0"/>
              <a:t>: N/A</a:t>
            </a:r>
          </a:p>
          <a:p>
            <a:endParaRPr lang="en-US" sz="1200" dirty="0"/>
          </a:p>
          <a:p>
            <a:r>
              <a:rPr lang="en-US" sz="1200" b="1" dirty="0"/>
              <a:t>SPEAKER NOTES TO ADAPT: </a:t>
            </a:r>
            <a:r>
              <a:rPr lang="en-US" dirty="0"/>
              <a:t>As we close this session one final thought. We know that norms do not control everything, but where they have influence, why do they? Because…</a:t>
            </a:r>
          </a:p>
          <a:p>
            <a:pPr marL="285750" indent="-285750" algn="l">
              <a:buSzPct val="100000"/>
              <a:buFont typeface="Arial"/>
              <a:buChar char="•"/>
            </a:pPr>
            <a:r>
              <a:rPr lang="en-US" sz="1200" dirty="0">
                <a:solidFill>
                  <a:srgbClr val="393941"/>
                </a:solidFill>
                <a:latin typeface="Calibri" panose="020F0502020204030204" pitchFamily="34" charset="0"/>
                <a:cs typeface="Calibri" panose="020F0502020204030204" pitchFamily="34" charset="0"/>
              </a:rPr>
              <a:t>Norms are often hidden and unexamined – we don’t question them often. </a:t>
            </a:r>
            <a:endParaRPr lang="en-US" dirty="0">
              <a:solidFill>
                <a:srgbClr val="393941"/>
              </a:solidFill>
              <a:latin typeface="Calibri" panose="020F0502020204030204" pitchFamily="34" charset="0"/>
              <a:cs typeface="Calibri" panose="020F0502020204030204" pitchFamily="34" charset="0"/>
            </a:endParaRPr>
          </a:p>
          <a:p>
            <a:pPr marL="285750" indent="-285750" algn="l">
              <a:spcBef>
                <a:spcPts val="900"/>
              </a:spcBef>
              <a:buSzPct val="100000"/>
              <a:buFont typeface="Arial"/>
              <a:buChar char="•"/>
            </a:pPr>
            <a:r>
              <a:rPr lang="en-US" sz="1200" dirty="0">
                <a:solidFill>
                  <a:srgbClr val="393941"/>
                </a:solidFill>
                <a:latin typeface="Calibri" panose="020F0502020204030204" pitchFamily="34" charset="0"/>
                <a:cs typeface="Calibri" panose="020F0502020204030204" pitchFamily="34" charset="0"/>
              </a:rPr>
              <a:t>Desire to conform to their sense of social identity – we want to feel like we’re part of society or our social groups. </a:t>
            </a:r>
            <a:endParaRPr lang="en-US" dirty="0">
              <a:solidFill>
                <a:srgbClr val="393941"/>
              </a:solidFill>
              <a:latin typeface="Calibri" panose="020F0502020204030204" pitchFamily="34" charset="0"/>
              <a:cs typeface="Calibri" panose="020F0502020204030204" pitchFamily="34" charset="0"/>
            </a:endParaRPr>
          </a:p>
          <a:p>
            <a:pPr marL="285750" indent="-285750" algn="l">
              <a:spcBef>
                <a:spcPts val="900"/>
              </a:spcBef>
              <a:buSzPct val="100000"/>
              <a:buFont typeface="Arial"/>
              <a:buChar char="•"/>
            </a:pPr>
            <a:r>
              <a:rPr lang="en-US" sz="1200" dirty="0">
                <a:solidFill>
                  <a:srgbClr val="393941"/>
                </a:solidFill>
                <a:latin typeface="Calibri" panose="020F0502020204030204" pitchFamily="34" charset="0"/>
                <a:cs typeface="Calibri" panose="020F0502020204030204" pitchFamily="34" charset="0"/>
              </a:rPr>
              <a:t>Enforcement by the reference group – the reference groups I mentioned can be influential to us. </a:t>
            </a:r>
            <a:endParaRPr lang="en-US" dirty="0">
              <a:solidFill>
                <a:srgbClr val="393941"/>
              </a:solidFill>
              <a:latin typeface="Calibri" panose="020F0502020204030204" pitchFamily="34" charset="0"/>
              <a:cs typeface="Calibri" panose="020F0502020204030204" pitchFamily="34" charset="0"/>
            </a:endParaRPr>
          </a:p>
          <a:p>
            <a:pPr marL="285750" indent="-285750" algn="l">
              <a:spcBef>
                <a:spcPts val="900"/>
              </a:spcBef>
              <a:buSzPct val="100000"/>
              <a:buFont typeface="Arial"/>
              <a:buChar char="•"/>
            </a:pPr>
            <a:r>
              <a:rPr lang="en-US" sz="1200" dirty="0">
                <a:solidFill>
                  <a:srgbClr val="393941"/>
                </a:solidFill>
                <a:latin typeface="Calibri" panose="020F0502020204030204" pitchFamily="34" charset="0"/>
                <a:cs typeface="Calibri" panose="020F0502020204030204" pitchFamily="34" charset="0"/>
              </a:rPr>
              <a:t>Insufficient power to resist – we may not have the ability to not conform and go against norms.</a:t>
            </a:r>
            <a:endParaRPr lang="en-US" dirty="0">
              <a:solidFill>
                <a:srgbClr val="393941"/>
              </a:solidFill>
              <a:latin typeface="Calibri" panose="020F0502020204030204" pitchFamily="34" charset="0"/>
              <a:cs typeface="Calibri" panose="020F0502020204030204" pitchFamily="34" charset="0"/>
            </a:endParaRPr>
          </a:p>
          <a:p>
            <a:pPr marL="0" lvl="0" indent="0" algn="l" rtl="0">
              <a:lnSpc>
                <a:spcPct val="117999"/>
              </a:lnSpc>
              <a:spcBef>
                <a:spcPts val="0"/>
              </a:spcBef>
              <a:spcAft>
                <a:spcPts val="0"/>
              </a:spcAft>
              <a:buNone/>
            </a:pPr>
            <a:endParaRPr lang="en-US" dirty="0"/>
          </a:p>
        </p:txBody>
      </p:sp>
    </p:spTree>
    <p:extLst>
      <p:ext uri="{BB962C8B-B14F-4D97-AF65-F5344CB8AC3E}">
        <p14:creationId xmlns:p14="http://schemas.microsoft.com/office/powerpoint/2010/main" val="16917014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11" name="Google Shape;1011;p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sz="1200" b="1" dirty="0"/>
              <a:t>NOTE TO FACILITATOR</a:t>
            </a:r>
            <a:r>
              <a:rPr lang="en-US" sz="1200" dirty="0"/>
              <a:t>: N/A</a:t>
            </a:r>
          </a:p>
          <a:p>
            <a:endParaRPr lang="en-US" sz="1200" dirty="0"/>
          </a:p>
          <a:p>
            <a:r>
              <a:rPr lang="en-US" sz="1200" b="1" dirty="0"/>
              <a:t>SPEAKER NOTES TO ADAPT: </a:t>
            </a:r>
            <a:r>
              <a:rPr lang="en-US" dirty="0"/>
              <a:t>People live their lives within a social context. Their attitudes/beliefs are influenced by norms. Norms influence attitudes and beliefs. All influence behaviors.  It’s complex, and the first thing to do is to be able to distinguish different influences, as that allows us to build better programs.</a:t>
            </a:r>
            <a:endParaRPr dirty="0"/>
          </a:p>
          <a:p>
            <a:pPr marL="342900" lvl="0" indent="-203200" algn="l" rtl="0">
              <a:lnSpc>
                <a:spcPct val="117999"/>
              </a:lnSpc>
              <a:spcBef>
                <a:spcPts val="0"/>
              </a:spcBef>
              <a:spcAft>
                <a:spcPts val="0"/>
              </a:spcAft>
              <a:buSzPts val="2200"/>
              <a:buFont typeface="Helvetica Neue"/>
              <a:buNone/>
            </a:pPr>
            <a:endParaRPr sz="2200" b="0" i="0" dirty="0">
              <a:latin typeface="Helvetica Neue"/>
              <a:ea typeface="Helvetica Neue"/>
              <a:cs typeface="Helvetica Neue"/>
              <a:sym typeface="Helvetica Neue"/>
            </a:endParaRPr>
          </a:p>
        </p:txBody>
      </p:sp>
    </p:spTree>
    <p:extLst>
      <p:ext uri="{BB962C8B-B14F-4D97-AF65-F5344CB8AC3E}">
        <p14:creationId xmlns:p14="http://schemas.microsoft.com/office/powerpoint/2010/main" val="3171262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18" name="Google Shape;1018;p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sz="2000" b="1" dirty="0"/>
              <a:t>NOTE TO FACILITATOR</a:t>
            </a:r>
            <a:r>
              <a:rPr lang="en-US" sz="2000" dirty="0"/>
              <a:t>: N/A</a:t>
            </a:r>
          </a:p>
          <a:p>
            <a:endParaRPr lang="en-US" sz="2000" dirty="0"/>
          </a:p>
          <a:p>
            <a:r>
              <a:rPr lang="en-US" sz="2000" b="1" dirty="0"/>
              <a:t>SPEAKER NOTES TO ADAPT: </a:t>
            </a:r>
            <a:r>
              <a:rPr lang="en-US" sz="2200" b="0" i="0" dirty="0">
                <a:latin typeface="Helvetica Neue"/>
                <a:ea typeface="Helvetica Neue"/>
                <a:cs typeface="Helvetica Neue"/>
                <a:sym typeface="Helvetica Neue"/>
              </a:rPr>
              <a:t>Here are some examples of that complexity: </a:t>
            </a:r>
          </a:p>
          <a:p>
            <a:pPr marL="285750" indent="-285750" algn="l">
              <a:lnSpc>
                <a:spcPct val="90000"/>
              </a:lnSpc>
              <a:buSzPct val="100000"/>
              <a:buFont typeface="Arial"/>
              <a:buChar char="•"/>
            </a:pPr>
            <a:r>
              <a:rPr lang="en-US" sz="2400" dirty="0">
                <a:latin typeface="Calibri" panose="020F0502020204030204" pitchFamily="34" charset="0"/>
                <a:cs typeface="Calibri" panose="020F0502020204030204" pitchFamily="34" charset="0"/>
              </a:rPr>
              <a:t>I think no one should use violence </a:t>
            </a:r>
            <a:r>
              <a:rPr lang="en-US" sz="2400" dirty="0">
                <a:solidFill>
                  <a:srgbClr val="09904F"/>
                </a:solidFill>
                <a:latin typeface="Calibri" panose="020F0502020204030204" pitchFamily="34" charset="0"/>
                <a:cs typeface="Calibri" panose="020F0502020204030204" pitchFamily="34" charset="0"/>
              </a:rPr>
              <a:t>(attitude)</a:t>
            </a:r>
            <a:r>
              <a:rPr lang="en-US" sz="2400" dirty="0">
                <a:latin typeface="Calibri" panose="020F0502020204030204" pitchFamily="34" charset="0"/>
                <a:cs typeface="Calibri" panose="020F0502020204030204" pitchFamily="34" charset="0"/>
              </a:rPr>
              <a:t>, but if I don’t other parents will think I don’t know how to educate or control my children </a:t>
            </a:r>
            <a:r>
              <a:rPr lang="en-US" sz="2400" dirty="0">
                <a:solidFill>
                  <a:srgbClr val="09904F"/>
                </a:solidFill>
                <a:latin typeface="Calibri" panose="020F0502020204030204" pitchFamily="34" charset="0"/>
                <a:cs typeface="Calibri" panose="020F0502020204030204" pitchFamily="34" charset="0"/>
              </a:rPr>
              <a:t>(sanction) </a:t>
            </a:r>
            <a:r>
              <a:rPr lang="en-US" sz="2400" dirty="0">
                <a:latin typeface="Calibri" panose="020F0502020204030204" pitchFamily="34" charset="0"/>
                <a:cs typeface="Calibri" panose="020F0502020204030204" pitchFamily="34" charset="0"/>
              </a:rPr>
              <a:t>so I slap my children </a:t>
            </a:r>
            <a:r>
              <a:rPr lang="en-US" sz="2400" dirty="0">
                <a:solidFill>
                  <a:srgbClr val="09904F"/>
                </a:solidFill>
                <a:latin typeface="Calibri" panose="020F0502020204030204" pitchFamily="34" charset="0"/>
                <a:cs typeface="Calibri" panose="020F0502020204030204" pitchFamily="34" charset="0"/>
              </a:rPr>
              <a:t>(behavior).</a:t>
            </a:r>
          </a:p>
          <a:p>
            <a:pPr marL="285750" indent="-285750" algn="l">
              <a:lnSpc>
                <a:spcPct val="90000"/>
              </a:lnSpc>
              <a:buSzPct val="100000"/>
              <a:buFont typeface="Arial"/>
              <a:buChar char="•"/>
            </a:pPr>
            <a:r>
              <a:rPr lang="en-US" sz="2400" dirty="0">
                <a:latin typeface="Calibri" panose="020F0502020204030204" pitchFamily="34" charset="0"/>
                <a:cs typeface="Calibri" panose="020F0502020204030204" pitchFamily="34" charset="0"/>
              </a:rPr>
              <a:t>I don’t like to smoke </a:t>
            </a:r>
            <a:r>
              <a:rPr lang="en-US" sz="2400" dirty="0">
                <a:solidFill>
                  <a:srgbClr val="09904F"/>
                </a:solidFill>
                <a:latin typeface="Calibri" panose="020F0502020204030204" pitchFamily="34" charset="0"/>
                <a:cs typeface="Calibri" panose="020F0502020204030204" pitchFamily="34" charset="0"/>
              </a:rPr>
              <a:t>(attitude), </a:t>
            </a:r>
            <a:r>
              <a:rPr lang="en-US" sz="2400" dirty="0">
                <a:latin typeface="Calibri" panose="020F0502020204030204" pitchFamily="34" charset="0"/>
                <a:cs typeface="Calibri" panose="020F0502020204030204" pitchFamily="34" charset="0"/>
              </a:rPr>
              <a:t>but my peers approve of me smoking </a:t>
            </a:r>
            <a:r>
              <a:rPr lang="en-US" sz="2400" dirty="0">
                <a:solidFill>
                  <a:srgbClr val="09904F"/>
                </a:solidFill>
                <a:latin typeface="Calibri" panose="020F0502020204030204" pitchFamily="34" charset="0"/>
                <a:cs typeface="Calibri" panose="020F0502020204030204" pitchFamily="34" charset="0"/>
              </a:rPr>
              <a:t>(injunctive norm). </a:t>
            </a:r>
            <a:endParaRPr lang="en-US" sz="2400" dirty="0">
              <a:latin typeface="Calibri" panose="020F0502020204030204" pitchFamily="34" charset="0"/>
              <a:cs typeface="Calibri" panose="020F0502020204030204" pitchFamily="34" charset="0"/>
            </a:endParaRPr>
          </a:p>
          <a:p>
            <a:pPr marL="285750" indent="-285750" algn="l">
              <a:lnSpc>
                <a:spcPct val="90000"/>
              </a:lnSpc>
              <a:buSzPct val="100000"/>
              <a:buFont typeface="Arial"/>
              <a:buChar char="•"/>
            </a:pPr>
            <a:r>
              <a:rPr lang="en-US" sz="2400" dirty="0">
                <a:latin typeface="Calibri" panose="020F0502020204030204" pitchFamily="34" charset="0"/>
                <a:cs typeface="Calibri" panose="020F0502020204030204" pitchFamily="34" charset="0"/>
              </a:rPr>
              <a:t>I would like to report that parent who hits their child </a:t>
            </a:r>
            <a:r>
              <a:rPr lang="en-US" sz="2400" dirty="0">
                <a:solidFill>
                  <a:srgbClr val="09904F"/>
                </a:solidFill>
                <a:latin typeface="Calibri" panose="020F0502020204030204" pitchFamily="34" charset="0"/>
                <a:cs typeface="Calibri" panose="020F0502020204030204" pitchFamily="34" charset="0"/>
              </a:rPr>
              <a:t>(attitude), </a:t>
            </a:r>
            <a:r>
              <a:rPr lang="en-US" sz="2400" dirty="0">
                <a:latin typeface="Calibri" panose="020F0502020204030204" pitchFamily="34" charset="0"/>
                <a:cs typeface="Calibri" panose="020F0502020204030204" pitchFamily="34" charset="0"/>
              </a:rPr>
              <a:t>but everyone hits their child </a:t>
            </a:r>
            <a:r>
              <a:rPr lang="en-US" sz="2400" dirty="0">
                <a:solidFill>
                  <a:srgbClr val="09904F"/>
                </a:solidFill>
                <a:latin typeface="Calibri" panose="020F0502020204030204" pitchFamily="34" charset="0"/>
                <a:cs typeface="Calibri" panose="020F0502020204030204" pitchFamily="34" charset="0"/>
              </a:rPr>
              <a:t>(descriptive norm) </a:t>
            </a:r>
            <a:r>
              <a:rPr lang="en-US" sz="2400" dirty="0">
                <a:latin typeface="Calibri" panose="020F0502020204030204" pitchFamily="34" charset="0"/>
                <a:cs typeface="Calibri" panose="020F0502020204030204" pitchFamily="34" charset="0"/>
              </a:rPr>
              <a:t>and I am worried it would cause problems for me if I make a complaint </a:t>
            </a:r>
            <a:r>
              <a:rPr lang="en-US" sz="2400" dirty="0">
                <a:solidFill>
                  <a:srgbClr val="09904F"/>
                </a:solidFill>
                <a:latin typeface="Calibri" panose="020F0502020204030204" pitchFamily="34" charset="0"/>
                <a:cs typeface="Calibri" panose="020F0502020204030204" pitchFamily="34" charset="0"/>
              </a:rPr>
              <a:t>(injunctive norm/sanction).</a:t>
            </a:r>
            <a:endParaRPr lang="en-US" sz="2400" dirty="0">
              <a:latin typeface="Calibri" panose="020F0502020204030204" pitchFamily="34" charset="0"/>
              <a:cs typeface="Calibri" panose="020F0502020204030204" pitchFamily="34" charset="0"/>
            </a:endParaRPr>
          </a:p>
          <a:p>
            <a:pPr marL="342900" lvl="0" indent="-203200" algn="l" rtl="0">
              <a:lnSpc>
                <a:spcPct val="117999"/>
              </a:lnSpc>
              <a:spcBef>
                <a:spcPts val="0"/>
              </a:spcBef>
              <a:spcAft>
                <a:spcPts val="0"/>
              </a:spcAft>
              <a:buSzPts val="2200"/>
              <a:buFont typeface="Helvetica Neue"/>
              <a:buNone/>
            </a:pPr>
            <a:endParaRPr sz="2200" b="0" i="0" dirty="0">
              <a:latin typeface="Helvetica Neue"/>
              <a:ea typeface="Helvetica Neue"/>
              <a:cs typeface="Helvetica Neue"/>
              <a:sym typeface="Helvetica Neue"/>
            </a:endParaRPr>
          </a:p>
        </p:txBody>
      </p:sp>
    </p:spTree>
    <p:extLst>
      <p:ext uri="{BB962C8B-B14F-4D97-AF65-F5344CB8AC3E}">
        <p14:creationId xmlns:p14="http://schemas.microsoft.com/office/powerpoint/2010/main" val="26318276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dirty="0"/>
              <a:t>NOTE TO FACILITATOR</a:t>
            </a:r>
            <a:r>
              <a:rPr lang="en-US" sz="1200" dirty="0"/>
              <a:t>: This is a sub-section slide. In this section, you’ll close out the social norms session, and share slides on why and how you can assess norms and close with a brief discussion. </a:t>
            </a:r>
          </a:p>
          <a:p>
            <a:endParaRPr lang="en-US" sz="1200" dirty="0"/>
          </a:p>
          <a:p>
            <a:r>
              <a:rPr lang="en-US" sz="1200" b="1" dirty="0"/>
              <a:t>SPEAKER NOTES TO ADAPT: </a:t>
            </a:r>
            <a:r>
              <a:rPr lang="en-US" dirty="0"/>
              <a:t>Next, I’ll share a little bit about the value of a norms assessment to inform program design and implementation strategies. What they are and why they matter.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31727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b="1" dirty="0"/>
              <a:t>NOTES TO FACILITATOR: </a:t>
            </a:r>
            <a:r>
              <a:rPr lang="en-US" b="0" dirty="0"/>
              <a:t>This is an animated slide. When presenting this slide, you will show the header and ask the participants </a:t>
            </a:r>
            <a:r>
              <a:rPr lang="en-US" b="1" dirty="0"/>
              <a:t>“what do you think a norms assessment is”? </a:t>
            </a:r>
            <a:r>
              <a:rPr lang="en-US" b="0" dirty="0"/>
              <a:t>And allow 2-3 minutes to have an open brainstorm where participants can share definitions they think might fit, words, concepts, etc. that they would consider to be an norms assessment. Once done, react to responses and click once to </a:t>
            </a:r>
            <a:r>
              <a:rPr lang="en-US" b="1" dirty="0"/>
              <a:t>show definition. </a:t>
            </a:r>
            <a:br>
              <a:rPr lang="en-US" b="0" dirty="0"/>
            </a:br>
            <a:endParaRPr lang="en-US" b="1" dirty="0"/>
          </a:p>
          <a:p>
            <a:pPr marL="0" marR="0" lvl="0" indent="0" defTabSz="457200" eaLnBrk="1" fontAlgn="auto" latinLnBrk="0" hangingPunct="1">
              <a:lnSpc>
                <a:spcPct val="117999"/>
              </a:lnSpc>
              <a:spcBef>
                <a:spcPts val="0"/>
              </a:spcBef>
              <a:spcAft>
                <a:spcPts val="0"/>
              </a:spcAft>
              <a:buClrTx/>
              <a:buSzTx/>
              <a:buFontTx/>
              <a:buNone/>
              <a:tabLst/>
              <a:defRPr/>
            </a:pPr>
            <a:r>
              <a:rPr lang="en-US" b="1" dirty="0"/>
              <a:t>SPEAKER NOTES TO ADAPT: </a:t>
            </a:r>
            <a:r>
              <a:rPr lang="en-US" dirty="0"/>
              <a:t>For this context, our working framing of a norms assessment is a process of identifying whether a norm exists for a main population within a given reference group as it relates to a behavioral outcome of interest.  Norms assessments inform the design and performance of a project aiming to shift social norms. They identify social norms influencing behaviors, reference groups who uphold the norms, and normative barriers and facilitators. </a:t>
            </a:r>
          </a:p>
          <a:p>
            <a:pPr marL="342900" marR="0" lvl="0" indent="-342900" defTabSz="457200" eaLnBrk="1" fontAlgn="auto" latinLnBrk="0" hangingPunct="1">
              <a:lnSpc>
                <a:spcPct val="117999"/>
              </a:lnSpc>
              <a:spcBef>
                <a:spcPts val="0"/>
              </a:spcBef>
              <a:spcAft>
                <a:spcPts val="0"/>
              </a:spcAft>
              <a:buClrTx/>
              <a:buSzTx/>
              <a:buFontTx/>
              <a:buChar char="-"/>
              <a:tabLst/>
              <a:defRPr/>
            </a:pPr>
            <a:r>
              <a:rPr lang="en-US" dirty="0"/>
              <a:t>Results are then incorporated into the project to improve program implementation.</a:t>
            </a:r>
          </a:p>
          <a:p>
            <a:pPr marL="342900" indent="-342900">
              <a:buFontTx/>
              <a:buChar char="-"/>
            </a:pPr>
            <a:r>
              <a:rPr lang="en-US" sz="2200" b="0" i="0" dirty="0">
                <a:effectLst/>
                <a:latin typeface="Helvetica Neue"/>
                <a:ea typeface="Helvetica Neue"/>
                <a:cs typeface="Helvetica Neue"/>
                <a:sym typeface="Helvetica Neue"/>
              </a:rPr>
              <a:t>Ideally, these approaches could also inform projects as to the relative influence of one norm over another, and which norms are most amenable to change</a:t>
            </a:r>
          </a:p>
          <a:p>
            <a:pPr marL="342900" indent="-342900">
              <a:buFontTx/>
              <a:buChar char="-"/>
            </a:pPr>
            <a:r>
              <a:rPr lang="en-US" sz="2200" b="0" i="0" dirty="0">
                <a:effectLst/>
                <a:latin typeface="Helvetica Neue"/>
                <a:ea typeface="Helvetica Neue"/>
                <a:cs typeface="Helvetica Neue"/>
                <a:sym typeface="Helvetica Neue"/>
              </a:rPr>
              <a:t>These are ideally done at the outset of a program (early in the program lifecycle) but can be included/incorporated at different points in the programs lifecycle.</a:t>
            </a:r>
          </a:p>
          <a:p>
            <a:pPr marL="0" indent="0">
              <a:buFontTx/>
              <a:buNone/>
            </a:pPr>
            <a:endParaRPr lang="en-US" b="1" dirty="0"/>
          </a:p>
          <a:p>
            <a:pPr marL="0" indent="0">
              <a:buFont typeface="Arial" panose="020B0604020202020204" pitchFamily="34" charset="0"/>
              <a:buNone/>
            </a:pPr>
            <a:r>
              <a:rPr lang="en-US" b="1" dirty="0"/>
              <a:t>REFERENCES: </a:t>
            </a:r>
            <a:r>
              <a:rPr lang="en-US" b="0" i="1" dirty="0"/>
              <a:t>definition new, but drawn from…</a:t>
            </a:r>
          </a:p>
          <a:p>
            <a:pPr marL="342900" indent="-342900">
              <a:buFont typeface="Arial" panose="020B0604020202020204" pitchFamily="34" charset="0"/>
              <a:buChar char="•"/>
            </a:pPr>
            <a:r>
              <a:rPr lang="en-US" b="0" dirty="0"/>
              <a:t>Overview of Approaches Diagnosing Social Norms. 2017. Learning Collaborative to Advance Normative Change. </a:t>
            </a:r>
          </a:p>
          <a:p>
            <a:pPr marL="342900" indent="-342900">
              <a:buFont typeface="Arial" panose="020B0604020202020204" pitchFamily="34" charset="0"/>
              <a:buChar char="•"/>
            </a:pPr>
            <a:r>
              <a:rPr lang="en-US" dirty="0">
                <a:latin typeface="Arial" panose="020B0604020202020204" pitchFamily="34" charset="0"/>
              </a:rPr>
              <a:t>Measuring Gender-related Social Norms: Report of a Meeting, Baltimore Maryland, June 14-15, 2016. Learning Group on Social Norms and Gender-based Violence of the London School of Hygiene and Tropical Medicine.</a:t>
            </a:r>
            <a:endParaRPr lang="en-US" sz="2200" b="0" i="0" dirty="0">
              <a:effectLst/>
              <a:latin typeface="Helvetica Neue"/>
              <a:ea typeface="Helvetica Neue"/>
              <a:cs typeface="Helvetica Neue"/>
              <a:sym typeface="Helvetica Neue"/>
            </a:endParaRPr>
          </a:p>
          <a:p>
            <a:pPr marL="342900" indent="-342900">
              <a:buFontTx/>
              <a:buChar char="-"/>
            </a:pPr>
            <a:endParaRPr lang="en-US" sz="2200" b="0" i="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2740926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NOTE TO FACILITATOR</a:t>
            </a:r>
            <a:r>
              <a:rPr lang="en-US" dirty="0"/>
              <a:t>: N/A</a:t>
            </a:r>
          </a:p>
          <a:p>
            <a:endParaRPr lang="en-US" dirty="0"/>
          </a:p>
          <a:p>
            <a:r>
              <a:rPr lang="en-US" b="1" dirty="0"/>
              <a:t>SPEAKER NOTES TO ADAPT: </a:t>
            </a:r>
            <a:r>
              <a:rPr lang="en-US" dirty="0"/>
              <a:t>The SNET training objective is to </a:t>
            </a:r>
            <a:r>
              <a:rPr lang="en-US" b="1" dirty="0"/>
              <a:t>build skills to lead a social norms exploration using the SNET</a:t>
            </a:r>
            <a:r>
              <a:rPr lang="en-US" dirty="0"/>
              <a:t>. Participants will come out of the training with the needed knowledge, skills, and experience to lead a social norms exploration in their work or support others to use the SNET. </a:t>
            </a:r>
          </a:p>
          <a:p>
            <a:endParaRPr lang="en-US" i="0" dirty="0"/>
          </a:p>
        </p:txBody>
      </p:sp>
      <p:sp>
        <p:nvSpPr>
          <p:cNvPr id="4" name="Slide Number Placeholder 3"/>
          <p:cNvSpPr>
            <a:spLocks noGrp="1"/>
          </p:cNvSpPr>
          <p:nvPr>
            <p:ph type="sldNum" sz="quarter" idx="10"/>
          </p:nvPr>
        </p:nvSpPr>
        <p:spPr/>
        <p:txBody>
          <a:bodyPr/>
          <a:lstStyle/>
          <a:p>
            <a:fld id="{C81BF2EC-6265-41FE-B7D2-8676BF3CBDB1}" type="slidenum">
              <a:rPr lang="en-US" smtClean="0"/>
              <a:t>4</a:t>
            </a:fld>
            <a:endParaRPr lang="en-US" dirty="0"/>
          </a:p>
        </p:txBody>
      </p:sp>
    </p:spTree>
    <p:extLst>
      <p:ext uri="{BB962C8B-B14F-4D97-AF65-F5344CB8AC3E}">
        <p14:creationId xmlns:p14="http://schemas.microsoft.com/office/powerpoint/2010/main" val="17908760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r>
              <a:rPr lang="en-US" b="1" dirty="0"/>
              <a:t>NOTES TO FACILITATOR: </a:t>
            </a:r>
            <a:r>
              <a:rPr lang="en-US" b="0" dirty="0"/>
              <a:t>N/A</a:t>
            </a:r>
            <a:endParaRPr lang="en-US" b="1" dirty="0"/>
          </a:p>
          <a:p>
            <a:pPr marL="0" indent="0">
              <a:buFontTx/>
              <a:buNone/>
            </a:pPr>
            <a:endParaRPr lang="en-US" b="1" dirty="0"/>
          </a:p>
          <a:p>
            <a:pPr marL="0" indent="0">
              <a:buFontTx/>
              <a:buNone/>
            </a:pPr>
            <a:r>
              <a:rPr lang="en-US" b="1" dirty="0"/>
              <a:t>SPEAKER NOTES TO ADAPT: </a:t>
            </a:r>
            <a:r>
              <a:rPr lang="en-US" dirty="0"/>
              <a:t>Again, assessing norms at the outset is important! Even if resources are low, adding a few questions into an existing formative research tool or plan can go a long way. Need to be sure your asking the right questions – focus on the behavioral dynamics and social dynamics, the people/reference groups, explore perceptions of what people do and perceptions of what’s appropriate to do. Make sure they’re manageable in length and complexity. </a:t>
            </a:r>
            <a:endParaRPr lang="en-US" sz="2200" b="0" i="0" dirty="0">
              <a:effectLst/>
              <a:latin typeface="Helvetica Neue"/>
              <a:ea typeface="Helvetica Neue"/>
              <a:cs typeface="Helvetica Neue"/>
              <a:sym typeface="Helvetica Neue"/>
            </a:endParaRPr>
          </a:p>
          <a:p>
            <a:pPr marL="342900" marR="0" lvl="2"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200" b="1" i="0" dirty="0">
                <a:effectLst/>
                <a:latin typeface="Helvetica Neue"/>
                <a:ea typeface="Helvetica Neue"/>
                <a:cs typeface="Helvetica Neue"/>
                <a:sym typeface="Helvetica Neue"/>
              </a:rPr>
              <a:t>Reviewing existing literature</a:t>
            </a:r>
            <a:r>
              <a:rPr lang="en-US" sz="2200" b="0" i="0" dirty="0">
                <a:effectLst/>
                <a:latin typeface="Helvetica Neue"/>
                <a:ea typeface="Helvetica Neue"/>
                <a:cs typeface="Helvetica Neue"/>
                <a:sym typeface="Helvetica Neue"/>
              </a:rPr>
              <a:t> is a logical first step to inform the measurement social norms of interest to your program. Although there may few norms-focused studies relevant to your program, there are likely datasets on related concepts that can be reviewed for useful information. </a:t>
            </a:r>
            <a:r>
              <a:rPr lang="en-US" dirty="0"/>
              <a:t>Secondary data may also be a good way to start – or if low time available a good option regardless to go on. Look into studies in the specific context exploring the same/similar behavioral outcomes. Focus on studies and program reports that have assessed norms or evaluated norms programs, if possible. Contact people at those projects and follow up with any questions if possible. </a:t>
            </a:r>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1" dirty="0"/>
              <a:t>Traditional interviews and focus groups can be effective</a:t>
            </a:r>
            <a:r>
              <a:rPr lang="en-US" dirty="0"/>
              <a:t>. You may have existing tools and resources to adapt or look externally for tools to adapt. Either way, questions and discussion guides should focus on norms. </a:t>
            </a:r>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1" dirty="0"/>
              <a:t>Vignettes</a:t>
            </a:r>
            <a:r>
              <a:rPr lang="en-US" dirty="0"/>
              <a:t> – fictional stories grounded in the context – are excellent resources to collect information on root causes of behaviors (namely, potential norms) by creatively engaging people in the context and asking about perceptions of reactions to behaviors or deviations of behavior. </a:t>
            </a:r>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dirty="0"/>
              <a:t>Finally, conducting participatory activities within an interview or group discussion format, including even using vignettes can be a very effective way to uncover and assess norms. </a:t>
            </a:r>
            <a:r>
              <a:rPr lang="en-US" b="1" dirty="0"/>
              <a:t>We’ll be focusing on these approaches within the rest of this section. </a:t>
            </a:r>
            <a:endParaRPr lang="en-US" dirty="0"/>
          </a:p>
          <a:p>
            <a:pPr marL="0" indent="0">
              <a:buFontTx/>
              <a:buNone/>
            </a:pPr>
            <a:endParaRPr lang="en-US" b="1" dirty="0"/>
          </a:p>
          <a:p>
            <a:pPr marL="0" indent="0">
              <a:buFontTx/>
              <a:buNone/>
            </a:pPr>
            <a:r>
              <a:rPr lang="en-US" b="1" dirty="0"/>
              <a:t>REFERENCES: </a:t>
            </a:r>
            <a:r>
              <a:rPr lang="en-US" b="0" dirty="0"/>
              <a:t>(informed in part by): </a:t>
            </a:r>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rPr>
              <a:t>Measuring Gender-related Social Norms: Report of a Meeting, Baltimore Maryland, June 14-15, 2016. Learning Group on Social Norms and Gender-based Violence of the London School of Hygiene and Tropical Medicine. </a:t>
            </a:r>
          </a:p>
          <a:p>
            <a:pPr marL="0" indent="0">
              <a:buFontTx/>
              <a:buNone/>
            </a:pPr>
            <a:endParaRPr lang="en-US" b="1" dirty="0"/>
          </a:p>
          <a:p>
            <a:pPr marL="0" indent="0">
              <a:buFontTx/>
              <a:buNone/>
            </a:pPr>
            <a:endParaRPr lang="en-US" b="1" dirty="0"/>
          </a:p>
          <a:p>
            <a:endParaRPr lang="en-US" dirty="0"/>
          </a:p>
          <a:p>
            <a:endParaRPr lang="en-US" dirty="0"/>
          </a:p>
        </p:txBody>
      </p:sp>
    </p:spTree>
    <p:extLst>
      <p:ext uri="{BB962C8B-B14F-4D97-AF65-F5344CB8AC3E}">
        <p14:creationId xmlns:p14="http://schemas.microsoft.com/office/powerpoint/2010/main" val="3251203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eaLnBrk="1" fontAlgn="auto" latinLnBrk="0" hangingPunct="1">
              <a:lnSpc>
                <a:spcPct val="117999"/>
              </a:lnSpc>
              <a:spcBef>
                <a:spcPts val="0"/>
              </a:spcBef>
              <a:spcAft>
                <a:spcPts val="0"/>
              </a:spcAft>
              <a:buClrTx/>
              <a:buSzTx/>
              <a:buFontTx/>
              <a:buNone/>
              <a:tabLst/>
              <a:defRPr/>
            </a:pPr>
            <a:r>
              <a:rPr lang="en-US" b="1" dirty="0"/>
              <a:t>NOTES TO FACILITATOR: </a:t>
            </a:r>
            <a:r>
              <a:rPr lang="en-US" b="0" dirty="0"/>
              <a:t>N/A</a:t>
            </a:r>
            <a:br>
              <a:rPr lang="en-US" sz="2200" b="0" i="0" baseline="0" dirty="0">
                <a:effectLst/>
                <a:latin typeface="Helvetica Neue"/>
                <a:ea typeface="Helvetica Neue"/>
                <a:cs typeface="Helvetica Neue"/>
                <a:sym typeface="Helvetica Neue"/>
              </a:rPr>
            </a:br>
            <a:endParaRPr lang="en-US" b="1" dirty="0"/>
          </a:p>
          <a:p>
            <a:pPr marL="0" marR="0" lvl="0" indent="0" algn="l" defTabSz="457200" eaLnBrk="1" fontAlgn="auto" latinLnBrk="0" hangingPunct="1">
              <a:lnSpc>
                <a:spcPct val="117999"/>
              </a:lnSpc>
              <a:spcBef>
                <a:spcPts val="0"/>
              </a:spcBef>
              <a:spcAft>
                <a:spcPts val="0"/>
              </a:spcAft>
              <a:buClrTx/>
              <a:buSzTx/>
              <a:buFontTx/>
              <a:buNone/>
              <a:tabLst/>
              <a:defRPr/>
            </a:pPr>
            <a:r>
              <a:rPr lang="en-US" b="1" dirty="0"/>
              <a:t>SPEAKER NOTES TO ADAPT: </a:t>
            </a:r>
            <a:r>
              <a:rPr lang="en-US" sz="2400" b="0" i="0" dirty="0">
                <a:effectLst/>
                <a:latin typeface="Helvetica Neue"/>
                <a:ea typeface="Helvetica Neue"/>
                <a:cs typeface="Helvetica Neue"/>
                <a:sym typeface="Helvetica Neue"/>
              </a:rPr>
              <a:t>Formative assessments are done at the outset of programs, often through qualitative research but can also use quantitative methods and are used to inform a program of action. Historically development programmers have focused on increasing knowledge and awareness, while improving the quality and access of services. Although many of these programs have achieved improvements, often unidentified and unaddressed norms persist, perpetuating unhealthy behaviors and limiting sustained program impact</a:t>
            </a:r>
            <a:r>
              <a:rPr lang="en-US" sz="2400" b="1" i="0" dirty="0">
                <a:effectLst/>
                <a:latin typeface="Helvetica Neue"/>
                <a:ea typeface="Helvetica Neue"/>
                <a:cs typeface="Helvetica Neue"/>
                <a:sym typeface="Helvetica Neue"/>
              </a:rPr>
              <a:t>.</a:t>
            </a:r>
            <a:r>
              <a:rPr lang="en-US" sz="2200" b="1" i="0" dirty="0">
                <a:effectLst/>
                <a:latin typeface="Helvetica Neue"/>
                <a:ea typeface="Helvetica Neue"/>
                <a:cs typeface="Helvetica Neue"/>
                <a:sym typeface="Helvetica Neue"/>
              </a:rPr>
              <a:t> </a:t>
            </a:r>
            <a:r>
              <a:rPr lang="en-US" sz="2200" b="0" i="0" dirty="0">
                <a:effectLst/>
                <a:latin typeface="Helvetica Neue"/>
                <a:ea typeface="Helvetica Neue"/>
                <a:cs typeface="Helvetica Neue"/>
                <a:sym typeface="Helvetica Neue"/>
              </a:rPr>
              <a:t>In more detail: </a:t>
            </a:r>
          </a:p>
          <a:p>
            <a:pPr marL="342900" indent="-342900" algn="l">
              <a:buFont typeface="Arial" panose="020B0604020202020204" pitchFamily="34" charset="0"/>
              <a:buChar char="•"/>
            </a:pPr>
            <a:r>
              <a:rPr lang="en-US" dirty="0"/>
              <a:t>In existing formative assessments, norms may not be included in-depth, even though programs may be seeking norm change as an objectives. </a:t>
            </a:r>
          </a:p>
          <a:p>
            <a:pPr marL="342900" indent="-342900" algn="l">
              <a:buFont typeface="Arial" panose="020B0604020202020204" pitchFamily="34" charset="0"/>
              <a:buChar char="•"/>
            </a:pPr>
            <a:r>
              <a:rPr lang="en-US" dirty="0"/>
              <a:t>Social and behavior change (SBC) programs tend to focus formative research on what the behaviors are, how they’re related and how communication occurs and opportunities to take action. Strengthening those assessments with deep dives into whether and how norms may impact behavior change is still needed. </a:t>
            </a:r>
          </a:p>
          <a:p>
            <a:pPr marL="342900" indent="-342900" algn="l">
              <a:buFont typeface="Arial" panose="020B0604020202020204" pitchFamily="34" charset="0"/>
              <a:buChar char="•"/>
            </a:pPr>
            <a:r>
              <a:rPr lang="en-US" dirty="0"/>
              <a:t>Gender assessments are often aiming to collect a lot of information and focus on norms can get lost – strengthening that focus can be helpful.</a:t>
            </a:r>
          </a:p>
          <a:p>
            <a:pPr marL="342900" indent="-342900" algn="l">
              <a:buFont typeface="Arial" panose="020B0604020202020204" pitchFamily="34" charset="0"/>
              <a:buChar char="•"/>
            </a:pPr>
            <a:r>
              <a:rPr lang="en-US" dirty="0"/>
              <a:t>Finally, programs may tend to lend on staff insights or desk reviews – existing evidence may not be sufficient to uncover the exact norms, who influences them, and the way  norms operate. </a:t>
            </a:r>
            <a:endParaRPr lang="en-US" b="1" dirty="0"/>
          </a:p>
          <a:p>
            <a:pPr marL="0" indent="0">
              <a:buFontTx/>
              <a:buNone/>
            </a:pPr>
            <a:endParaRPr lang="en-US" b="1" dirty="0"/>
          </a:p>
          <a:p>
            <a:pPr marL="0" indent="0">
              <a:buFontTx/>
              <a:buNone/>
            </a:pPr>
            <a:r>
              <a:rPr lang="en-US" b="1" dirty="0"/>
              <a:t>REFERENCES: </a:t>
            </a:r>
            <a:r>
              <a:rPr lang="en-US" b="0" dirty="0"/>
              <a:t>N/A</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1804935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b="1" dirty="0"/>
              <a:t>NOTES TO FACILITATOR: </a:t>
            </a:r>
            <a:r>
              <a:rPr lang="en-US" b="0" dirty="0"/>
              <a:t>This is a group discussion. After the previous slide is presented, engage the participants in questions for 2-5 minutes asking the questions on the slide here. </a:t>
            </a:r>
          </a:p>
          <a:p>
            <a:pPr marL="0" indent="0" algn="l">
              <a:buFont typeface="Arial" panose="020B0604020202020204" pitchFamily="34" charset="0"/>
              <a:buNone/>
            </a:pPr>
            <a:endParaRPr lang="en-US" b="1" dirty="0"/>
          </a:p>
          <a:p>
            <a:pPr marL="0" indent="0">
              <a:buFontTx/>
              <a:buNone/>
            </a:pPr>
            <a:r>
              <a:rPr lang="en-US" b="1" dirty="0"/>
              <a:t>SPEAKER NOTES TO ADAPT: </a:t>
            </a:r>
            <a:r>
              <a:rPr lang="en-US" sz="2000" b="0" dirty="0"/>
              <a:t>After going through the previous slides, we’re now going to stop for a moment and reflect on the questions here in the context of your work. </a:t>
            </a:r>
          </a:p>
          <a:p>
            <a:pPr marL="342900" indent="-342900">
              <a:buFont typeface="Arial" panose="020B0604020202020204" pitchFamily="34" charset="0"/>
              <a:buChar char="•"/>
            </a:pPr>
            <a:r>
              <a:rPr lang="en-US" sz="2000" i="1" dirty="0">
                <a:solidFill>
                  <a:srgbClr val="A6A7AC">
                    <a:lumMod val="50000"/>
                  </a:srgbClr>
                </a:solidFill>
              </a:rPr>
              <a:t>What formative assessments have you done in your behavior change programs?</a:t>
            </a:r>
          </a:p>
          <a:p>
            <a:pPr marL="342900" indent="-342900" algn="l">
              <a:spcAft>
                <a:spcPts val="1200"/>
              </a:spcAft>
              <a:buFont typeface="Arial" panose="020B0604020202020204" pitchFamily="34" charset="0"/>
              <a:buChar char="•"/>
            </a:pPr>
            <a:r>
              <a:rPr lang="en-US" sz="2000" i="1" dirty="0">
                <a:solidFill>
                  <a:srgbClr val="A6A7AC">
                    <a:lumMod val="50000"/>
                  </a:srgbClr>
                </a:solidFill>
              </a:rPr>
              <a:t>At what point of your programs have you done it? </a:t>
            </a:r>
          </a:p>
          <a:p>
            <a:pPr marL="342900" indent="-342900" algn="l">
              <a:spcAft>
                <a:spcPts val="1200"/>
              </a:spcAft>
              <a:buFont typeface="Arial" panose="020B0604020202020204" pitchFamily="34" charset="0"/>
              <a:buChar char="•"/>
            </a:pPr>
            <a:r>
              <a:rPr lang="en-US" sz="2000" i="1" dirty="0">
                <a:solidFill>
                  <a:srgbClr val="A6A7AC">
                    <a:lumMod val="50000"/>
                  </a:srgbClr>
                </a:solidFill>
              </a:rPr>
              <a:t>Have your programs explored norms in depth? </a:t>
            </a:r>
          </a:p>
          <a:p>
            <a:pPr marL="342900" indent="-342900" algn="l">
              <a:spcAft>
                <a:spcPts val="1200"/>
              </a:spcAft>
              <a:buFont typeface="Arial" panose="020B0604020202020204" pitchFamily="34" charset="0"/>
              <a:buChar char="•"/>
            </a:pPr>
            <a:r>
              <a:rPr lang="en-US" sz="2000" i="1" dirty="0">
                <a:solidFill>
                  <a:srgbClr val="A6A7AC">
                    <a:lumMod val="50000"/>
                  </a:srgbClr>
                </a:solidFill>
              </a:rPr>
              <a:t>Are there any other gaps you have encountered in your work to assess norms</a:t>
            </a:r>
            <a:r>
              <a:rPr lang="en-US" sz="2000" i="1" dirty="0"/>
              <a:t>? </a:t>
            </a:r>
          </a:p>
          <a:p>
            <a:pPr marL="0" indent="0">
              <a:buFontTx/>
              <a:buNone/>
            </a:pPr>
            <a:endParaRPr lang="en-US" b="1" dirty="0"/>
          </a:p>
          <a:p>
            <a:pPr marL="0" indent="0">
              <a:buFontTx/>
              <a:buNone/>
            </a:pPr>
            <a:r>
              <a:rPr lang="en-US" b="1" dirty="0"/>
              <a:t>REFERENCES: </a:t>
            </a:r>
            <a:r>
              <a:rPr lang="en-US" b="0" dirty="0"/>
              <a:t>N/A</a:t>
            </a:r>
          </a:p>
          <a:p>
            <a:endParaRPr lang="en-US" dirty="0"/>
          </a:p>
        </p:txBody>
      </p:sp>
    </p:spTree>
    <p:extLst>
      <p:ext uri="{BB962C8B-B14F-4D97-AF65-F5344CB8AC3E}">
        <p14:creationId xmlns:p14="http://schemas.microsoft.com/office/powerpoint/2010/main" val="13196094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0" name="Google Shape;970;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NOTE TO FACILITATOR</a:t>
            </a:r>
            <a:r>
              <a:rPr lang="en-US" sz="1200" dirty="0"/>
              <a:t>: </a:t>
            </a:r>
            <a:r>
              <a:rPr lang="en-US" dirty="0"/>
              <a:t>Prepare Activity Handout 2 and Case Study Handout for this section. </a:t>
            </a:r>
            <a:r>
              <a:rPr lang="en-US" b="0" dirty="0"/>
              <a:t>You can choose which slides you’d like to use in this section based on your group. There are a variety of activity exercises from Activity Handout 2 included in this section which include guidance to facilitate them on those slides.  </a:t>
            </a:r>
            <a:endParaRPr lang="en-US" sz="1200" dirty="0"/>
          </a:p>
          <a:p>
            <a:endParaRPr lang="en-US" sz="1200" dirty="0"/>
          </a:p>
          <a:p>
            <a:r>
              <a:rPr lang="en-US" sz="1200" b="1" dirty="0"/>
              <a:t>SPEAKER NOTES TO ADAPT: </a:t>
            </a:r>
            <a:r>
              <a:rPr lang="en-US" dirty="0"/>
              <a:t>Before diving into each phase of the SNET, going through the activities, and practicing, here we will spend a little time discussing the approach of the SNET in using participatory learning and action techniques. Here, we’ll move to review and refresh on certain skills like being good facilitators, listeners, discussing sensitive topics, probing in interviews and taking notes. </a:t>
            </a:r>
          </a:p>
        </p:txBody>
      </p:sp>
    </p:spTree>
    <p:extLst>
      <p:ext uri="{BB962C8B-B14F-4D97-AF65-F5344CB8AC3E}">
        <p14:creationId xmlns:p14="http://schemas.microsoft.com/office/powerpoint/2010/main" val="20455948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This slide is animated. We suggest showing the header and engaging the group in a discussion of how they’d define these approaches from any work they may have done. </a:t>
            </a:r>
          </a:p>
          <a:p>
            <a:endParaRPr lang="en-US" sz="1200" dirty="0"/>
          </a:p>
          <a:p>
            <a:r>
              <a:rPr lang="en-US" sz="1200" b="1" dirty="0"/>
              <a:t>SPEAKER NOTES TO ADAPT: </a:t>
            </a:r>
            <a:r>
              <a:rPr lang="en-US" sz="1200" b="1" kern="1200" dirty="0">
                <a:solidFill>
                  <a:schemeClr val="tx1"/>
                </a:solidFill>
                <a:effectLst/>
                <a:latin typeface="+mn-lt"/>
                <a:ea typeface="+mn-ea"/>
                <a:cs typeface="+mn-cs"/>
              </a:rPr>
              <a:t>Participatory Learning and Action</a:t>
            </a:r>
            <a:r>
              <a:rPr lang="en-US" sz="1200" kern="1200" dirty="0">
                <a:solidFill>
                  <a:schemeClr val="tx1"/>
                </a:solidFill>
                <a:effectLst/>
                <a:latin typeface="+mn-lt"/>
                <a:ea typeface="+mn-ea"/>
                <a:cs typeface="+mn-cs"/>
              </a:rPr>
              <a:t> is an approach for learning about, and engaging with, communities. It combines an ever-growing toolkit of participatory and visual methods with natural interviewing techniques and is intended to facilitate a process of collective analysis and learning. While a powerful consultation tool, it offers the opportunity to go beyond consultation and promote the active participation of communities in the issues and programs that shape their lives. A participatory learning and action approach to social norms exploration enables local people to share their perceptions and identify, prioritize and appraise social and other issues from their knowledge of local conditions. More traditional, extractive research tends to ‘consult’ communities and then take away the findings for analysis, with no assurance that they will be acted on. In contrast, participatory learning and action tools combine the sharing of insights with analysis and, as such, provide a catalyst for the community themselves to act on what is uncovered.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the context of the SNET, it’s comprised of participatory inquiry approaches that are collaborative and engaging. Methods which engage participants and shift the balance of power and are continuously investigative throughout the process. Important to the approaches themselves, what makes them participatory is not always the methods of participation but in the attitudes we may hold in doing research, which in turn determine how, by and for whom research is developed and conducted. </a:t>
            </a:r>
            <a:r>
              <a:rPr lang="en-US" sz="1200" b="0" i="0" kern="1200" baseline="0" dirty="0">
                <a:solidFill>
                  <a:schemeClr val="tx1"/>
                </a:solidFill>
                <a:effectLst/>
                <a:latin typeface="+mn-lt"/>
                <a:ea typeface="+mn-ea"/>
                <a:cs typeface="+mn-cs"/>
              </a:rPr>
              <a:t>What’s important to maintain in implementing approaches like this are to </a:t>
            </a:r>
            <a:r>
              <a:rPr lang="en-US" dirty="0">
                <a:solidFill>
                  <a:schemeClr val="bg2">
                    <a:lumMod val="75000"/>
                  </a:schemeClr>
                </a:solidFill>
              </a:rPr>
              <a:t>minimize the power imbalances inherent in traditional methods such as interviews or focus groups. </a:t>
            </a:r>
            <a:r>
              <a:rPr lang="en-US" dirty="0"/>
              <a:t>Engaging, interactive and often visual methods (</a:t>
            </a:r>
            <a:r>
              <a:rPr lang="en-US" dirty="0">
                <a:solidFill>
                  <a:schemeClr val="bg2">
                    <a:lumMod val="75000"/>
                  </a:schemeClr>
                </a:solidFill>
              </a:rPr>
              <a:t>photography, drawing, games etc.) may be familiar, non intimidating and even enjoyable and offer an alternative. </a:t>
            </a:r>
            <a:r>
              <a:rPr lang="en-US" sz="1200" dirty="0"/>
              <a:t>Participatory approaches allow community members to share knowledge and insight about their community and its needs and to determine ways to address those needs.  </a:t>
            </a:r>
          </a:p>
          <a:p>
            <a:endParaRPr lang="en-US" dirty="0"/>
          </a:p>
        </p:txBody>
      </p:sp>
      <p:sp>
        <p:nvSpPr>
          <p:cNvPr id="4" name="Slide Number Placeholder 3"/>
          <p:cNvSpPr>
            <a:spLocks noGrp="1"/>
          </p:cNvSpPr>
          <p:nvPr>
            <p:ph type="sldNum" sz="quarter" idx="5"/>
          </p:nvPr>
        </p:nvSpPr>
        <p:spPr/>
        <p:txBody>
          <a:bodyPr/>
          <a:lstStyle/>
          <a:p>
            <a:fld id="{C81BF2EC-6265-41FE-B7D2-8676BF3CBDB1}" type="slidenum">
              <a:rPr lang="en-US" smtClean="0"/>
              <a:t>44</a:t>
            </a:fld>
            <a:endParaRPr lang="en-US" dirty="0"/>
          </a:p>
        </p:txBody>
      </p:sp>
    </p:spTree>
    <p:extLst>
      <p:ext uri="{BB962C8B-B14F-4D97-AF65-F5344CB8AC3E}">
        <p14:creationId xmlns:p14="http://schemas.microsoft.com/office/powerpoint/2010/main" val="29945224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N/A</a:t>
            </a:r>
          </a:p>
          <a:p>
            <a:endParaRPr lang="en-US" sz="1200" dirty="0"/>
          </a:p>
          <a:p>
            <a:r>
              <a:rPr lang="en-US" sz="1200" b="1" dirty="0"/>
              <a:t>SPEAKER NOTES TO ADAPT: </a:t>
            </a:r>
            <a:r>
              <a:rPr lang="en-US" dirty="0"/>
              <a:t>The SNET does not collect identifiable information and does not include an informed consent process like other research however, for each group discussion an informal consent process should be held at the beginning, as the facilitator introduces the process and project. </a:t>
            </a:r>
          </a:p>
        </p:txBody>
      </p:sp>
      <p:sp>
        <p:nvSpPr>
          <p:cNvPr id="4" name="Slide Number Placeholder 3"/>
          <p:cNvSpPr>
            <a:spLocks noGrp="1"/>
          </p:cNvSpPr>
          <p:nvPr>
            <p:ph type="sldNum" sz="quarter" idx="5"/>
          </p:nvPr>
        </p:nvSpPr>
        <p:spPr/>
        <p:txBody>
          <a:bodyPr/>
          <a:lstStyle/>
          <a:p>
            <a:fld id="{C81BF2EC-6265-41FE-B7D2-8676BF3CBDB1}" type="slidenum">
              <a:rPr lang="en-US" smtClean="0"/>
              <a:t>45</a:t>
            </a:fld>
            <a:endParaRPr lang="en-US" dirty="0"/>
          </a:p>
        </p:txBody>
      </p:sp>
    </p:spTree>
    <p:extLst>
      <p:ext uri="{BB962C8B-B14F-4D97-AF65-F5344CB8AC3E}">
        <p14:creationId xmlns:p14="http://schemas.microsoft.com/office/powerpoint/2010/main" val="34787228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N/A</a:t>
            </a:r>
          </a:p>
          <a:p>
            <a:endParaRPr lang="en-US" sz="1200" dirty="0"/>
          </a:p>
          <a:p>
            <a:r>
              <a:rPr lang="en-US" sz="1200" b="1" dirty="0"/>
              <a:t>SPEAKER NOTES TO ADAPT: </a:t>
            </a:r>
            <a:r>
              <a:rPr lang="en-US" sz="1200" b="0" dirty="0"/>
              <a:t>Group discussions can be difficult to manage effectively as a facilitator. Your job is to help ease the conversation along, but not to contribute to it. Other suggestions are…</a:t>
            </a:r>
            <a:r>
              <a:rPr lang="en-US" sz="1200" b="1" dirty="0"/>
              <a:t>READ SLIDE CONTENT</a:t>
            </a:r>
            <a:r>
              <a:rPr lang="en-US" sz="1200" b="0" dirty="0"/>
              <a:t>.</a:t>
            </a:r>
            <a:r>
              <a:rPr lang="en-US" sz="1200" b="0" i="0" dirty="0">
                <a:latin typeface="Helvetica Neue"/>
                <a:ea typeface="Helvetica Neue"/>
                <a:cs typeface="Helvetica Neue"/>
                <a:sym typeface="Helvetica Neue"/>
              </a:rPr>
              <a:t> R</a:t>
            </a:r>
            <a:r>
              <a:rPr lang="en-US" dirty="0"/>
              <a:t>emember that people have different reasons for being quiet – they may be thinking deeply!</a:t>
            </a:r>
          </a:p>
          <a:p>
            <a:endParaRPr lang="fr-B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0C43E8-AA7F-4CB5-9024-C4F2F7E4E7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97156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N/A</a:t>
            </a:r>
          </a:p>
          <a:p>
            <a:endParaRPr lang="en-US" sz="1200" dirty="0"/>
          </a:p>
          <a:p>
            <a:r>
              <a:rPr lang="en-US" sz="1200" b="1" dirty="0"/>
              <a:t>SPEAKER NOTES TO ADAPT: </a:t>
            </a:r>
            <a:r>
              <a:rPr lang="en-US" dirty="0"/>
              <a:t>Ethics are important in conducting participatory research and in working closely with communities over sensitive topics. Examples of this include…</a:t>
            </a:r>
            <a:r>
              <a:rPr lang="en-US" b="1" dirty="0"/>
              <a:t>READ SLIDE CONTENT. </a:t>
            </a:r>
            <a:endParaRPr lang="en-US" dirty="0"/>
          </a:p>
        </p:txBody>
      </p:sp>
      <p:sp>
        <p:nvSpPr>
          <p:cNvPr id="4" name="Slide Number Placeholder 3"/>
          <p:cNvSpPr>
            <a:spLocks noGrp="1"/>
          </p:cNvSpPr>
          <p:nvPr>
            <p:ph type="sldNum" sz="quarter" idx="5"/>
          </p:nvPr>
        </p:nvSpPr>
        <p:spPr/>
        <p:txBody>
          <a:bodyPr/>
          <a:lstStyle/>
          <a:p>
            <a:fld id="{C81BF2EC-6265-41FE-B7D2-8676BF3CBDB1}" type="slidenum">
              <a:rPr lang="en-US" smtClean="0"/>
              <a:t>47</a:t>
            </a:fld>
            <a:endParaRPr lang="en-US" dirty="0"/>
          </a:p>
        </p:txBody>
      </p:sp>
    </p:spTree>
    <p:extLst>
      <p:ext uri="{BB962C8B-B14F-4D97-AF65-F5344CB8AC3E}">
        <p14:creationId xmlns:p14="http://schemas.microsoft.com/office/powerpoint/2010/main" val="21311634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This is a concept refresher before an activity. </a:t>
            </a:r>
          </a:p>
          <a:p>
            <a:endParaRPr lang="en-US" sz="1200" dirty="0"/>
          </a:p>
          <a:p>
            <a:r>
              <a:rPr lang="en-US" sz="1200" b="1" dirty="0"/>
              <a:t>SPEAKER NOTES TO ADAPT: </a:t>
            </a:r>
            <a:r>
              <a:rPr lang="en-US" dirty="0"/>
              <a:t>As mentioned before group discussions can be tricky in terms of management. Here we focus on facilitation, and share some suggestions for good group facilitation, such as….</a:t>
            </a:r>
            <a:r>
              <a:rPr lang="en-US" b="1" dirty="0"/>
              <a:t>READ SLIDE CONTENT.</a:t>
            </a:r>
          </a:p>
        </p:txBody>
      </p:sp>
      <p:sp>
        <p:nvSpPr>
          <p:cNvPr id="4" name="Slide Number Placeholder 3"/>
          <p:cNvSpPr>
            <a:spLocks noGrp="1"/>
          </p:cNvSpPr>
          <p:nvPr>
            <p:ph type="sldNum" sz="quarter" idx="5"/>
          </p:nvPr>
        </p:nvSpPr>
        <p:spPr/>
        <p:txBody>
          <a:bodyPr/>
          <a:lstStyle/>
          <a:p>
            <a:fld id="{C81BF2EC-6265-41FE-B7D2-8676BF3CBDB1}" type="slidenum">
              <a:rPr lang="en-US" smtClean="0"/>
              <a:t>48</a:t>
            </a:fld>
            <a:endParaRPr lang="en-US" dirty="0"/>
          </a:p>
        </p:txBody>
      </p:sp>
    </p:spTree>
    <p:extLst>
      <p:ext uri="{BB962C8B-B14F-4D97-AF65-F5344CB8AC3E}">
        <p14:creationId xmlns:p14="http://schemas.microsoft.com/office/powerpoint/2010/main" val="15988220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This is a concept refresher before an activity. Read it broadly and focus on the cells if they’re interesting to the audience. </a:t>
            </a:r>
          </a:p>
          <a:p>
            <a:endParaRPr lang="en-US" sz="1200" dirty="0"/>
          </a:p>
          <a:p>
            <a:r>
              <a:rPr lang="en-US" sz="1200" b="1" dirty="0"/>
              <a:t>SPEAKER NOTES TO ADAPT: </a:t>
            </a:r>
            <a:r>
              <a:rPr lang="en-US" sz="1200" b="0" i="0" dirty="0">
                <a:latin typeface="Helvetica Neue"/>
                <a:ea typeface="Helvetica Neue"/>
                <a:cs typeface="Helvetica Neue"/>
                <a:sym typeface="Helvetica Neue"/>
              </a:rPr>
              <a:t>In addition to general tips, there are a few components that you can factor into broadly – the way you share space and use physicality, your skills and the way you behave and the attitudes and beliefs YOU bring to the table as a facilitator. All of these should be kept in mind.  </a:t>
            </a:r>
          </a:p>
          <a:p>
            <a:endParaRPr lang="en-US" dirty="0"/>
          </a:p>
        </p:txBody>
      </p:sp>
      <p:sp>
        <p:nvSpPr>
          <p:cNvPr id="4" name="Slide Number Placeholder 3"/>
          <p:cNvSpPr>
            <a:spLocks noGrp="1"/>
          </p:cNvSpPr>
          <p:nvPr>
            <p:ph type="sldNum" sz="quarter" idx="5"/>
          </p:nvPr>
        </p:nvSpPr>
        <p:spPr/>
        <p:txBody>
          <a:bodyPr/>
          <a:lstStyle/>
          <a:p>
            <a:fld id="{C81BF2EC-6265-41FE-B7D2-8676BF3CBDB1}" type="slidenum">
              <a:rPr lang="en-US" smtClean="0"/>
              <a:t>49</a:t>
            </a:fld>
            <a:endParaRPr lang="en-US" dirty="0"/>
          </a:p>
        </p:txBody>
      </p:sp>
    </p:spTree>
    <p:extLst>
      <p:ext uri="{BB962C8B-B14F-4D97-AF65-F5344CB8AC3E}">
        <p14:creationId xmlns:p14="http://schemas.microsoft.com/office/powerpoint/2010/main" val="2462269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NOTE TO FACILITATOR</a:t>
            </a:r>
            <a:r>
              <a:rPr lang="en-US" sz="1200" dirty="0"/>
              <a:t>: This slide provides an overview of today’s (Day 1) agenda. You may want to add in any planned breaks or meals so your participants know what to expect. Cover any other training expectations in this slide as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SPEAKER NOTES TO ADAPT: </a:t>
            </a:r>
            <a:r>
              <a:rPr lang="en-US" sz="1200" b="0" dirty="0"/>
              <a:t>Here’s a look at what’s on our agenda for today. We’ve already done our introductions and we’ll move on to an opening activity to get started. After that we’ll cover an overview of the SNET and a norms exploration, social norms, and participatory methods. Then we’ll reflect on the content of the day and close with our homework for tomorrow. </a:t>
            </a:r>
            <a:endParaRPr lang="en-US" b="0" dirty="0"/>
          </a:p>
          <a:p>
            <a:endParaRPr lang="en-US" dirty="0"/>
          </a:p>
        </p:txBody>
      </p:sp>
      <p:sp>
        <p:nvSpPr>
          <p:cNvPr id="4" name="Slide Number Placeholder 3"/>
          <p:cNvSpPr>
            <a:spLocks noGrp="1"/>
          </p:cNvSpPr>
          <p:nvPr>
            <p:ph type="sldNum" sz="quarter" idx="5"/>
          </p:nvPr>
        </p:nvSpPr>
        <p:spPr/>
        <p:txBody>
          <a:bodyPr/>
          <a:lstStyle/>
          <a:p>
            <a:fld id="{C81BF2EC-6265-41FE-B7D2-8676BF3CBDB1}" type="slidenum">
              <a:rPr lang="en-US" smtClean="0"/>
              <a:t>5</a:t>
            </a:fld>
            <a:endParaRPr lang="en-US" dirty="0"/>
          </a:p>
        </p:txBody>
      </p:sp>
    </p:spTree>
    <p:extLst>
      <p:ext uri="{BB962C8B-B14F-4D97-AF65-F5344CB8AC3E}">
        <p14:creationId xmlns:p14="http://schemas.microsoft.com/office/powerpoint/2010/main" val="34200822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noProof="0" dirty="0"/>
              <a:t>NOTE TO FACILITATOR</a:t>
            </a:r>
            <a:r>
              <a:rPr lang="en-US" noProof="0" dirty="0"/>
              <a:t>: </a:t>
            </a:r>
            <a:r>
              <a:rPr lang="en-US" sz="1200" noProof="0" dirty="0"/>
              <a:t>This is an activity</a:t>
            </a:r>
            <a:r>
              <a:rPr lang="en-US" noProof="0" dirty="0"/>
              <a:t>. This is an animated slide; </a:t>
            </a:r>
            <a:r>
              <a:rPr lang="en-US" sz="1800" dirty="0">
                <a:effectLst/>
                <a:latin typeface="Calibri" panose="020F0502020204030204" pitchFamily="34" charset="0"/>
                <a:ea typeface="Calibri" panose="020F0502020204030204" pitchFamily="34" charset="0"/>
                <a:cs typeface="Times New Roman" panose="02020603050405020304" pitchFamily="18" charset="0"/>
              </a:rPr>
              <a:t>Click once to reveal one numbered item as you advance through the discussion; there are three groups. Distribute or direct participants to already distributed </a:t>
            </a:r>
            <a:r>
              <a:rPr lang="en-US" noProof="0" dirty="0"/>
              <a:t>Activity Handout 2 and Case Study Handout. </a:t>
            </a:r>
            <a:r>
              <a:rPr lang="en-US" sz="1800" dirty="0">
                <a:effectLst/>
                <a:latin typeface="Calibri" panose="020F0502020204030204" pitchFamily="34" charset="0"/>
                <a:ea typeface="Calibri" panose="020F0502020204030204" pitchFamily="34" charset="0"/>
                <a:cs typeface="Times New Roman" panose="02020603050405020304" pitchFamily="18" charset="0"/>
              </a:rPr>
              <a:t>Your chosen Case Study Option Handout will be used for reference in subsequent activities; tell participants to keep their copies and continue to use throughout the training or collect to redistribute at the next activity.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noProof="0" dirty="0"/>
              <a:t>ACTIVITY INSTRUCTIONS: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One group of participants is going to perform a role play of a discussion. Two people from this group will try to facilitate the rest of the participants in their group through a group discussion as best they can. They should bear in mind the good and bad practices previously listed.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Distribute Activity 2 handout. </a:t>
            </a:r>
            <a:r>
              <a:rPr lang="en-US" sz="1200" i="0" kern="1200" noProof="0" dirty="0">
                <a:solidFill>
                  <a:schemeClr val="tx1"/>
                </a:solidFill>
                <a:effectLst/>
                <a:latin typeface="+mn-lt"/>
                <a:ea typeface="+mn-ea"/>
                <a:cs typeface="+mn-cs"/>
              </a:rPr>
              <a:t>Multiple exercises are included in this activity, to be done in small groups. Ideally, each person has an opportunity to play various roles across the activities. </a:t>
            </a:r>
          </a:p>
          <a:p>
            <a:endParaRPr lang="en-US" noProof="0" dirty="0"/>
          </a:p>
          <a:p>
            <a:r>
              <a:rPr lang="en-US" noProof="0" dirty="0"/>
              <a:t>Once complete, reflect on the following: </a:t>
            </a:r>
          </a:p>
          <a:p>
            <a:pPr lvl="1"/>
            <a:r>
              <a:rPr lang="en-US" noProof="0" dirty="0"/>
              <a:t>What have you learned about being a good facilitator? </a:t>
            </a:r>
          </a:p>
          <a:p>
            <a:pPr lvl="1"/>
            <a:r>
              <a:rPr lang="en-US" noProof="0" dirty="0"/>
              <a:t>What have you learned about being a poor facilitator? </a:t>
            </a:r>
          </a:p>
          <a:p>
            <a:pPr lvl="1"/>
            <a:r>
              <a:rPr lang="en-US" noProof="0" dirty="0"/>
              <a:t>What are the main differences between a trainer in a youth club and a facilitator of a discussion?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53401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This is a concept refresher before an activity. </a:t>
            </a:r>
          </a:p>
          <a:p>
            <a:endParaRPr lang="en-US" sz="1200" dirty="0"/>
          </a:p>
          <a:p>
            <a:r>
              <a:rPr lang="en-US" sz="1200" b="1" dirty="0"/>
              <a:t>SPEAKER NOTES TO ADAPT: </a:t>
            </a:r>
            <a:r>
              <a:rPr lang="en-US" sz="1200" b="0" i="0" dirty="0">
                <a:latin typeface="Helvetica Neue"/>
                <a:ea typeface="Helvetica Neue"/>
                <a:cs typeface="Helvetica Neue"/>
                <a:sym typeface="Helvetica Neue"/>
              </a:rPr>
              <a:t>In being good facilitators, and in supporting good conversations in group discussions we should also seek to build trust with those participating in these discussions. Maintaining confidentiality and keeping an eye on it during group discussions is important. Don’t’ force people to share if they don’t want to, and don’t share what they share outside of the group discussion. Remember the sanctity of the group discussion and assure people of this throughout. </a:t>
            </a:r>
          </a:p>
          <a:p>
            <a:endParaRPr lang="en-US" dirty="0"/>
          </a:p>
        </p:txBody>
      </p:sp>
      <p:sp>
        <p:nvSpPr>
          <p:cNvPr id="4" name="Slide Number Placeholder 3"/>
          <p:cNvSpPr>
            <a:spLocks noGrp="1"/>
          </p:cNvSpPr>
          <p:nvPr>
            <p:ph type="sldNum" sz="quarter" idx="5"/>
          </p:nvPr>
        </p:nvSpPr>
        <p:spPr/>
        <p:txBody>
          <a:bodyPr/>
          <a:lstStyle/>
          <a:p>
            <a:fld id="{C81BF2EC-6265-41FE-B7D2-8676BF3CBDB1}" type="slidenum">
              <a:rPr lang="en-US" smtClean="0"/>
              <a:t>51</a:t>
            </a:fld>
            <a:endParaRPr lang="en-US" dirty="0"/>
          </a:p>
        </p:txBody>
      </p:sp>
    </p:spTree>
    <p:extLst>
      <p:ext uri="{BB962C8B-B14F-4D97-AF65-F5344CB8AC3E}">
        <p14:creationId xmlns:p14="http://schemas.microsoft.com/office/powerpoint/2010/main" val="32016006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This is a concept refresher before an activity. </a:t>
            </a:r>
          </a:p>
          <a:p>
            <a:endParaRPr lang="en-US" sz="1200" dirty="0"/>
          </a:p>
          <a:p>
            <a:r>
              <a:rPr lang="en-US" sz="1200" b="1" dirty="0"/>
              <a:t>SPEAKER NOTES TO ADAPT: </a:t>
            </a:r>
            <a:r>
              <a:rPr lang="en-US" sz="1200" b="0" i="0" dirty="0">
                <a:latin typeface="Helvetica Neue"/>
                <a:ea typeface="Helvetica Neue"/>
                <a:cs typeface="Helvetica Neue"/>
                <a:sym typeface="Helvetica Neue"/>
              </a:rPr>
              <a:t>Related to confidentiality – this is important because sensitive topics might emerge. Given the nature of these kinds of discussions, we should be prepared for anything and have plans to manage these discussions. Keep the group discussion relaxed and comfortable, build trust, ensure confidentiality, don’t be judgement or comment on contributions and show interest when people share in the group.  </a:t>
            </a:r>
          </a:p>
          <a:p>
            <a:endParaRPr lang="en-US" dirty="0"/>
          </a:p>
        </p:txBody>
      </p:sp>
      <p:sp>
        <p:nvSpPr>
          <p:cNvPr id="4" name="Slide Number Placeholder 3"/>
          <p:cNvSpPr>
            <a:spLocks noGrp="1"/>
          </p:cNvSpPr>
          <p:nvPr>
            <p:ph type="sldNum" sz="quarter" idx="5"/>
          </p:nvPr>
        </p:nvSpPr>
        <p:spPr/>
        <p:txBody>
          <a:bodyPr/>
          <a:lstStyle/>
          <a:p>
            <a:fld id="{C81BF2EC-6265-41FE-B7D2-8676BF3CBDB1}" type="slidenum">
              <a:rPr lang="en-US" smtClean="0"/>
              <a:t>52</a:t>
            </a:fld>
            <a:endParaRPr lang="en-US" dirty="0"/>
          </a:p>
        </p:txBody>
      </p:sp>
    </p:spTree>
    <p:extLst>
      <p:ext uri="{BB962C8B-B14F-4D97-AF65-F5344CB8AC3E}">
        <p14:creationId xmlns:p14="http://schemas.microsoft.com/office/powerpoint/2010/main" val="23638207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NOTE TO FACILITATOR</a:t>
            </a:r>
            <a:r>
              <a:rPr lang="en-US" sz="1200" dirty="0"/>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Distribute or direct participants to already distributed Activity Handout 2 and Case Study Handout (optional). </a:t>
            </a:r>
          </a:p>
          <a:p>
            <a:endParaRPr lang="en-US" sz="1200" dirty="0"/>
          </a:p>
          <a:p>
            <a:pPr marL="0" marR="0">
              <a:lnSpc>
                <a:spcPct val="115000"/>
              </a:lnSpc>
              <a:spcBef>
                <a:spcPts val="0"/>
              </a:spcBef>
              <a:spcAft>
                <a:spcPts val="0"/>
              </a:spcAft>
            </a:pPr>
            <a:r>
              <a:rPr lang="en-US" sz="1200" b="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ACTIVITY INSTRUCTIONS</a:t>
            </a: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 </a:t>
            </a: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Divide into multiple groups of three people. </a:t>
            </a: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With your trio, take 5 minutes to make a list of sensitive issues that might arise in your group discussions for your selected case study. </a:t>
            </a: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Group similar issues together into topics.</a:t>
            </a: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Now choose one topic to role play (1 facilitator and 2 respondents). </a:t>
            </a: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Take 5 minutes to discuss the chosen sensitive topic:</a:t>
            </a:r>
          </a:p>
          <a:p>
            <a:pPr marL="742950" marR="0" lvl="1" indent="-285750">
              <a:lnSpc>
                <a:spcPct val="115000"/>
              </a:lnSpc>
              <a:spcBef>
                <a:spcPts val="0"/>
              </a:spcBef>
              <a:spcAft>
                <a:spcPts val="0"/>
              </a:spcAft>
              <a:buFont typeface="Courier New" panose="02070309020205020404" pitchFamily="49" charset="0"/>
              <a:buChar char="o"/>
            </a:pPr>
            <a:r>
              <a:rPr lang="en-US" sz="12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What might make it hard to ask questions about the topic?</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What would make it easier to discuss these topics?</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What would be good questions to ask?</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0" marR="0">
              <a:lnSpc>
                <a:spcPct val="115000"/>
              </a:lnSpc>
              <a:spcBef>
                <a:spcPts val="0"/>
              </a:spcBef>
              <a:spcAft>
                <a:spcPts val="0"/>
              </a:spcAft>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 </a:t>
            </a:r>
          </a:p>
          <a:p>
            <a:pPr marL="0" marR="0">
              <a:lnSpc>
                <a:spcPct val="115000"/>
              </a:lnSpc>
              <a:spcBef>
                <a:spcPts val="0"/>
              </a:spcBef>
              <a:spcAft>
                <a:spcPts val="0"/>
              </a:spcAft>
            </a:pPr>
            <a:r>
              <a:rPr lang="en-US" sz="1200" b="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ACTIVITY DEBRIEF</a:t>
            </a: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 </a:t>
            </a: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Invite general reflections from the entire group on the exercise, the challenges, and opportunities of exploring sensitive subjects in activities. </a:t>
            </a:r>
          </a:p>
          <a:p>
            <a:endParaRPr lang="fr-BE" dirty="0"/>
          </a:p>
        </p:txBody>
      </p:sp>
      <p:sp>
        <p:nvSpPr>
          <p:cNvPr id="4" name="Slide Number Placeholder 3"/>
          <p:cNvSpPr>
            <a:spLocks noGrp="1"/>
          </p:cNvSpPr>
          <p:nvPr>
            <p:ph type="sldNum" sz="quarter" idx="5"/>
          </p:nvPr>
        </p:nvSpPr>
        <p:spPr/>
        <p:txBody>
          <a:bodyPr/>
          <a:lstStyle/>
          <a:p>
            <a:fld id="{C81BF2EC-6265-41FE-B7D2-8676BF3CBDB1}" type="slidenum">
              <a:rPr lang="en-US" smtClean="0"/>
              <a:t>53</a:t>
            </a:fld>
            <a:endParaRPr lang="en-US" dirty="0"/>
          </a:p>
        </p:txBody>
      </p:sp>
    </p:spTree>
    <p:extLst>
      <p:ext uri="{BB962C8B-B14F-4D97-AF65-F5344CB8AC3E}">
        <p14:creationId xmlns:p14="http://schemas.microsoft.com/office/powerpoint/2010/main" val="21665395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This is a concept refresher before an activity. Review the slide content. After, a</a:t>
            </a:r>
            <a:r>
              <a:rPr lang="en-US" dirty="0"/>
              <a:t>sk the team, what is the difference between these two questions: </a:t>
            </a:r>
            <a:r>
              <a:rPr lang="en-US" sz="2800" dirty="0"/>
              <a:t>‘Do you like school?’ &amp; ‘What do you like about school?’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SPEAKER NOTES TO ADAPT: </a:t>
            </a:r>
            <a:r>
              <a:rPr lang="en-US" sz="1200" b="0" i="0" dirty="0">
                <a:latin typeface="Helvetica Neue"/>
                <a:ea typeface="Helvetica Neue"/>
                <a:cs typeface="Helvetica Neue"/>
                <a:sym typeface="Helvetica Neue"/>
              </a:rPr>
              <a:t>Being a skilled facilitator goes beyond the hard skills and to nuanced skills. Being able to ask questions that are open can be a very effective technique in group discussions. Try to avoid questions and framing questions that lead people to answer with ‘yes’ ‘no’ or ‘maybe’ and work to phrase questions that are more open, asking about – what, what, where,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latin typeface="Helvetica Neue"/>
              <a:ea typeface="Helvetica Neue"/>
              <a:cs typeface="Helvetica Neue"/>
              <a:sym typeface="Helvetica Neue"/>
            </a:endParaRPr>
          </a:p>
          <a:p>
            <a:endParaRPr lang="en-US" dirty="0"/>
          </a:p>
        </p:txBody>
      </p:sp>
      <p:sp>
        <p:nvSpPr>
          <p:cNvPr id="4" name="Slide Number Placeholder 3"/>
          <p:cNvSpPr>
            <a:spLocks noGrp="1"/>
          </p:cNvSpPr>
          <p:nvPr>
            <p:ph type="sldNum" sz="quarter" idx="5"/>
          </p:nvPr>
        </p:nvSpPr>
        <p:spPr/>
        <p:txBody>
          <a:bodyPr/>
          <a:lstStyle/>
          <a:p>
            <a:fld id="{C81BF2EC-6265-41FE-B7D2-8676BF3CBDB1}" type="slidenum">
              <a:rPr lang="en-US" smtClean="0"/>
              <a:t>54</a:t>
            </a:fld>
            <a:endParaRPr lang="en-US" dirty="0"/>
          </a:p>
        </p:txBody>
      </p:sp>
    </p:spTree>
    <p:extLst>
      <p:ext uri="{BB962C8B-B14F-4D97-AF65-F5344CB8AC3E}">
        <p14:creationId xmlns:p14="http://schemas.microsoft.com/office/powerpoint/2010/main" val="37010022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This is a concept refresher before an activity. </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200" b="1" dirty="0"/>
              <a:t>SPEAKER NOTES TO ADAPT: </a:t>
            </a:r>
            <a:r>
              <a:rPr lang="en-US" sz="1200" b="0" i="0" dirty="0">
                <a:latin typeface="Helvetica Neue"/>
                <a:ea typeface="Helvetica Neue"/>
                <a:cs typeface="Helvetica Neue"/>
                <a:sym typeface="Helvetica Neue"/>
              </a:rPr>
              <a:t>Related to open-ended questions, probing is very important for facilitating group discussions! </a:t>
            </a:r>
            <a:r>
              <a:rPr lang="en-US" dirty="0"/>
              <a:t>Examples of effective probes can be: </a:t>
            </a:r>
          </a:p>
          <a:p>
            <a:pPr>
              <a:buFont typeface="Wingdings" pitchFamily="2" charset="2"/>
              <a:buChar char=""/>
            </a:pPr>
            <a:r>
              <a:rPr lang="en-US" dirty="0"/>
              <a:t>What do you mean when you say…?</a:t>
            </a:r>
          </a:p>
          <a:p>
            <a:pPr>
              <a:buFont typeface="Wingdings" pitchFamily="2" charset="2"/>
              <a:buChar char=""/>
            </a:pPr>
            <a:r>
              <a:rPr lang="en-US" dirty="0"/>
              <a:t>How did this happen?</a:t>
            </a:r>
          </a:p>
          <a:p>
            <a:pPr>
              <a:buFont typeface="Wingdings" pitchFamily="2" charset="2"/>
              <a:buChar char=""/>
            </a:pPr>
            <a:r>
              <a:rPr lang="en-US" dirty="0"/>
              <a:t>How did you feel about that?</a:t>
            </a:r>
          </a:p>
          <a:p>
            <a:pPr>
              <a:buFont typeface="Wingdings" pitchFamily="2" charset="2"/>
              <a:buChar char=""/>
            </a:pPr>
            <a:r>
              <a:rPr lang="en-US" dirty="0"/>
              <a:t>What happened then?</a:t>
            </a:r>
          </a:p>
          <a:p>
            <a:pPr>
              <a:buFont typeface="Wingdings" pitchFamily="2" charset="2"/>
              <a:buChar char=""/>
            </a:pPr>
            <a:r>
              <a:rPr lang="en-US" dirty="0"/>
              <a:t>Can you tell me more?</a:t>
            </a:r>
          </a:p>
          <a:p>
            <a:pPr>
              <a:buFont typeface="Wingdings" pitchFamily="2" charset="2"/>
              <a:buChar char=""/>
            </a:pPr>
            <a:r>
              <a:rPr lang="en-US" dirty="0"/>
              <a:t>Can you please elaborate?</a:t>
            </a:r>
          </a:p>
          <a:p>
            <a:pPr>
              <a:buFont typeface="Wingdings" pitchFamily="2" charset="2"/>
              <a:buChar char=""/>
            </a:pPr>
            <a:r>
              <a:rPr lang="en-US" dirty="0"/>
              <a:t>I’m not sure I understand x can you explain that to me?</a:t>
            </a:r>
          </a:p>
          <a:p>
            <a:pPr>
              <a:buFont typeface="Wingdings" pitchFamily="2" charset="2"/>
              <a:buChar char=""/>
            </a:pPr>
            <a:r>
              <a:rPr lang="en-US" dirty="0"/>
              <a:t>Can you give me an example of x?</a:t>
            </a:r>
          </a:p>
          <a:p>
            <a:pPr>
              <a:buFont typeface="Wingdings" pitchFamily="2" charset="2"/>
              <a:buChar char=""/>
            </a:pPr>
            <a:r>
              <a:rPr lang="en-US" dirty="0"/>
              <a:t>How did x affect you?</a:t>
            </a:r>
            <a:br>
              <a:rPr lang="en-US" dirty="0"/>
            </a:br>
            <a:endParaRPr lang="en-US" dirty="0"/>
          </a:p>
          <a:p>
            <a:pPr>
              <a:buNone/>
            </a:pPr>
            <a:r>
              <a:rPr lang="en-US" dirty="0"/>
              <a:t>Try avoid simply asking “Why?” alone as it may put participants on the defensive</a:t>
            </a:r>
          </a:p>
          <a:p>
            <a:endParaRPr lang="en-US" dirty="0"/>
          </a:p>
        </p:txBody>
      </p:sp>
      <p:sp>
        <p:nvSpPr>
          <p:cNvPr id="4" name="Slide Number Placeholder 3"/>
          <p:cNvSpPr>
            <a:spLocks noGrp="1"/>
          </p:cNvSpPr>
          <p:nvPr>
            <p:ph type="sldNum" sz="quarter" idx="5"/>
          </p:nvPr>
        </p:nvSpPr>
        <p:spPr/>
        <p:txBody>
          <a:bodyPr/>
          <a:lstStyle/>
          <a:p>
            <a:fld id="{C81BF2EC-6265-41FE-B7D2-8676BF3CBDB1}" type="slidenum">
              <a:rPr lang="en-US" smtClean="0"/>
              <a:t>55</a:t>
            </a:fld>
            <a:endParaRPr lang="en-US" dirty="0"/>
          </a:p>
        </p:txBody>
      </p:sp>
    </p:spTree>
    <p:extLst>
      <p:ext uri="{BB962C8B-B14F-4D97-AF65-F5344CB8AC3E}">
        <p14:creationId xmlns:p14="http://schemas.microsoft.com/office/powerpoint/2010/main" val="15140045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This is a concept refresher before an activity. </a:t>
            </a:r>
          </a:p>
          <a:p>
            <a:endParaRPr lang="en-US" sz="1200" dirty="0"/>
          </a:p>
          <a:p>
            <a:r>
              <a:rPr lang="en-US" sz="1200" b="1" dirty="0"/>
              <a:t>SPEAKER NOTES TO ADAPT: </a:t>
            </a:r>
            <a:r>
              <a:rPr lang="en-US" sz="1200" b="0" i="0" dirty="0">
                <a:latin typeface="Helvetica Neue"/>
                <a:ea typeface="Helvetica Neue"/>
                <a:cs typeface="Helvetica Neue"/>
                <a:sym typeface="Helvetica Neue"/>
              </a:rPr>
              <a:t>In addition to the skills of being a good interviewer in asking questions and probing – listening is crucial for a facilitator. Not only to capture what people are saying to be able to effectively manage the conversation and probe more, but this also helps in actively listening to record notes thereafter and supplement records others may be collecting. </a:t>
            </a:r>
          </a:p>
          <a:p>
            <a:endParaRPr lang="en-US" dirty="0"/>
          </a:p>
        </p:txBody>
      </p:sp>
      <p:sp>
        <p:nvSpPr>
          <p:cNvPr id="4" name="Slide Number Placeholder 3"/>
          <p:cNvSpPr>
            <a:spLocks noGrp="1"/>
          </p:cNvSpPr>
          <p:nvPr>
            <p:ph type="sldNum" sz="quarter" idx="5"/>
          </p:nvPr>
        </p:nvSpPr>
        <p:spPr/>
        <p:txBody>
          <a:bodyPr/>
          <a:lstStyle/>
          <a:p>
            <a:fld id="{C81BF2EC-6265-41FE-B7D2-8676BF3CBDB1}" type="slidenum">
              <a:rPr lang="en-US" smtClean="0"/>
              <a:t>56</a:t>
            </a:fld>
            <a:endParaRPr lang="en-US" dirty="0"/>
          </a:p>
        </p:txBody>
      </p:sp>
    </p:spTree>
    <p:extLst>
      <p:ext uri="{BB962C8B-B14F-4D97-AF65-F5344CB8AC3E}">
        <p14:creationId xmlns:p14="http://schemas.microsoft.com/office/powerpoint/2010/main" val="11769371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Distribute or direct participants to already distributed Activity Handout 2 and Case Study Handout (optional).</a:t>
            </a:r>
          </a:p>
          <a:p>
            <a:endParaRPr lang="en-US" sz="1200" dirty="0">
              <a:effectLst/>
              <a:latin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b="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ACTIVITY INSTRUCTIONS</a:t>
            </a:r>
            <a:r>
              <a:rPr lang="en-US" sz="18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 </a:t>
            </a:r>
          </a:p>
          <a:p>
            <a:pPr marL="342900" marR="0" lvl="0" indent="-342900">
              <a:lnSpc>
                <a:spcPct val="115000"/>
              </a:lnSpc>
              <a:spcBef>
                <a:spcPts val="0"/>
              </a:spcBef>
              <a:spcAft>
                <a:spcPts val="0"/>
              </a:spcAft>
              <a:buFont typeface="+mj-lt"/>
              <a:buAutoNum type="arabicPeriod"/>
            </a:pPr>
            <a:r>
              <a:rPr lang="en-US" sz="18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Break into pairs into breakout groups. </a:t>
            </a:r>
          </a:p>
          <a:p>
            <a:pPr marL="342900" marR="0" lvl="0" indent="-342900">
              <a:lnSpc>
                <a:spcPct val="115000"/>
              </a:lnSpc>
              <a:spcBef>
                <a:spcPts val="0"/>
              </a:spcBef>
              <a:spcAft>
                <a:spcPts val="0"/>
              </a:spcAft>
              <a:buFont typeface="+mj-lt"/>
              <a:buAutoNum type="arabicPeriod"/>
            </a:pPr>
            <a:r>
              <a:rPr lang="en-US" sz="18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One person is the facilitator, one is the respondent.</a:t>
            </a:r>
          </a:p>
          <a:p>
            <a:pPr marL="342900" marR="0" lvl="0" indent="-342900">
              <a:lnSpc>
                <a:spcPct val="115000"/>
              </a:lnSpc>
              <a:spcBef>
                <a:spcPts val="0"/>
              </a:spcBef>
              <a:spcAft>
                <a:spcPts val="0"/>
              </a:spcAft>
              <a:buFont typeface="+mj-lt"/>
              <a:buAutoNum type="arabicPeriod"/>
            </a:pPr>
            <a:r>
              <a:rPr lang="en-US" sz="18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The respondent thinks of a story or incident that the facilitator does not know about. This can be anything, for example, an activity that you recently enjoyed or what you bought at the market.</a:t>
            </a:r>
          </a:p>
          <a:p>
            <a:pPr marL="342900" marR="0" lvl="0" indent="-342900">
              <a:lnSpc>
                <a:spcPct val="115000"/>
              </a:lnSpc>
              <a:spcBef>
                <a:spcPts val="0"/>
              </a:spcBef>
              <a:spcAft>
                <a:spcPts val="0"/>
              </a:spcAft>
              <a:buFont typeface="+mj-lt"/>
              <a:buAutoNum type="arabicPeriod"/>
            </a:pPr>
            <a:r>
              <a:rPr lang="en-US" sz="18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The facilitator will ask questions to discover the story. The facilitator should try to use each of the six ‘helper’ questions at least twice to learn about this story or incident.</a:t>
            </a:r>
          </a:p>
          <a:p>
            <a:pPr marL="342900" marR="0" lvl="0" indent="-342900">
              <a:lnSpc>
                <a:spcPct val="115000"/>
              </a:lnSpc>
              <a:spcBef>
                <a:spcPts val="0"/>
              </a:spcBef>
              <a:spcAft>
                <a:spcPts val="0"/>
              </a:spcAft>
              <a:buFont typeface="+mj-lt"/>
              <a:buAutoNum type="arabicPeriod"/>
            </a:pPr>
            <a:r>
              <a:rPr lang="en-US" sz="18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The respondents will answer questions as briefly as possible.</a:t>
            </a:r>
          </a:p>
          <a:p>
            <a:pPr marL="342900" marR="0" lvl="0" indent="-342900">
              <a:lnSpc>
                <a:spcPct val="115000"/>
              </a:lnSpc>
              <a:spcBef>
                <a:spcPts val="0"/>
              </a:spcBef>
              <a:spcAft>
                <a:spcPts val="0"/>
              </a:spcAft>
              <a:buFont typeface="+mj-lt"/>
              <a:buAutoNum type="arabicPeriod"/>
            </a:pPr>
            <a:r>
              <a:rPr lang="en-US" sz="18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Swap roles after 3 minutes and repeat the exercise.</a:t>
            </a:r>
          </a:p>
          <a:p>
            <a:pPr marL="0" marR="0">
              <a:lnSpc>
                <a:spcPct val="115000"/>
              </a:lnSpc>
              <a:spcBef>
                <a:spcPts val="0"/>
              </a:spcBef>
              <a:spcAft>
                <a:spcPts val="0"/>
              </a:spcAft>
            </a:pPr>
            <a:r>
              <a:rPr lang="en-US" sz="18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 </a:t>
            </a:r>
          </a:p>
          <a:p>
            <a:pPr marL="0" marR="0" lvl="0" indent="0">
              <a:lnSpc>
                <a:spcPct val="115000"/>
              </a:lnSpc>
              <a:spcBef>
                <a:spcPts val="0"/>
              </a:spcBef>
              <a:spcAft>
                <a:spcPts val="0"/>
              </a:spcAft>
              <a:buFont typeface="Symbol" panose="05050102010706020507" pitchFamily="18" charset="2"/>
              <a:buNone/>
            </a:pPr>
            <a:r>
              <a:rPr lang="en-US" b="1" dirty="0">
                <a:effectLst/>
              </a:rPr>
              <a:t>ACTIVITY DEBRIEF</a:t>
            </a:r>
            <a:r>
              <a:rPr lang="en-US" dirty="0">
                <a:effectLst/>
              </a:rPr>
              <a:t>:</a:t>
            </a:r>
          </a:p>
          <a:p>
            <a:pPr marL="285750" marR="0" lvl="0" indent="-285750">
              <a:lnSpc>
                <a:spcPct val="115000"/>
              </a:lnSpc>
              <a:spcBef>
                <a:spcPts val="0"/>
              </a:spcBef>
              <a:spcAft>
                <a:spcPts val="0"/>
              </a:spcAft>
              <a:buFont typeface="Arial" panose="020B0604020202020204" pitchFamily="34" charset="0"/>
              <a:buChar char="•"/>
            </a:pPr>
            <a:r>
              <a:rPr lang="en-US" sz="18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Gather the group back together and welcome general reflections from the entire group on the degree to which the facilitator was able to draw out the story and the experience being interviewed or conducting the interview.  </a:t>
            </a:r>
          </a:p>
          <a:p>
            <a:endParaRPr lang="en-US" dirty="0"/>
          </a:p>
        </p:txBody>
      </p:sp>
      <p:sp>
        <p:nvSpPr>
          <p:cNvPr id="4" name="Slide Number Placeholder 3"/>
          <p:cNvSpPr>
            <a:spLocks noGrp="1"/>
          </p:cNvSpPr>
          <p:nvPr>
            <p:ph type="sldNum" sz="quarter" idx="5"/>
          </p:nvPr>
        </p:nvSpPr>
        <p:spPr/>
        <p:txBody>
          <a:bodyPr/>
          <a:lstStyle/>
          <a:p>
            <a:fld id="{C81BF2EC-6265-41FE-B7D2-8676BF3CBDB1}" type="slidenum">
              <a:rPr lang="en-US" smtClean="0"/>
              <a:t>57</a:t>
            </a:fld>
            <a:endParaRPr lang="en-US" dirty="0"/>
          </a:p>
        </p:txBody>
      </p:sp>
    </p:spTree>
    <p:extLst>
      <p:ext uri="{BB962C8B-B14F-4D97-AF65-F5344CB8AC3E}">
        <p14:creationId xmlns:p14="http://schemas.microsoft.com/office/powerpoint/2010/main" val="41793945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This is a concept refresher and the last of this section! </a:t>
            </a:r>
          </a:p>
          <a:p>
            <a:endParaRPr lang="en-US" sz="1200" dirty="0"/>
          </a:p>
          <a:p>
            <a:r>
              <a:rPr lang="en-US" sz="1200" b="1" dirty="0"/>
              <a:t>SPEAKER NOTES TO ADAPT: </a:t>
            </a:r>
            <a:r>
              <a:rPr lang="en-US" sz="1200" b="0" i="0" dirty="0">
                <a:latin typeface="Helvetica Neue"/>
                <a:ea typeface="Helvetica Neue"/>
                <a:cs typeface="Helvetica Neue"/>
                <a:sym typeface="Helvetica Neue"/>
              </a:rPr>
              <a:t>Finally, important for the SNET approach, we proposed note takers during group discussions as these are informal and are not recorded conversations. Notetaking is an art! It’s important to use a process that works for you. Taking down every word may not work, but being diligent about the key lessons, deep conversations, and points of agreement or conflict may be really important in distilling the more important parts of the discussion into the notes. Go back and review your notes later, and supplement anything you forget. Best to do this first thing after a discussion ends, so you don’t forget. </a:t>
            </a:r>
          </a:p>
          <a:p>
            <a:endParaRPr lang="en-US" dirty="0"/>
          </a:p>
        </p:txBody>
      </p:sp>
      <p:sp>
        <p:nvSpPr>
          <p:cNvPr id="4" name="Slide Number Placeholder 3"/>
          <p:cNvSpPr>
            <a:spLocks noGrp="1"/>
          </p:cNvSpPr>
          <p:nvPr>
            <p:ph type="sldNum" sz="quarter" idx="5"/>
          </p:nvPr>
        </p:nvSpPr>
        <p:spPr/>
        <p:txBody>
          <a:bodyPr/>
          <a:lstStyle/>
          <a:p>
            <a:fld id="{C81BF2EC-6265-41FE-B7D2-8676BF3CBDB1}" type="slidenum">
              <a:rPr lang="en-US" smtClean="0"/>
              <a:t>58</a:t>
            </a:fld>
            <a:endParaRPr lang="en-US" dirty="0"/>
          </a:p>
        </p:txBody>
      </p:sp>
    </p:spTree>
    <p:extLst>
      <p:ext uri="{BB962C8B-B14F-4D97-AF65-F5344CB8AC3E}">
        <p14:creationId xmlns:p14="http://schemas.microsoft.com/office/powerpoint/2010/main" val="7487086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0" name="Google Shape;970;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NOTE TO FACILITATOR</a:t>
            </a:r>
            <a:r>
              <a:rPr lang="en-US" sz="1200" dirty="0"/>
              <a:t>: </a:t>
            </a:r>
            <a:r>
              <a:rPr lang="en-US" sz="1200" kern="1200" dirty="0">
                <a:solidFill>
                  <a:schemeClr val="tx1"/>
                </a:solidFill>
                <a:effectLst/>
                <a:latin typeface="+mn-lt"/>
                <a:ea typeface="+mn-ea"/>
                <a:cs typeface="+mn-cs"/>
              </a:rPr>
              <a:t>Day 1 ends with a review of Day 2 content and assigned homework to review SNET Phases 1 and 2. You should review the next slide with the participants and assign homework. Prepare Homework Handout 1 for this section.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SPEAKER NOTES TO ADAPT</a:t>
            </a:r>
            <a:r>
              <a:rPr lang="en-US" sz="1200" b="0" dirty="0"/>
              <a:t>: </a:t>
            </a:r>
            <a:r>
              <a:rPr lang="en-US" sz="1200" b="0" i="1" dirty="0"/>
              <a:t>(N/A – please adapt notes to your needs, depending on how the workshop advances and what your priorities are)</a:t>
            </a:r>
            <a:endParaRPr lang="en-US" b="0" dirty="0"/>
          </a:p>
        </p:txBody>
      </p:sp>
    </p:spTree>
    <p:extLst>
      <p:ext uri="{BB962C8B-B14F-4D97-AF65-F5344CB8AC3E}">
        <p14:creationId xmlns:p14="http://schemas.microsoft.com/office/powerpoint/2010/main" val="2210278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0" name="Google Shape;970;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FACILITATOR</a:t>
            </a:r>
            <a:r>
              <a:rPr lang="en-US" dirty="0"/>
              <a:t>: Prepare Activity Handout 1 and both Case Study Option Handouts for this section. Inform participants that in the next section you will present two case study options and discuss which to choose for the entirety of the 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NOTES TO ADAPT: </a:t>
            </a:r>
            <a:r>
              <a:rPr lang="en-US" b="0" dirty="0"/>
              <a:t>The SNET itself is designed to be adapted to specific contexts, as such, this training is designed to refer to one case study or scenario throughout the entire training and the activities through each phase of the process. For example, in our first activity we’ll brainstorm some norms that may influence behavior in the case study scenario of our choosing. In this section, we’ll review two option of case studies to choose from. Let’s read our case study handouts and the next two slides and decide, and then launch into an activity. </a:t>
            </a:r>
            <a:endParaRPr lang="en-US" b="1" dirty="0"/>
          </a:p>
        </p:txBody>
      </p:sp>
    </p:spTree>
    <p:extLst>
      <p:ext uri="{BB962C8B-B14F-4D97-AF65-F5344CB8AC3E}">
        <p14:creationId xmlns:p14="http://schemas.microsoft.com/office/powerpoint/2010/main" val="13391775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NOTE TO FACILITATOR</a:t>
            </a:r>
            <a:r>
              <a:rPr lang="en-US" sz="1200" dirty="0"/>
              <a:t>: This slide goes over the homework and previews tomorrow’s agenda. Distribute Homework Handout 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SPEAKER NOTES TO ADAPT: </a:t>
            </a:r>
            <a:r>
              <a:rPr lang="en-US" sz="1200" b="0" i="1" dirty="0"/>
              <a:t>(N/A – please adapt notes to your needs, depending on how the workshop advances and what your priorities are)</a:t>
            </a:r>
            <a:endParaRPr lang="en-US" i="1" dirty="0"/>
          </a:p>
        </p:txBody>
      </p:sp>
      <p:sp>
        <p:nvSpPr>
          <p:cNvPr id="4" name="Slide Number Placeholder 3"/>
          <p:cNvSpPr>
            <a:spLocks noGrp="1"/>
          </p:cNvSpPr>
          <p:nvPr>
            <p:ph type="sldNum" sz="quarter" idx="5"/>
          </p:nvPr>
        </p:nvSpPr>
        <p:spPr/>
        <p:txBody>
          <a:bodyPr/>
          <a:lstStyle/>
          <a:p>
            <a:fld id="{C81BF2EC-6265-41FE-B7D2-8676BF3CBDB1}" type="slidenum">
              <a:rPr lang="en-US" smtClean="0"/>
              <a:t>60</a:t>
            </a:fld>
            <a:endParaRPr lang="en-US" dirty="0"/>
          </a:p>
        </p:txBody>
      </p:sp>
    </p:spTree>
    <p:extLst>
      <p:ext uri="{BB962C8B-B14F-4D97-AF65-F5344CB8AC3E}">
        <p14:creationId xmlns:p14="http://schemas.microsoft.com/office/powerpoint/2010/main" val="7755077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0" name="Google Shape;970;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t>NOTE TO FACILITATOR</a:t>
            </a:r>
            <a:r>
              <a:rPr lang="en-US" sz="1200" dirty="0"/>
              <a:t>: This is an opportunity to have participants exchange informally. </a:t>
            </a:r>
            <a:r>
              <a:rPr lang="en-US" sz="1800" dirty="0">
                <a:effectLst/>
                <a:latin typeface="Calibri" panose="020F0502020204030204" pitchFamily="34" charset="0"/>
                <a:ea typeface="Calibri" panose="020F0502020204030204" pitchFamily="34" charset="0"/>
                <a:cs typeface="Times New Roman" panose="02020603050405020304" pitchFamily="18" charset="0"/>
              </a:rPr>
              <a:t>In this section, you can prepare the Training Agendas for distribution (optional).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SPEAKER NOTES TO ADAPT</a:t>
            </a:r>
            <a:r>
              <a:rPr lang="en-US" sz="1200" b="0" dirty="0"/>
              <a:t>: </a:t>
            </a:r>
            <a:r>
              <a:rPr lang="en-US" sz="1200" b="0" i="1" dirty="0"/>
              <a:t>(N/A – please adapt notes to your needs, depending on how the workshop advances and what your priorities are)</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786824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NOTE TO FACILITATOR</a:t>
            </a:r>
            <a:r>
              <a:rPr lang="en-US" sz="1200" dirty="0"/>
              <a:t>:</a:t>
            </a:r>
            <a:r>
              <a:rPr lang="en-US" sz="1200" kern="1200" dirty="0">
                <a:solidFill>
                  <a:schemeClr val="tx1"/>
                </a:solidFill>
                <a:effectLst/>
                <a:latin typeface="+mn-lt"/>
                <a:ea typeface="+mn-ea"/>
                <a:cs typeface="+mn-cs"/>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Distribute or direct participants to already distributed Training Agendas (optional). </a:t>
            </a:r>
            <a:r>
              <a:rPr lang="en-US" sz="1200" kern="1200" dirty="0">
                <a:solidFill>
                  <a:schemeClr val="tx1"/>
                </a:solidFill>
                <a:effectLst/>
                <a:latin typeface="+mn-lt"/>
                <a:ea typeface="+mn-ea"/>
                <a:cs typeface="+mn-cs"/>
              </a:rPr>
              <a:t>Review the questions and ask if anyone would like to share.  Then preview today’s agenda.</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SPEAKER NOTES TO ADAPT</a:t>
            </a:r>
            <a:r>
              <a:rPr lang="en-US" sz="1200" b="0" dirty="0"/>
              <a:t>: </a:t>
            </a:r>
            <a:r>
              <a:rPr lang="en-US" sz="1200" b="0" i="1" dirty="0"/>
              <a:t>(N/A – please adapt notes to your needs, depending on how the workshop advances and what your priorities are)</a:t>
            </a:r>
            <a:endParaRPr lang="en-US" b="0" dirty="0"/>
          </a:p>
          <a:p>
            <a:endParaRPr lang="en-US" dirty="0"/>
          </a:p>
        </p:txBody>
      </p:sp>
      <p:sp>
        <p:nvSpPr>
          <p:cNvPr id="4" name="Slide Number Placeholder 3"/>
          <p:cNvSpPr>
            <a:spLocks noGrp="1"/>
          </p:cNvSpPr>
          <p:nvPr>
            <p:ph type="sldNum" sz="quarter" idx="5"/>
          </p:nvPr>
        </p:nvSpPr>
        <p:spPr/>
        <p:txBody>
          <a:bodyPr/>
          <a:lstStyle/>
          <a:p>
            <a:fld id="{C81BF2EC-6265-41FE-B7D2-8676BF3CBDB1}" type="slidenum">
              <a:rPr lang="en-US" smtClean="0"/>
              <a:t>62</a:t>
            </a:fld>
            <a:endParaRPr lang="en-US" dirty="0"/>
          </a:p>
        </p:txBody>
      </p:sp>
    </p:spTree>
    <p:extLst>
      <p:ext uri="{BB962C8B-B14F-4D97-AF65-F5344CB8AC3E}">
        <p14:creationId xmlns:p14="http://schemas.microsoft.com/office/powerpoint/2010/main" val="5429756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0" name="Google Shape;970;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NOTE TO FACILITATOR</a:t>
            </a:r>
            <a:r>
              <a:rPr lang="en-US" sz="1200" dirty="0"/>
              <a:t>: This is an opportunity to review the contents of the SNET phases in general – you’ll dive in deeper later and on Day 3. There are no handouts to prepare for this section, but you may want to direct participants to refer to the relevant page numbers of the SNET to follow along or reference.</a:t>
            </a:r>
            <a:br>
              <a:rPr lang="en-US" sz="1200" dirty="0"/>
            </a:b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SPEAKER NOTES TO ADAPT</a:t>
            </a:r>
            <a:r>
              <a:rPr lang="en-US" sz="1200" b="0" dirty="0"/>
              <a:t>: To start off with our second day of the SNET training, we will begin with an overview of the SNET itself again, and the SNET process, before moving into the detailed content of the SNET phases, and activities and beginning to all practice together.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6053697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dirty="0"/>
              <a:t>NOTE TO FACILITATOR</a:t>
            </a:r>
            <a:r>
              <a:rPr lang="en-US" sz="1200" dirty="0"/>
              <a:t>: N/A</a:t>
            </a:r>
          </a:p>
          <a:p>
            <a:endParaRPr lang="en-US" sz="1200" dirty="0"/>
          </a:p>
          <a:p>
            <a:r>
              <a:rPr lang="en-US" sz="1200" b="1" dirty="0"/>
              <a:t>SPEAKER NOTES TO ADAPT: </a:t>
            </a:r>
            <a:r>
              <a:rPr lang="en-US" dirty="0"/>
              <a:t>The SNET provides a process for a SNE which is the way to assess norms. In 5 main phases, to be conducted back-to-back, they are: </a:t>
            </a:r>
          </a:p>
          <a:p>
            <a:pPr marL="171450" indent="-171450">
              <a:buFontTx/>
              <a:buChar char="-"/>
            </a:pPr>
            <a:r>
              <a:rPr lang="en-US" dirty="0"/>
              <a:t>Plan and Prepare – this is where the reading, training and planning happens</a:t>
            </a:r>
          </a:p>
          <a:p>
            <a:pPr marL="171450" indent="-171450">
              <a:buFontTx/>
              <a:buChar char="-"/>
            </a:pPr>
            <a:r>
              <a:rPr lang="en-US" dirty="0"/>
              <a:t>Identify the Reference groups – this is where field work starts </a:t>
            </a:r>
          </a:p>
          <a:p>
            <a:pPr marL="171450" indent="-171450">
              <a:buFontTx/>
              <a:buChar char="-"/>
            </a:pPr>
            <a:r>
              <a:rPr lang="en-US" dirty="0"/>
              <a:t>Explore norms – this is the bulk of the field work </a:t>
            </a:r>
          </a:p>
          <a:p>
            <a:pPr marL="171450" indent="-171450">
              <a:buFontTx/>
              <a:buChar char="-"/>
            </a:pPr>
            <a:r>
              <a:rPr lang="en-US" dirty="0"/>
              <a:t>Analyze findings – the SNET includes rapid processes to analyze findings </a:t>
            </a:r>
          </a:p>
          <a:p>
            <a:pPr marL="171450" indent="-171450">
              <a:buFontTx/>
              <a:buChar char="-"/>
            </a:pPr>
            <a:r>
              <a:rPr lang="en-US" dirty="0"/>
              <a:t>And Apply Findings – the SNET provides guidance to apply what you’ve learned as your designing or revising your program.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2571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N/A</a:t>
            </a:r>
          </a:p>
          <a:p>
            <a:endParaRPr lang="en-US" sz="1200" dirty="0"/>
          </a:p>
          <a:p>
            <a:r>
              <a:rPr lang="en-US" sz="1200" b="1" dirty="0"/>
              <a:t>SPEAKER NOTES TO ADAPT: </a:t>
            </a:r>
            <a:r>
              <a:rPr lang="en-US" dirty="0"/>
              <a:t>This is a snapshot of the SNE process. Here described is each phase, with the necessary information on who is needed, where the activity is taking place (in the office or on the ground with participants), how many days/how much time is needed and the inputs (resources needed). A note to say that three phases are done in office, and two on the ground.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74801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N/A</a:t>
            </a:r>
          </a:p>
          <a:p>
            <a:endParaRPr lang="en-US" sz="1200" dirty="0"/>
          </a:p>
          <a:p>
            <a:r>
              <a:rPr lang="en-US" sz="1200" b="1" dirty="0"/>
              <a:t>SPEAKER NOTES TO ADAPT: </a:t>
            </a:r>
            <a:r>
              <a:rPr lang="en-US" sz="1200" kern="1200" dirty="0">
                <a:solidFill>
                  <a:schemeClr val="tx1"/>
                </a:solidFill>
                <a:effectLst/>
                <a:latin typeface="+mn-lt"/>
                <a:ea typeface="+mn-ea"/>
                <a:cs typeface="+mn-cs"/>
              </a:rPr>
              <a:t>If you recall from the norms assessment overview before, specifically - the SNET can help you answer and uncover information along four general questions: </a:t>
            </a:r>
          </a:p>
          <a:p>
            <a:pPr rtl="0" eaLnBrk="1" fontAlgn="ctr" latinLnBrk="0" hangingPunct="1"/>
            <a:r>
              <a:rPr lang="en-US" sz="1200" b="0" i="0" u="none" strike="noStrike" kern="1200" dirty="0">
                <a:solidFill>
                  <a:schemeClr val="tx1"/>
                </a:solidFill>
                <a:effectLst/>
                <a:latin typeface="+mn-lt"/>
                <a:ea typeface="+mn-ea"/>
                <a:cs typeface="+mn-cs"/>
              </a:rPr>
              <a:t>1. Which groups are</a:t>
            </a:r>
            <a:r>
              <a:rPr lang="en-US" sz="1200" b="1" i="0" u="none" strike="noStrike" kern="1200" dirty="0">
                <a:solidFill>
                  <a:schemeClr val="tx1"/>
                </a:solidFill>
                <a:effectLst/>
                <a:latin typeface="+mn-lt"/>
                <a:ea typeface="+mn-ea"/>
                <a:cs typeface="+mn-cs"/>
              </a:rPr>
              <a:t> most influential to the Main Population Group </a:t>
            </a:r>
            <a:r>
              <a:rPr lang="en-US" sz="1200" b="0" i="0" u="none" strike="noStrike" kern="1200" dirty="0">
                <a:solidFill>
                  <a:schemeClr val="tx1"/>
                </a:solidFill>
                <a:effectLst/>
                <a:latin typeface="+mn-lt"/>
                <a:ea typeface="+mn-ea"/>
                <a:cs typeface="+mn-cs"/>
              </a:rPr>
              <a:t>regarding the behavior of interest?</a:t>
            </a:r>
          </a:p>
          <a:p>
            <a:pPr rtl="0" eaLnBrk="1" fontAlgn="ctr" latinLnBrk="0" hangingPunct="1"/>
            <a:r>
              <a:rPr lang="en-US" sz="1200" b="0" i="0" u="none" strike="noStrike" kern="1200" dirty="0">
                <a:solidFill>
                  <a:schemeClr val="tx1"/>
                </a:solidFill>
                <a:effectLst/>
                <a:latin typeface="+mn-lt"/>
                <a:ea typeface="+mn-ea"/>
                <a:cs typeface="+mn-cs"/>
              </a:rPr>
              <a:t>2.  What are the </a:t>
            </a:r>
            <a:r>
              <a:rPr lang="en-US" sz="1200" b="1" i="0" u="none" strike="noStrike" kern="1200" dirty="0">
                <a:solidFill>
                  <a:schemeClr val="tx1"/>
                </a:solidFill>
                <a:effectLst/>
                <a:latin typeface="+mn-lt"/>
                <a:ea typeface="+mn-ea"/>
                <a:cs typeface="+mn-cs"/>
              </a:rPr>
              <a:t>social norms</a:t>
            </a:r>
            <a:r>
              <a:rPr lang="en-US" sz="1200" b="0" i="0" u="none" strike="noStrike" kern="1200" dirty="0">
                <a:solidFill>
                  <a:schemeClr val="tx1"/>
                </a:solidFill>
                <a:effectLst/>
                <a:latin typeface="+mn-lt"/>
                <a:ea typeface="+mn-ea"/>
                <a:cs typeface="+mn-cs"/>
              </a:rPr>
              <a:t> that influence this behavior? </a:t>
            </a:r>
          </a:p>
          <a:p>
            <a:pPr rtl="0" eaLnBrk="1" fontAlgn="ctr" latinLnBrk="0" hangingPunct="1"/>
            <a:r>
              <a:rPr lang="en-US" sz="1200" b="0" i="0" u="none" strike="noStrike" kern="1200" dirty="0">
                <a:solidFill>
                  <a:schemeClr val="tx1"/>
                </a:solidFill>
                <a:effectLst/>
                <a:latin typeface="+mn-lt"/>
                <a:ea typeface="+mn-ea"/>
                <a:cs typeface="+mn-cs"/>
              </a:rPr>
              <a:t>3.  </a:t>
            </a:r>
            <a:r>
              <a:rPr lang="en-US" sz="1200" b="1" i="0" u="none" strike="noStrike" kern="1200" dirty="0">
                <a:solidFill>
                  <a:schemeClr val="tx1"/>
                </a:solidFill>
                <a:effectLst/>
                <a:latin typeface="+mn-lt"/>
                <a:ea typeface="+mn-ea"/>
                <a:cs typeface="+mn-cs"/>
              </a:rPr>
              <a:t>Why do people comply with social norms?</a:t>
            </a:r>
            <a:r>
              <a:rPr lang="en-US" sz="1200" b="0" i="0" u="none" strike="noStrike" kern="1200" dirty="0">
                <a:solidFill>
                  <a:schemeClr val="tx1"/>
                </a:solidFill>
                <a:effectLst/>
                <a:latin typeface="+mn-lt"/>
                <a:ea typeface="+mn-ea"/>
                <a:cs typeface="+mn-cs"/>
              </a:rPr>
              <a:t> Why not?</a:t>
            </a:r>
          </a:p>
          <a:p>
            <a:pPr rtl="0" eaLnBrk="1" fontAlgn="ctr" latinLnBrk="0" hangingPunct="1"/>
            <a:r>
              <a:rPr lang="en-US" sz="1200" b="0" i="0" u="none" strike="noStrike" kern="1200" dirty="0">
                <a:solidFill>
                  <a:schemeClr val="tx1"/>
                </a:solidFill>
                <a:effectLst/>
                <a:latin typeface="+mn-lt"/>
                <a:ea typeface="+mn-ea"/>
                <a:cs typeface="+mn-cs"/>
              </a:rPr>
              <a:t>4.  What are </a:t>
            </a:r>
            <a:r>
              <a:rPr lang="en-US" sz="1200" b="1" i="0" u="none" strike="noStrike" kern="1200" dirty="0">
                <a:solidFill>
                  <a:schemeClr val="tx1"/>
                </a:solidFill>
                <a:effectLst/>
                <a:latin typeface="+mn-lt"/>
                <a:ea typeface="+mn-ea"/>
                <a:cs typeface="+mn-cs"/>
              </a:rPr>
              <a:t>the social norms that influence this behavior the most?</a:t>
            </a:r>
            <a:r>
              <a:rPr lang="en-US" sz="1200" b="0" i="0" u="none" strike="noStrike"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9936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5" name="Google Shape;945;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sz="2400" b="1" dirty="0"/>
              <a:t>NOTE TO FACILITATOR</a:t>
            </a:r>
            <a:r>
              <a:rPr lang="en-US" sz="2400" dirty="0"/>
              <a:t>: This is a group discussion. </a:t>
            </a:r>
          </a:p>
          <a:p>
            <a:endParaRPr lang="en-US" sz="2400" dirty="0"/>
          </a:p>
          <a:p>
            <a:r>
              <a:rPr lang="en-US" sz="2400" b="1" dirty="0"/>
              <a:t>SPEAKER NOTES TO ADAPT: </a:t>
            </a:r>
            <a:r>
              <a:rPr lang="en-US" sz="2400" b="0" i="0" u="none" strike="noStrike" cap="none" dirty="0">
                <a:solidFill>
                  <a:srgbClr val="000000"/>
                </a:solidFill>
                <a:latin typeface="Helvetica Neue"/>
                <a:ea typeface="Helvetica Neue"/>
                <a:cs typeface="Helvetica Neue"/>
                <a:sym typeface="Helvetica Neue"/>
              </a:rPr>
              <a:t>To wrap up this overview of the SNET product and it’s use in assessing norms – engaging the team in a short discussion about what’s to come in the remainder of the training and plan around the expectations. </a:t>
            </a:r>
            <a:endParaRPr dirty="0"/>
          </a:p>
          <a:p>
            <a:pPr marL="0" marR="0" lvl="0" indent="0" algn="l" rtl="0">
              <a:lnSpc>
                <a:spcPct val="100000"/>
              </a:lnSpc>
              <a:spcBef>
                <a:spcPts val="0"/>
              </a:spcBef>
              <a:spcAft>
                <a:spcPts val="0"/>
              </a:spcAft>
              <a:buSzPts val="2400"/>
              <a:buFont typeface="Helvetica Neue"/>
              <a:buNone/>
            </a:pPr>
            <a:endParaRPr sz="24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dirty="0">
                <a:solidFill>
                  <a:srgbClr val="000000"/>
                </a:solidFill>
                <a:latin typeface="Helvetica Neue"/>
                <a:ea typeface="Helvetica Neue"/>
                <a:cs typeface="Helvetica Neue"/>
                <a:sym typeface="Helvetica Neue"/>
              </a:rPr>
              <a:t> </a:t>
            </a:r>
            <a:endParaRPr dirty="0"/>
          </a:p>
        </p:txBody>
      </p:sp>
    </p:spTree>
    <p:extLst>
      <p:ext uri="{BB962C8B-B14F-4D97-AF65-F5344CB8AC3E}">
        <p14:creationId xmlns:p14="http://schemas.microsoft.com/office/powerpoint/2010/main" val="859546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0" name="Google Shape;970;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b="1" dirty="0"/>
              <a:t>NOTE TO FACILITATOR</a:t>
            </a:r>
            <a:r>
              <a:rPr lang="en-US" dirty="0"/>
              <a:t>: This is the bulk of the content for active sessions accompanying the SNET itself. Each of the 5 SNET phases is in detail broken down by activities included in the SNET; this section covers Phase 1. Prepare Activity Handout 3 and Case Study Handout for distribution during this section. </a:t>
            </a:r>
            <a:r>
              <a:rPr lang="en-US" sz="1200" dirty="0"/>
              <a:t>You may want to direct participants to refer to the relevant page numbers of the SNET to follow along or reference.</a:t>
            </a:r>
            <a:br>
              <a:rPr lang="en-US" dirty="0"/>
            </a:br>
            <a:endParaRPr lang="en-US" dirty="0"/>
          </a:p>
          <a:p>
            <a:r>
              <a:rPr lang="en-US" b="1" dirty="0"/>
              <a:t>SPEAKER NOTES TO ADAPT: </a:t>
            </a:r>
            <a:r>
              <a:rPr lang="en-US" dirty="0"/>
              <a:t>Here, let’s go through the SNET Phases and start with Planning and Preparing. After a review of the phase and it’s activities, we’ll stop and do an activity together to practice this content using our chosen case study from Day 1. </a:t>
            </a:r>
          </a:p>
        </p:txBody>
      </p:sp>
    </p:spTree>
    <p:extLst>
      <p:ext uri="{BB962C8B-B14F-4D97-AF65-F5344CB8AC3E}">
        <p14:creationId xmlns:p14="http://schemas.microsoft.com/office/powerpoint/2010/main" val="10963002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NOTE TO FACILITATOR</a:t>
            </a:r>
            <a:r>
              <a:rPr lang="en-US" dirty="0"/>
              <a:t>: N/A</a:t>
            </a:r>
          </a:p>
          <a:p>
            <a:endParaRPr lang="en-US" dirty="0"/>
          </a:p>
          <a:p>
            <a:r>
              <a:rPr lang="en-US" b="1" dirty="0"/>
              <a:t>SPEAKER NOTES TO ADAPT: </a:t>
            </a:r>
            <a:r>
              <a:rPr lang="en-US" b="0" dirty="0"/>
              <a:t>Here we’re going to go through Phase 1 – to plan and prepare for a social norms exploration!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7707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FACILITATOR</a:t>
            </a:r>
            <a:r>
              <a:rPr lang="en-US" dirty="0"/>
              <a:t>: Distribute or direct participants to already distributed Case Study Option Handouts. Your chosen Case Study Option Handout will be used for reference in subsequent activities; tell participants to keep their copies and continue to use throughout the training or collect to redistribute at the next activity.  Provide time for participants to read the case study on the screen or in the Case Study Option Handouts, in addition to reading the case study aloud. </a:t>
            </a:r>
          </a:p>
          <a:p>
            <a:endParaRPr lang="en-US" b="1" dirty="0"/>
          </a:p>
          <a:p>
            <a:r>
              <a:rPr lang="en-US" b="1" dirty="0"/>
              <a:t>SPEAKER NOTES TO ADAPT: </a:t>
            </a:r>
            <a:r>
              <a:rPr lang="en-US" sz="1200" kern="1200" dirty="0">
                <a:solidFill>
                  <a:schemeClr val="tx1"/>
                </a:solidFill>
                <a:effectLst/>
                <a:latin typeface="+mn-lt"/>
                <a:ea typeface="+mn-ea"/>
                <a:cs typeface="+mn-cs"/>
              </a:rPr>
              <a:t>A program in [country X] has the overall goal to improve reproductive health access and use, including family planning, for young couples recognizing that the early stages of family formation provide opportunities to shift norms to support couples’ communication, improved health, and equitable parenting. To do so, the program would like to identify and understand the social norms driving behaviors related to reproductive health, service utilization, and family planning for both young women and young men in [country X].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program is currently at the program design stage and plans to conduct a social norms exploration using the SNET to inform their program design, including what the intervention activities will be and who they need to engage.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Fast facts about the program: </a:t>
            </a:r>
          </a:p>
          <a:p>
            <a:pPr lvl="0"/>
            <a:r>
              <a:rPr lang="en-US" sz="1200" b="1" kern="1200" dirty="0">
                <a:solidFill>
                  <a:schemeClr val="tx1"/>
                </a:solidFill>
                <a:effectLst/>
                <a:latin typeface="+mn-lt"/>
                <a:ea typeface="+mn-ea"/>
                <a:cs typeface="+mn-cs"/>
              </a:rPr>
              <a:t>Main Population Groups</a:t>
            </a:r>
            <a:r>
              <a:rPr lang="en-US" sz="1200" kern="1200" dirty="0">
                <a:solidFill>
                  <a:schemeClr val="tx1"/>
                </a:solidFill>
                <a:effectLst/>
                <a:latin typeface="+mn-lt"/>
                <a:ea typeface="+mn-ea"/>
                <a:cs typeface="+mn-cs"/>
              </a:rPr>
              <a:t>: Young Men, Young Women, Ages 20-35, Unmarried and Married, with children or without children</a:t>
            </a:r>
          </a:p>
          <a:p>
            <a:pPr lvl="0"/>
            <a:r>
              <a:rPr lang="en-US" sz="1200" b="1" kern="1200" dirty="0">
                <a:solidFill>
                  <a:schemeClr val="tx1"/>
                </a:solidFill>
                <a:effectLst/>
                <a:latin typeface="+mn-lt"/>
                <a:ea typeface="+mn-ea"/>
                <a:cs typeface="+mn-cs"/>
              </a:rPr>
              <a:t>Behaviors to explore: </a:t>
            </a:r>
            <a:r>
              <a:rPr lang="en-US" sz="1200" kern="1200" dirty="0">
                <a:solidFill>
                  <a:schemeClr val="tx1"/>
                </a:solidFill>
                <a:effectLst/>
                <a:latin typeface="+mn-lt"/>
                <a:ea typeface="+mn-ea"/>
                <a:cs typeface="+mn-cs"/>
              </a:rPr>
              <a:t>Women/men/couples seeking healthcare services &amp; women/men using contraception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04492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NOTE TO FACILITATOR</a:t>
            </a:r>
            <a:r>
              <a:rPr lang="en-US" dirty="0"/>
              <a:t>: Spend time here with the team reviewing this overview slide – this includes the activities in this phase </a:t>
            </a:r>
          </a:p>
          <a:p>
            <a:endParaRPr lang="en-US" dirty="0"/>
          </a:p>
          <a:p>
            <a:r>
              <a:rPr lang="en-US" b="1" dirty="0"/>
              <a:t>SPEAKER NOTES TO ADAPT: </a:t>
            </a:r>
            <a:r>
              <a:rPr lang="en-US" dirty="0"/>
              <a:t>Phase 1 presents activities you and the core team will want to complete before you conduct your social norms exploration. These activities offer an introduction to social norms thinking: the core team should examine what they already know through the lens of social norms and their influence on behavior, then define the exploration objectives and chooses exercises. At the end, you’ll determine your plan for fieldwork. </a:t>
            </a:r>
            <a:r>
              <a:rPr lang="en-US" sz="1200" kern="1200" dirty="0">
                <a:solidFill>
                  <a:schemeClr val="tx1"/>
                </a:solidFill>
                <a:effectLst/>
                <a:latin typeface="+mn-lt"/>
                <a:ea typeface="+mn-ea"/>
                <a:cs typeface="+mn-cs"/>
              </a:rPr>
              <a:t>During initial meetings, roles and responsibilities will be defined. Those who will be involved will need to become familiar with the concepts and tasks in the social norms exploration. The team will determine the boundaries of the exploration: objectives, behaviors of interest, Main Population Groups and which exercises to use in discussions with communities. In this phase, the </a:t>
            </a:r>
            <a:r>
              <a:rPr lang="en-US" sz="1200" b="1" kern="1200" dirty="0">
                <a:solidFill>
                  <a:schemeClr val="tx1"/>
                </a:solidFill>
                <a:effectLst/>
                <a:latin typeface="+mn-lt"/>
                <a:ea typeface="+mn-ea"/>
                <a:cs typeface="+mn-cs"/>
              </a:rPr>
              <a:t>Core Team</a:t>
            </a:r>
            <a:r>
              <a:rPr lang="en-US" sz="1200" kern="1200" dirty="0">
                <a:solidFill>
                  <a:schemeClr val="tx1"/>
                </a:solidFill>
                <a:effectLst/>
                <a:latin typeface="+mn-lt"/>
                <a:ea typeface="+mn-ea"/>
                <a:cs typeface="+mn-cs"/>
              </a:rPr>
              <a:t>, who will lead the social norms exploration, joins with the </a:t>
            </a:r>
            <a:r>
              <a:rPr lang="en-US" sz="1200" b="1" kern="1200" dirty="0">
                <a:solidFill>
                  <a:schemeClr val="tx1"/>
                </a:solidFill>
                <a:effectLst/>
                <a:latin typeface="+mn-lt"/>
                <a:ea typeface="+mn-ea"/>
                <a:cs typeface="+mn-cs"/>
              </a:rPr>
              <a:t>Field Team</a:t>
            </a:r>
            <a:r>
              <a:rPr lang="en-US" sz="1200" kern="1200" dirty="0">
                <a:solidFill>
                  <a:schemeClr val="tx1"/>
                </a:solidFill>
                <a:effectLst/>
                <a:latin typeface="+mn-lt"/>
                <a:ea typeface="+mn-ea"/>
                <a:cs typeface="+mn-cs"/>
              </a:rPr>
              <a:t>, who will gather information and contribute to later phases. Others may be invited to planning meetings to create broader organizational support. The Plan &amp; Prepare phase typically takes 1–2 days. Computers, block/sticky notes, flip charts and markers. If a slide deck is used, a projector and screen are needed. </a:t>
            </a:r>
            <a:r>
              <a:rPr lang="en-US" sz="1200" b="1" kern="1200" dirty="0">
                <a:solidFill>
                  <a:schemeClr val="tx1"/>
                </a:solidFill>
                <a:effectLst/>
                <a:latin typeface="+mn-lt"/>
                <a:ea typeface="+mn-ea"/>
                <a:cs typeface="+mn-cs"/>
              </a:rPr>
              <a:t>REMEMBER</a:t>
            </a:r>
            <a:r>
              <a:rPr lang="en-US" sz="1200" kern="1200" dirty="0">
                <a:solidFill>
                  <a:schemeClr val="tx1"/>
                </a:solidFill>
                <a:effectLst/>
                <a:latin typeface="+mn-lt"/>
                <a:ea typeface="+mn-ea"/>
                <a:cs typeface="+mn-cs"/>
              </a:rPr>
              <a:t>: Prior to beginning a social norms exploration, read through the SNET to become familiar with the process as well as the tools to support the social norms exploration.  </a:t>
            </a:r>
          </a:p>
          <a:p>
            <a:r>
              <a:rPr lang="en-US" sz="1200" kern="1200" dirty="0">
                <a:solidFill>
                  <a:schemeClr val="tx1"/>
                </a:solidFill>
                <a:effectLst/>
                <a:latin typeface="+mn-lt"/>
                <a:ea typeface="+mn-ea"/>
                <a:cs typeface="+mn-cs"/>
              </a:rPr>
              <a:t>Refer frequently to the SNET, especially at each new phase of the exploration.</a:t>
            </a:r>
          </a:p>
          <a:p>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0250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FACILITATOR</a:t>
            </a:r>
            <a:r>
              <a:rPr lang="en-US" dirty="0"/>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is animated- Click once to reveal one numbered item as you advance through the description; there are four groups. </a:t>
            </a:r>
          </a:p>
          <a:p>
            <a:endParaRPr lang="en-US" dirty="0"/>
          </a:p>
          <a:p>
            <a:r>
              <a:rPr lang="en-US" b="1" dirty="0"/>
              <a:t>SPEAKER NOTES TO ADAPT: </a:t>
            </a:r>
            <a:r>
              <a:rPr lang="en-US" dirty="0"/>
              <a:t>Before we dig in, you’ll see the terms ‘core, field, and analysis’ teams throughout the SNET and as we discuss the phases and activities. The core team is the team who </a:t>
            </a:r>
            <a:r>
              <a:rPr lang="en-US" dirty="0">
                <a:solidFill>
                  <a:prstClr val="black"/>
                </a:solidFill>
                <a:latin typeface="+mn-lt"/>
              </a:rPr>
              <a:t>leads the exploration process, plans and prepares activities, supports the field team. It’s typically one lead (program manager or similar role for the project), with others who have relevant roles to execute the work. The field team is larger, it’s people within your organization, or partner organizations who are able to support fieldwork mobilization and the on-the-ground information gathering. Finally, the analysis team is both teams together. It’s important to maintain the participatory nature of the SNET that everyone participates in the analysis.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2184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FACILITATOR</a:t>
            </a:r>
            <a:r>
              <a:rPr lang="en-US" dirty="0"/>
              <a:t>: N/A</a:t>
            </a:r>
          </a:p>
          <a:p>
            <a:endParaRPr lang="en-US" dirty="0"/>
          </a:p>
          <a:p>
            <a:r>
              <a:rPr lang="en-US" b="1" dirty="0"/>
              <a:t>SPEAKER NOTES TO ADAPT: </a:t>
            </a:r>
            <a:r>
              <a:rPr lang="en-US" dirty="0"/>
              <a:t>The initial orientation to all team members is the opportunity to internalize the essentials of social norms content presented in the Introduction section, and to begin relating the concepts to your program. This should include reflecting on root causes of the behaviors of interest and developing a collective working understanding on the norms at play in your context. </a:t>
            </a:r>
            <a:r>
              <a:rPr lang="en-US" sz="1200" kern="1200" dirty="0">
                <a:solidFill>
                  <a:schemeClr val="tx1"/>
                </a:solidFill>
                <a:effectLst/>
                <a:latin typeface="+mn-lt"/>
                <a:ea typeface="+mn-ea"/>
                <a:cs typeface="+mn-cs"/>
              </a:rPr>
              <a:t>To do this, we’ll use a Problem Tree analysis exercise (note: this is one of the SNE exercises, too, so you can use this both as a point for reflection and a practice). </a:t>
            </a:r>
          </a:p>
          <a:p>
            <a:endParaRPr lang="en-US" dirty="0"/>
          </a:p>
        </p:txBody>
      </p:sp>
      <p:sp>
        <p:nvSpPr>
          <p:cNvPr id="4" name="Slide Number Placeholder 3"/>
          <p:cNvSpPr>
            <a:spLocks noGrp="1"/>
          </p:cNvSpPr>
          <p:nvPr>
            <p:ph type="sldNum" sz="quarter" idx="10"/>
          </p:nvPr>
        </p:nvSpPr>
        <p:spPr/>
        <p:txBody>
          <a:bodyPr/>
          <a:lstStyle/>
          <a:p>
            <a:fld id="{C81BF2EC-6265-41FE-B7D2-8676BF3CBDB1}" type="slidenum">
              <a:rPr lang="en-US" smtClean="0"/>
              <a:t>72</a:t>
            </a:fld>
            <a:endParaRPr lang="en-US" dirty="0"/>
          </a:p>
        </p:txBody>
      </p:sp>
    </p:spTree>
    <p:extLst>
      <p:ext uri="{BB962C8B-B14F-4D97-AF65-F5344CB8AC3E}">
        <p14:creationId xmlns:p14="http://schemas.microsoft.com/office/powerpoint/2010/main" val="20069773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FACILITATOR</a:t>
            </a:r>
            <a:r>
              <a:rPr lang="en-US" dirty="0"/>
              <a:t>: N/A</a:t>
            </a:r>
          </a:p>
          <a:p>
            <a:endParaRPr lang="en-US" dirty="0"/>
          </a:p>
          <a:p>
            <a:r>
              <a:rPr lang="en-US" b="1" dirty="0"/>
              <a:t>SPEAKER NOTES TO ADAPT: </a:t>
            </a:r>
            <a:r>
              <a:rPr lang="en-US" dirty="0">
                <a:solidFill>
                  <a:prstClr val="white"/>
                </a:solidFill>
                <a:latin typeface="+mn-lt"/>
              </a:rPr>
              <a:t>Here is a problem tree from a team’s  exercise looking into the behavior of ‘low use of family planning’. The team conducted the analysis, circled and labeled factors, and for each normative factor, created a post-it note with details of the causes and sanctions. </a:t>
            </a:r>
            <a:endParaRPr kumimoji="0" lang="en-US" sz="1200" b="0" i="0" u="none" strike="noStrike" kern="1200" cap="none" spc="0" normalizeH="0" baseline="0" noProof="0" dirty="0">
              <a:ln>
                <a:noFill/>
              </a:ln>
              <a:solidFill>
                <a:prstClr val="white"/>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C81BF2EC-6265-41FE-B7D2-8676BF3CBDB1}" type="slidenum">
              <a:rPr lang="en-US" smtClean="0"/>
              <a:t>73</a:t>
            </a:fld>
            <a:endParaRPr lang="en-US" dirty="0"/>
          </a:p>
        </p:txBody>
      </p:sp>
    </p:spTree>
    <p:extLst>
      <p:ext uri="{BB962C8B-B14F-4D97-AF65-F5344CB8AC3E}">
        <p14:creationId xmlns:p14="http://schemas.microsoft.com/office/powerpoint/2010/main" val="40012799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FACILITATOR</a:t>
            </a:r>
            <a:r>
              <a:rPr lang="en-US" dirty="0"/>
              <a:t>: N/A</a:t>
            </a:r>
          </a:p>
          <a:p>
            <a:endParaRPr lang="en-US" dirty="0"/>
          </a:p>
          <a:p>
            <a:r>
              <a:rPr lang="en-US" b="1" dirty="0"/>
              <a:t>SPEAKER NOTES TO ADAPT: </a:t>
            </a:r>
            <a:r>
              <a:rPr lang="en-US" sz="1200" kern="1200" dirty="0">
                <a:solidFill>
                  <a:schemeClr val="tx1"/>
                </a:solidFill>
                <a:effectLst/>
                <a:latin typeface="+mn-lt"/>
                <a:ea typeface="+mn-ea"/>
                <a:cs typeface="+mn-cs"/>
              </a:rPr>
              <a:t>This activity will help the Core Team decide whether to further segment the Main Population Groups for the social norms exploration. People experience different social influences based on their age, sex, social status and many other factors. If your program’s Main Population Group is broadly defined, such as “women of reproductive age” or “children under 18”, you may want to separate these groups into smaller groups to better understand how different normative influences affect subgroups differently. If your program’s Main Population Group is closely defined, such as “newly married first-time mothers”, you may decide you do not need to separate into smaller categories.</a:t>
            </a:r>
            <a:r>
              <a:rPr lang="en-US" dirty="0">
                <a:effectLst/>
              </a:rPr>
              <a:t> </a:t>
            </a:r>
          </a:p>
          <a:p>
            <a:endParaRPr lang="en-US" dirty="0">
              <a:effectLst/>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00487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FACILITATOR</a:t>
            </a:r>
            <a:r>
              <a:rPr lang="en-US" dirty="0"/>
              <a:t>: N/A</a:t>
            </a:r>
          </a:p>
          <a:p>
            <a:endParaRPr lang="en-US" dirty="0"/>
          </a:p>
          <a:p>
            <a:r>
              <a:rPr lang="en-US" b="1" dirty="0"/>
              <a:t>SPEAKER NOTES TO ADAPT: </a:t>
            </a:r>
            <a:r>
              <a:rPr kumimoji="0" lang="en-US" sz="1200" b="0" i="0" u="none" strike="noStrike" kern="1200" cap="none" spc="0" normalizeH="0" baseline="0" noProof="0" dirty="0">
                <a:ln>
                  <a:noFill/>
                </a:ln>
                <a:solidFill>
                  <a:prstClr val="white"/>
                </a:solidFill>
                <a:effectLst/>
                <a:uLnTx/>
                <a:uFillTx/>
                <a:latin typeface="+mn-lt"/>
                <a:ea typeface="+mn-ea"/>
                <a:cs typeface="+mn-cs"/>
              </a:rPr>
              <a:t>Here is an example of a population pathway where the SNE team separated by men with and without children, based on this particular behavior</a:t>
            </a:r>
          </a:p>
          <a:p>
            <a:endParaRPr lang="en-US" dirty="0"/>
          </a:p>
        </p:txBody>
      </p:sp>
      <p:sp>
        <p:nvSpPr>
          <p:cNvPr id="4" name="Slide Number Placeholder 3"/>
          <p:cNvSpPr>
            <a:spLocks noGrp="1"/>
          </p:cNvSpPr>
          <p:nvPr>
            <p:ph type="sldNum" sz="quarter" idx="5"/>
          </p:nvPr>
        </p:nvSpPr>
        <p:spPr/>
        <p:txBody>
          <a:bodyPr/>
          <a:lstStyle/>
          <a:p>
            <a:fld id="{C81BF2EC-6265-41FE-B7D2-8676BF3CBDB1}" type="slidenum">
              <a:rPr lang="en-US" smtClean="0"/>
              <a:t>75</a:t>
            </a:fld>
            <a:endParaRPr lang="en-US" dirty="0"/>
          </a:p>
        </p:txBody>
      </p:sp>
    </p:spTree>
    <p:extLst>
      <p:ext uri="{BB962C8B-B14F-4D97-AF65-F5344CB8AC3E}">
        <p14:creationId xmlns:p14="http://schemas.microsoft.com/office/powerpoint/2010/main" val="181748204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FACILITATOR</a:t>
            </a:r>
            <a:r>
              <a:rPr lang="en-US" dirty="0"/>
              <a:t>: N/A</a:t>
            </a:r>
          </a:p>
          <a:p>
            <a:endParaRPr lang="en-US" dirty="0"/>
          </a:p>
          <a:p>
            <a:r>
              <a:rPr lang="en-US" b="1" dirty="0"/>
              <a:t>SPEAKER NOTES TO ADAPT: </a:t>
            </a:r>
            <a:r>
              <a:rPr lang="en-US" b="0" dirty="0"/>
              <a:t>A</a:t>
            </a:r>
            <a:r>
              <a:rPr lang="en-US" sz="1200" kern="1200" dirty="0">
                <a:solidFill>
                  <a:schemeClr val="tx1"/>
                </a:solidFill>
                <a:effectLst/>
                <a:latin typeface="+mn-lt"/>
                <a:ea typeface="+mn-ea"/>
                <a:cs typeface="+mn-cs"/>
              </a:rPr>
              <a:t>ctivity 3 in Phase 1 of the SNET will help the Core Team provide focus and direction for the social norms exploration, by thinking precisely about what they want to learn and how they will use the findings. </a:t>
            </a:r>
            <a:r>
              <a:rPr lang="en-US" dirty="0">
                <a:solidFill>
                  <a:srgbClr val="393941"/>
                </a:solidFill>
                <a:latin typeface="+mn-lt"/>
              </a:rPr>
              <a:t>Reflecting more precisely about what you want to learn from the SNE and how you will use the findings. Defining the objectives will ensure field activities will follow suit. </a:t>
            </a:r>
            <a:endParaRPr kumimoji="0" lang="en-US" sz="2000" b="0" i="0" u="none" strike="noStrike" kern="1200" cap="none" spc="0" normalizeH="0" baseline="0" noProof="0" dirty="0">
              <a:ln>
                <a:noFill/>
              </a:ln>
              <a:solidFill>
                <a:srgbClr val="393941"/>
              </a:solidFill>
              <a:effectLst/>
              <a:uLnTx/>
              <a:uFillTx/>
              <a:latin typeface="+mn-lt"/>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59758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FACILITATOR</a:t>
            </a:r>
            <a:r>
              <a:rPr lang="en-US" dirty="0"/>
              <a:t>: N/A</a:t>
            </a:r>
          </a:p>
          <a:p>
            <a:endParaRPr lang="en-US" dirty="0"/>
          </a:p>
          <a:p>
            <a:r>
              <a:rPr lang="en-US" b="1" dirty="0"/>
              <a:t>SPEAKER NOTES TO ADAPT: </a:t>
            </a:r>
            <a:r>
              <a:rPr kumimoji="0" lang="en-US" sz="1200" b="0" i="0" u="none" strike="noStrike" kern="1200" cap="none" spc="0" normalizeH="0" baseline="0" noProof="0" dirty="0">
                <a:ln>
                  <a:noFill/>
                </a:ln>
                <a:solidFill>
                  <a:prstClr val="white"/>
                </a:solidFill>
                <a:effectLst/>
                <a:uLnTx/>
                <a:uFillTx/>
                <a:latin typeface="+mn-lt"/>
                <a:ea typeface="+mn-ea"/>
                <a:cs typeface="+mn-cs"/>
              </a:rPr>
              <a:t>For this program,</a:t>
            </a:r>
            <a:r>
              <a:rPr lang="en-US" dirty="0">
                <a:solidFill>
                  <a:prstClr val="white"/>
                </a:solidFill>
                <a:latin typeface="+mn-lt"/>
              </a:rPr>
              <a:t> four</a:t>
            </a:r>
            <a:r>
              <a:rPr kumimoji="0" lang="en-US" sz="1200" b="0" i="0" u="none" strike="noStrike" kern="1200" cap="none" spc="0" normalizeH="0" baseline="0" noProof="0" dirty="0">
                <a:ln>
                  <a:noFill/>
                </a:ln>
                <a:solidFill>
                  <a:prstClr val="white"/>
                </a:solidFill>
                <a:effectLst/>
                <a:uLnTx/>
                <a:uFillTx/>
                <a:latin typeface="+mn-lt"/>
                <a:ea typeface="+mn-ea"/>
                <a:cs typeface="+mn-cs"/>
              </a:rPr>
              <a:t> objectives were set to guide the SNE process. It was important to test the tool, identify norms, understand and rank norms on FP and IPV.</a:t>
            </a:r>
          </a:p>
          <a:p>
            <a:endParaRPr lang="en-US" dirty="0"/>
          </a:p>
        </p:txBody>
      </p:sp>
      <p:sp>
        <p:nvSpPr>
          <p:cNvPr id="4" name="Slide Number Placeholder 3"/>
          <p:cNvSpPr>
            <a:spLocks noGrp="1"/>
          </p:cNvSpPr>
          <p:nvPr>
            <p:ph type="sldNum" sz="quarter" idx="5"/>
          </p:nvPr>
        </p:nvSpPr>
        <p:spPr/>
        <p:txBody>
          <a:bodyPr/>
          <a:lstStyle/>
          <a:p>
            <a:fld id="{C81BF2EC-6265-41FE-B7D2-8676BF3CBDB1}" type="slidenum">
              <a:rPr lang="en-US" smtClean="0"/>
              <a:t>77</a:t>
            </a:fld>
            <a:endParaRPr lang="en-US" dirty="0"/>
          </a:p>
        </p:txBody>
      </p:sp>
    </p:spTree>
    <p:extLst>
      <p:ext uri="{BB962C8B-B14F-4D97-AF65-F5344CB8AC3E}">
        <p14:creationId xmlns:p14="http://schemas.microsoft.com/office/powerpoint/2010/main" val="344394856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FACILITATOR</a:t>
            </a:r>
            <a:r>
              <a:rPr lang="en-US" dirty="0"/>
              <a:t>: N/A</a:t>
            </a:r>
          </a:p>
          <a:p>
            <a:endParaRPr lang="en-US" dirty="0"/>
          </a:p>
          <a:p>
            <a:r>
              <a:rPr lang="en-US" b="1" dirty="0"/>
              <a:t>SPEAKER NOTES TO ADAPT: </a:t>
            </a:r>
            <a:r>
              <a:rPr kumimoji="0" lang="en-US" sz="1200" b="0" i="0" u="none" strike="noStrike" kern="1200" cap="none" spc="0" normalizeH="0" baseline="0" noProof="0" dirty="0">
                <a:ln>
                  <a:noFill/>
                </a:ln>
                <a:solidFill>
                  <a:prstClr val="black"/>
                </a:solidFill>
                <a:effectLst/>
                <a:uLnTx/>
                <a:uFillTx/>
                <a:latin typeface="+mn-lt"/>
                <a:ea typeface="+mn-ea"/>
                <a:cs typeface="+mn-cs"/>
              </a:rPr>
              <a:t>The social norms exploration involves completing two exercises. The first leads the field team to identify reference groups by using the ‘My Social Networks’ exercise, which involves rapid interviews using a survey-type format. For the second exercise to explore social norms, the field team uses participatory group discussions that allow community reflection and analysis on normative factors. </a:t>
            </a:r>
            <a:r>
              <a:rPr kumimoji="0" lang="en-US" sz="1200" b="1" i="0" u="none" strike="noStrike" kern="1200" cap="none" spc="0" normalizeH="0" baseline="0" noProof="0" dirty="0">
                <a:ln>
                  <a:noFill/>
                </a:ln>
                <a:solidFill>
                  <a:prstClr val="black"/>
                </a:solidFill>
                <a:effectLst/>
                <a:uLnTx/>
                <a:uFillTx/>
                <a:latin typeface="+mn-lt"/>
                <a:ea typeface="+mn-ea"/>
                <a:cs typeface="+mn-cs"/>
              </a:rPr>
              <a:t>Together, you will decide which of three social norm exploration exercise options, described in the next slide, are best suited for your team.</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44858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FACILITATOR</a:t>
            </a:r>
            <a:r>
              <a:rPr lang="en-US" dirty="0"/>
              <a:t>: N/A</a:t>
            </a:r>
          </a:p>
          <a:p>
            <a:endParaRPr lang="en-US" dirty="0"/>
          </a:p>
          <a:p>
            <a:r>
              <a:rPr lang="en-US" b="1" dirty="0"/>
              <a:t>SPEAKER NOTES TO ADAPT: </a:t>
            </a:r>
            <a:r>
              <a:rPr lang="en-US" dirty="0"/>
              <a:t>Having determined</a:t>
            </a:r>
            <a:r>
              <a:rPr lang="en-US" baseline="0" dirty="0"/>
              <a:t> in your earlier activity what are your objectives, budget, team capabilities, timeline, etc., you can now proceed to select the exercise for the social norms exploration that fits those considerations. </a:t>
            </a:r>
            <a:r>
              <a:rPr lang="en-US" dirty="0"/>
              <a:t>The exercises included in this Guide are generic; they need to be adapted to the behaviors you are exploring as well as the community context. At this time you need to select the</a:t>
            </a:r>
            <a:r>
              <a:rPr lang="en-US" baseline="0" dirty="0"/>
              <a:t> exercise and later when we cover Phases 2 and 3, you will be able to adapt those exercises with support of the suggestions for adaptation included in those sections.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763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FACILITATOR</a:t>
            </a:r>
            <a:r>
              <a:rPr lang="en-US" dirty="0"/>
              <a:t>: Provide time for participants to read the case study on the screen on in the Case Study Option Handouts, in addition to reading the case study aloud. </a:t>
            </a:r>
          </a:p>
          <a:p>
            <a:endParaRPr lang="en-US" b="1" dirty="0"/>
          </a:p>
          <a:p>
            <a:r>
              <a:rPr lang="en-US" b="1" dirty="0"/>
              <a:t>SPEAKER NOTES TO ADAPT: </a:t>
            </a:r>
            <a:r>
              <a:rPr lang="en-US" sz="1200" kern="1200" dirty="0">
                <a:solidFill>
                  <a:schemeClr val="tx1"/>
                </a:solidFill>
                <a:effectLst/>
                <a:latin typeface="+mn-lt"/>
                <a:ea typeface="+mn-ea"/>
                <a:cs typeface="+mn-cs"/>
              </a:rPr>
              <a:t>A program in [country X] has the overall goal of increasing women’s land rights addressing social barriers to customary and informal land ownership where current legal protections aren’t effectively enforced. This program is currently being implemented, but after six months of activities, the program has identified a need to better understand social norms that are influencing land-related outcomes.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Therefore, the program will use the SNET to conduct a social norms exploration to identify barriers to women’s land rights and women’s participation in land-related decision-making bodies in [country X]. With the SNET findings, the program will conduct a pilot of new activities, and monitor for any shifts in social norms.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Fast facts about the program: </a:t>
            </a:r>
          </a:p>
          <a:p>
            <a:pPr lvl="0"/>
            <a:r>
              <a:rPr lang="en-US" sz="1200" b="1" kern="1200" dirty="0">
                <a:solidFill>
                  <a:schemeClr val="tx1"/>
                </a:solidFill>
                <a:effectLst/>
                <a:latin typeface="+mn-lt"/>
                <a:ea typeface="+mn-ea"/>
                <a:cs typeface="+mn-cs"/>
              </a:rPr>
              <a:t>Main Population Groups</a:t>
            </a:r>
            <a:r>
              <a:rPr lang="en-US" sz="1200" kern="1200" dirty="0">
                <a:solidFill>
                  <a:schemeClr val="tx1"/>
                </a:solidFill>
                <a:effectLst/>
                <a:latin typeface="+mn-lt"/>
                <a:ea typeface="+mn-ea"/>
                <a:cs typeface="+mn-cs"/>
              </a:rPr>
              <a:t>: Married Adult Women, Married Adult Men, Community Elders/Leaders </a:t>
            </a:r>
          </a:p>
          <a:p>
            <a:pPr lvl="0"/>
            <a:r>
              <a:rPr lang="en-US" sz="1200" b="1" kern="1200" dirty="0">
                <a:solidFill>
                  <a:schemeClr val="tx1"/>
                </a:solidFill>
                <a:effectLst/>
                <a:latin typeface="+mn-lt"/>
                <a:ea typeface="+mn-ea"/>
                <a:cs typeface="+mn-cs"/>
              </a:rPr>
              <a:t>Behaviors to explore: </a:t>
            </a:r>
            <a:r>
              <a:rPr lang="en-US" sz="1200" kern="1200" dirty="0">
                <a:solidFill>
                  <a:schemeClr val="tx1"/>
                </a:solidFill>
                <a:effectLst/>
                <a:latin typeface="+mn-lt"/>
                <a:ea typeface="+mn-ea"/>
                <a:cs typeface="+mn-cs"/>
              </a:rPr>
              <a:t>Women’s ownership and tenure of land; Women’s Participation in Land-related Groups; Women’s decision-making on land-related issues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279776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FACILITATOR</a:t>
            </a:r>
            <a:r>
              <a:rPr lang="en-US" dirty="0"/>
              <a:t>: N/A</a:t>
            </a:r>
          </a:p>
          <a:p>
            <a:endParaRPr lang="en-US" dirty="0"/>
          </a:p>
          <a:p>
            <a:r>
              <a:rPr lang="en-US" b="1" dirty="0"/>
              <a:t>SPEAKER NOTES TO ADAPT: </a:t>
            </a:r>
            <a:r>
              <a:rPr lang="en-US" sz="1200" kern="1200" dirty="0">
                <a:solidFill>
                  <a:schemeClr val="tx1"/>
                </a:solidFill>
                <a:effectLst/>
                <a:latin typeface="+mn-lt"/>
                <a:ea typeface="+mn-ea"/>
                <a:cs typeface="+mn-cs"/>
              </a:rPr>
              <a:t>Typically, the Core Team sets the parameters for the social norms exploration, in particular the number of sites to visit and the number of people to interview. The social norms exploration site(s) and participants to be interviewed should be similar to the Main Population Group that is engaged in your program. There are no rules about the number of sites to visit or how many participants are needed for discussions, but we provide suggestions to consider below.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579823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FACILITATOR</a:t>
            </a:r>
            <a:r>
              <a:rPr lang="en-US" dirty="0"/>
              <a:t>: N/A</a:t>
            </a:r>
          </a:p>
          <a:p>
            <a:endParaRPr lang="en-US" dirty="0"/>
          </a:p>
          <a:p>
            <a:r>
              <a:rPr lang="en-US" b="1" dirty="0"/>
              <a:t>SPEAKER NOTES TO ADAPT: </a:t>
            </a:r>
            <a:r>
              <a:rPr lang="en-US" noProof="0" dirty="0"/>
              <a:t>For this program, four sites were chosen to compare two types of places. There were four main population groups and four reference groups…</a:t>
            </a:r>
            <a:r>
              <a:rPr lang="en-US" dirty="0"/>
              <a:t>Remember, the number of people often depends on the way the team can access, get buy-in from and mobilize the communities for this work. In carrying out the activities this may shift in practice.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70594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FACILITATOR</a:t>
            </a:r>
            <a:r>
              <a:rPr lang="en-US" dirty="0"/>
              <a:t>: N/A</a:t>
            </a:r>
          </a:p>
          <a:p>
            <a:endParaRPr lang="en-US" dirty="0"/>
          </a:p>
          <a:p>
            <a:r>
              <a:rPr lang="en-US" b="1" dirty="0"/>
              <a:t>SPEAKER NOTES TO ADAPT: </a:t>
            </a:r>
            <a:r>
              <a:rPr lang="en-US" sz="1200" kern="1200" dirty="0">
                <a:solidFill>
                  <a:schemeClr val="tx1"/>
                </a:solidFill>
                <a:effectLst/>
                <a:latin typeface="+mn-lt"/>
                <a:ea typeface="+mn-ea"/>
                <a:cs typeface="+mn-cs"/>
              </a:rPr>
              <a:t>The Core Team develops a plan and starts organizing fieldwork. This sets in motion preparation and implementation of site-level activities by the Field Team, including inviting participants ahead of the Field Team visit. At each site, Field Teams may segment into </a:t>
            </a:r>
            <a:r>
              <a:rPr lang="en-US" sz="1200" b="1" kern="1200" dirty="0">
                <a:solidFill>
                  <a:schemeClr val="tx1"/>
                </a:solidFill>
                <a:effectLst/>
                <a:latin typeface="+mn-lt"/>
                <a:ea typeface="+mn-ea"/>
                <a:cs typeface="+mn-cs"/>
              </a:rPr>
              <a:t>Interview Teams</a:t>
            </a:r>
            <a:r>
              <a:rPr lang="en-US" sz="1200" kern="1200" dirty="0">
                <a:solidFill>
                  <a:schemeClr val="tx1"/>
                </a:solidFill>
                <a:effectLst/>
                <a:latin typeface="+mn-lt"/>
                <a:ea typeface="+mn-ea"/>
                <a:cs typeface="+mn-cs"/>
              </a:rPr>
              <a:t>. Each Interview Team also has responsibility to be prepared technically and logistically for interviews and discussions.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098446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FACILITATOR</a:t>
            </a:r>
            <a:r>
              <a:rPr lang="en-US" dirty="0"/>
              <a:t>: N/A</a:t>
            </a:r>
          </a:p>
          <a:p>
            <a:endParaRPr lang="en-US" dirty="0"/>
          </a:p>
          <a:p>
            <a:r>
              <a:rPr lang="en-US" b="1" dirty="0"/>
              <a:t>SPEAKER NOTES TO ADAPT: </a:t>
            </a:r>
            <a:r>
              <a:rPr lang="en-US" dirty="0"/>
              <a:t>A check list like the one shown here can help individual field teams organize themselves before each fieldwork day.</a:t>
            </a:r>
          </a:p>
        </p:txBody>
      </p:sp>
      <p:sp>
        <p:nvSpPr>
          <p:cNvPr id="4" name="Slide Number Placeholder 3"/>
          <p:cNvSpPr>
            <a:spLocks noGrp="1"/>
          </p:cNvSpPr>
          <p:nvPr>
            <p:ph type="sldNum" sz="quarter" idx="10"/>
          </p:nvPr>
        </p:nvSpPr>
        <p:spPr/>
        <p:txBody>
          <a:bodyPr/>
          <a:lstStyle/>
          <a:p>
            <a:fld id="{C81BF2EC-6265-41FE-B7D2-8676BF3CBDB1}" type="slidenum">
              <a:rPr lang="en-US" smtClean="0"/>
              <a:t>83</a:t>
            </a:fld>
            <a:endParaRPr lang="en-US" dirty="0"/>
          </a:p>
        </p:txBody>
      </p:sp>
    </p:spTree>
    <p:extLst>
      <p:ext uri="{BB962C8B-B14F-4D97-AF65-F5344CB8AC3E}">
        <p14:creationId xmlns:p14="http://schemas.microsoft.com/office/powerpoint/2010/main" val="40726807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FACILITATOR</a:t>
            </a:r>
            <a:r>
              <a:rPr lang="en-US" dirty="0"/>
              <a:t>: Distribute Activity Handout 3 and Case Study Handout.</a:t>
            </a:r>
            <a:r>
              <a:rPr lang="en-US" sz="1800" dirty="0">
                <a:effectLst/>
                <a:latin typeface="Calibri" panose="020F0502020204030204" pitchFamily="34" charset="0"/>
                <a:ea typeface="Calibri" panose="020F0502020204030204" pitchFamily="34" charset="0"/>
                <a:cs typeface="Times New Roman" panose="02020603050405020304" pitchFamily="18" charset="0"/>
              </a:rPr>
              <a:t> This slide is animated- Click once to reveal one numbered item as you advance through the discussion; there are two groups. </a:t>
            </a:r>
            <a:r>
              <a:rPr lang="en-US" sz="1200" i="0" kern="1200" dirty="0">
                <a:solidFill>
                  <a:schemeClr val="tx1"/>
                </a:solidFill>
                <a:effectLst/>
                <a:latin typeface="+mn-lt"/>
                <a:ea typeface="+mn-ea"/>
                <a:cs typeface="+mn-cs"/>
              </a:rPr>
              <a:t>Multiple exercises are included in this activity, to be done in small groups. Ideally, each person has an opportunity to play various roles across the activities. </a:t>
            </a:r>
            <a:r>
              <a:rPr lang="en-US" dirty="0"/>
              <a:t>Case Study Handout will be used for reference in subsequent activities; tell participants to keep their copies and continue to use throughout the training, or collect to redistribute at the next activity. </a:t>
            </a:r>
          </a:p>
          <a:p>
            <a:endParaRPr lang="en-US" dirty="0"/>
          </a:p>
          <a:p>
            <a:pPr marL="0" marR="0">
              <a:lnSpc>
                <a:spcPct val="115000"/>
              </a:lnSpc>
              <a:spcBef>
                <a:spcPts val="0"/>
              </a:spcBef>
              <a:spcAft>
                <a:spcPts val="0"/>
              </a:spcAft>
            </a:pPr>
            <a:r>
              <a:rPr lang="en-US" sz="1200" b="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ACTIVITY INSTRUCTIONS:</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In plenary, using your selected case study, you will identify your main population group(s) (typically at least one, but no more than three). </a:t>
            </a: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Determine a lead facilitator for the activity. That person will facilitate this exercise, and the other participants will play the role of a member of a social norms exploration team. </a:t>
            </a: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To inform your further planning, you will segment your main population groups using a pathway chart (see below) by the behaviors of interest based on the case study description. </a:t>
            </a: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Decide as a team if the main population group(s) should be further segmented, asking: </a:t>
            </a:r>
          </a:p>
          <a:p>
            <a:pPr marL="742950" marR="0" lvl="1" indent="-285750">
              <a:lnSpc>
                <a:spcPct val="115000"/>
              </a:lnSpc>
              <a:spcBef>
                <a:spcPts val="0"/>
              </a:spcBef>
              <a:spcAft>
                <a:spcPts val="0"/>
              </a:spcAft>
              <a:buFont typeface="Courier New" panose="02070309020205020404" pitchFamily="49" charset="0"/>
              <a:buChar char="o"/>
            </a:pPr>
            <a:r>
              <a:rPr lang="en-US" sz="12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Do the subgroups of this main population group experience different social pressures because of their age, sex, social position, or other factors? </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If yes, which subgroups are most important/possible to reach?</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Is this important to understand the norms for that behavior? How so?</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endParaRPr lang="en-US" b="1" dirty="0"/>
          </a:p>
          <a:p>
            <a:endParaRPr lang="en-US" dirty="0"/>
          </a:p>
          <a:p>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159718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FACILITATOR</a:t>
            </a:r>
            <a:r>
              <a:rPr lang="en-US" dirty="0"/>
              <a:t>: Refer to Activity Handout 3 and Case Study Handout. </a:t>
            </a:r>
            <a:r>
              <a:rPr lang="en-US" sz="1200" dirty="0">
                <a:effectLst/>
                <a:latin typeface="Calibri" panose="020F0502020204030204" pitchFamily="34" charset="0"/>
                <a:ea typeface="Calibri" panose="020F0502020204030204" pitchFamily="34" charset="0"/>
                <a:cs typeface="Times New Roman" panose="02020603050405020304" pitchFamily="18" charset="0"/>
              </a:rPr>
              <a:t>This slide is animated- Click once to reveal one numbered item as you advance through the discussion; there are two groups. </a:t>
            </a:r>
            <a:r>
              <a:rPr lang="en-US" sz="1200" i="0" kern="1200" dirty="0">
                <a:solidFill>
                  <a:schemeClr val="tx1"/>
                </a:solidFill>
                <a:effectLst/>
                <a:latin typeface="+mn-lt"/>
                <a:ea typeface="+mn-ea"/>
                <a:cs typeface="+mn-cs"/>
              </a:rPr>
              <a:t>Multiple exercises are included in this activity, to be done in small groups. Ideally, each person has an opportunity to play various roles across the activities. </a:t>
            </a:r>
            <a:r>
              <a:rPr lang="en-US" dirty="0"/>
              <a:t>Case Study Handout will be used for reference in subsequent activities; tell participants to keep their copies and continue to use throughout the training, or collect to redistribute at the next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endParaRPr lang="en-US" dirty="0"/>
          </a:p>
          <a:p>
            <a:pPr marL="0" marR="0">
              <a:lnSpc>
                <a:spcPct val="115000"/>
              </a:lnSpc>
              <a:spcBef>
                <a:spcPts val="0"/>
              </a:spcBef>
              <a:spcAft>
                <a:spcPts val="0"/>
              </a:spcAft>
            </a:pPr>
            <a:r>
              <a:rPr lang="en-US" sz="1200" b="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ACTIVITY INSTRUCTIONS:</a:t>
            </a:r>
          </a:p>
          <a:p>
            <a:pPr marL="342900" marR="0" lvl="0" indent="-342900">
              <a:lnSpc>
                <a:spcPct val="115000"/>
              </a:lnSpc>
              <a:spcBef>
                <a:spcPts val="0"/>
              </a:spcBef>
              <a:spcAft>
                <a:spcPts val="0"/>
              </a:spcAft>
              <a:buFont typeface="+mj-lt"/>
              <a:buAutoNum type="arabicPeriod"/>
            </a:pPr>
            <a:r>
              <a:rPr lang="en-US" sz="18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Using your selected case study, you will select the exercises to use for your social norms exploration (note: this will determine the exercise (or exercises) you will practice later) from the table on the following page. </a:t>
            </a:r>
          </a:p>
          <a:p>
            <a:pPr marL="342900" marR="0" lvl="0" indent="-342900">
              <a:lnSpc>
                <a:spcPct val="115000"/>
              </a:lnSpc>
              <a:spcBef>
                <a:spcPts val="0"/>
              </a:spcBef>
              <a:spcAft>
                <a:spcPts val="0"/>
              </a:spcAft>
              <a:buFont typeface="+mj-lt"/>
              <a:buAutoNum type="arabicPeriod"/>
            </a:pPr>
            <a:r>
              <a:rPr lang="en-US" sz="18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Determine a lead facilitator for the activity. That person will facilitate this exercise, and the other participants will play the role of a member of a social norms exploration team. </a:t>
            </a:r>
          </a:p>
          <a:p>
            <a:pPr marL="342900" marR="0" lvl="0" indent="-342900">
              <a:lnSpc>
                <a:spcPct val="115000"/>
              </a:lnSpc>
              <a:spcBef>
                <a:spcPts val="0"/>
              </a:spcBef>
              <a:spcAft>
                <a:spcPts val="0"/>
              </a:spcAft>
              <a:buFont typeface="+mj-lt"/>
              <a:buAutoNum type="arabicPeriod"/>
            </a:pPr>
            <a:r>
              <a:rPr lang="en-US" sz="18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Have a discussion to review the exercises in the SNET. There is no right or wrong exercise to choose, you should consider the resources, exercise complexity, and team capacity to conduct a social norms exploration for your context.</a:t>
            </a:r>
          </a:p>
          <a:p>
            <a:pPr marL="0" marR="0">
              <a:lnSpc>
                <a:spcPct val="115000"/>
              </a:lnSpc>
              <a:spcBef>
                <a:spcPts val="0"/>
              </a:spcBef>
              <a:spcAft>
                <a:spcPts val="0"/>
              </a:spcAft>
            </a:pP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81BF2EC-6265-41FE-B7D2-8676BF3CBDB1}" type="slidenum">
              <a:rPr lang="en-US" smtClean="0"/>
              <a:t>85</a:t>
            </a:fld>
            <a:endParaRPr lang="en-US" dirty="0"/>
          </a:p>
        </p:txBody>
      </p:sp>
    </p:spTree>
    <p:extLst>
      <p:ext uri="{BB962C8B-B14F-4D97-AF65-F5344CB8AC3E}">
        <p14:creationId xmlns:p14="http://schemas.microsoft.com/office/powerpoint/2010/main" val="188298448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FACILITATOR</a:t>
            </a:r>
            <a:r>
              <a:rPr lang="en-US" dirty="0"/>
              <a:t>: Refer to Activity Handout 3 and Case Study Handout. </a:t>
            </a:r>
            <a:r>
              <a:rPr lang="en-US" sz="1200" dirty="0">
                <a:effectLst/>
                <a:latin typeface="Calibri" panose="020F0502020204030204" pitchFamily="34" charset="0"/>
                <a:ea typeface="Calibri" panose="020F0502020204030204" pitchFamily="34" charset="0"/>
                <a:cs typeface="Times New Roman" panose="02020603050405020304" pitchFamily="18" charset="0"/>
              </a:rPr>
              <a:t>This slide is animated- Click once to reveal one numbered item as you advance through the discussion; there are two groups. </a:t>
            </a:r>
            <a:r>
              <a:rPr lang="en-US" sz="1200" i="0" kern="1200" dirty="0">
                <a:solidFill>
                  <a:schemeClr val="tx1"/>
                </a:solidFill>
                <a:effectLst/>
                <a:latin typeface="+mn-lt"/>
                <a:ea typeface="+mn-ea"/>
                <a:cs typeface="+mn-cs"/>
              </a:rPr>
              <a:t>Multiple exercises are included in this activity, to be done in small groups. Ideally, each person has an opportunity to play various roles across the activities. </a:t>
            </a:r>
            <a:r>
              <a:rPr lang="en-US" dirty="0"/>
              <a:t>Case Study Handout will be used for reference in subsequent activities; tell participants to keep their copies and continue to use throughout the training, or collect to redistribute at the next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endParaRPr lang="en-US" dirty="0"/>
          </a:p>
          <a:p>
            <a:pPr marL="0" marR="0">
              <a:lnSpc>
                <a:spcPct val="115000"/>
              </a:lnSpc>
              <a:spcBef>
                <a:spcPts val="0"/>
              </a:spcBef>
              <a:spcAft>
                <a:spcPts val="0"/>
              </a:spcAft>
            </a:pPr>
            <a:r>
              <a:rPr lang="en-US" sz="1200" b="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ACTIVITY INSTRUCTIONS:</a:t>
            </a: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Using your selected case study, determine the number of sites and participants to explore norms in Phase 2 and 3 of the social norms exploration (note: this will depend on the discussions from the previous two exercises). </a:t>
            </a: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Keeping in mind the main population groups and exercises you have chosen, consider the context and the number of sites to visit. Keep in mind the resources, time, and need for the program discussed in the case study. Discuss the rationale for this selection.  </a:t>
            </a: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Once the sites are agreed upon, determine how many participants you will engage based on the guidance in the SNET, considering: </a:t>
            </a:r>
          </a:p>
          <a:p>
            <a:pPr marL="742950" marR="0" lvl="1" indent="-285750">
              <a:lnSpc>
                <a:spcPct val="115000"/>
              </a:lnSpc>
              <a:spcBef>
                <a:spcPts val="0"/>
              </a:spcBef>
              <a:spcAft>
                <a:spcPts val="0"/>
              </a:spcAft>
              <a:buFont typeface="Courier New" panose="02070309020205020404" pitchFamily="49" charset="0"/>
              <a:buChar char="o"/>
            </a:pPr>
            <a:r>
              <a:rPr lang="en-US" sz="12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By site/location </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 of people to include from the main population groups</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Exercise chosen </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 of people to include as reference groups (even if you don’t know them yet, planning for the number of people will help in securing resources)</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342900" marR="0" lvl="0" indent="-342900">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We suggest developing a table which lays out this information: site, main population group, chosen exercise. </a:t>
            </a:r>
          </a:p>
          <a:p>
            <a:endParaRPr lang="en-US" dirty="0"/>
          </a:p>
        </p:txBody>
      </p:sp>
      <p:sp>
        <p:nvSpPr>
          <p:cNvPr id="4" name="Slide Number Placeholder 3"/>
          <p:cNvSpPr>
            <a:spLocks noGrp="1"/>
          </p:cNvSpPr>
          <p:nvPr>
            <p:ph type="sldNum" sz="quarter" idx="5"/>
          </p:nvPr>
        </p:nvSpPr>
        <p:spPr/>
        <p:txBody>
          <a:bodyPr/>
          <a:lstStyle/>
          <a:p>
            <a:fld id="{C81BF2EC-6265-41FE-B7D2-8676BF3CBDB1}" type="slidenum">
              <a:rPr lang="en-US" smtClean="0"/>
              <a:t>86</a:t>
            </a:fld>
            <a:endParaRPr lang="en-US" dirty="0"/>
          </a:p>
        </p:txBody>
      </p:sp>
    </p:spTree>
    <p:extLst>
      <p:ext uri="{BB962C8B-B14F-4D97-AF65-F5344CB8AC3E}">
        <p14:creationId xmlns:p14="http://schemas.microsoft.com/office/powerpoint/2010/main" val="406906064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FACILITATOR</a:t>
            </a:r>
            <a:r>
              <a:rPr lang="en-US" dirty="0"/>
              <a:t>: Refer to Activity Handout 3 and Case Study Handout. </a:t>
            </a:r>
            <a:r>
              <a:rPr lang="en-US" sz="1200" dirty="0">
                <a:effectLst/>
                <a:latin typeface="Calibri" panose="020F0502020204030204" pitchFamily="34" charset="0"/>
                <a:ea typeface="Calibri" panose="020F0502020204030204" pitchFamily="34" charset="0"/>
                <a:cs typeface="Times New Roman" panose="02020603050405020304" pitchFamily="18" charset="0"/>
              </a:rPr>
              <a:t>This slide is animated- Click once to reveal one numbered item as you advance through the discussion; there are two groups. </a:t>
            </a:r>
            <a:r>
              <a:rPr lang="en-US" sz="1200" i="0" kern="1200" dirty="0">
                <a:solidFill>
                  <a:schemeClr val="tx1"/>
                </a:solidFill>
                <a:effectLst/>
                <a:latin typeface="+mn-lt"/>
                <a:ea typeface="+mn-ea"/>
                <a:cs typeface="+mn-cs"/>
              </a:rPr>
              <a:t>Multiple exercises are included in this activity, to be done in small groups. Ideally, each person has an opportunity to play various roles across the activities. </a:t>
            </a:r>
            <a:r>
              <a:rPr lang="en-US" dirty="0"/>
              <a:t>Case Study Handout will be used for reference in subsequent activities; tell participants to keep their copies and continue to use throughout the training, or collect to redistribute at the next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endParaRPr lang="en-US" dirty="0"/>
          </a:p>
          <a:p>
            <a:pPr marL="0" marR="0">
              <a:lnSpc>
                <a:spcPct val="115000"/>
              </a:lnSpc>
              <a:spcBef>
                <a:spcPts val="0"/>
              </a:spcBef>
              <a:spcAft>
                <a:spcPts val="0"/>
              </a:spcAft>
            </a:pPr>
            <a:r>
              <a:rPr lang="en-US" sz="1200" b="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ACTIVITY INSTRUCTIONS:</a:t>
            </a:r>
          </a:p>
          <a:p>
            <a:pPr marL="342900" marR="0" lvl="0" indent="-342900">
              <a:lnSpc>
                <a:spcPct val="115000"/>
              </a:lnSpc>
              <a:spcBef>
                <a:spcPts val="0"/>
              </a:spcBef>
              <a:spcAft>
                <a:spcPts val="0"/>
              </a:spcAft>
              <a:buFont typeface="+mj-lt"/>
              <a:buAutoNum type="arabicPeriod"/>
            </a:pPr>
            <a:r>
              <a:rPr lang="en-US" sz="18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At this point, you have completed the majority of the steps in Phase 1 of the SNET for your social norms exploration. </a:t>
            </a:r>
          </a:p>
          <a:p>
            <a:pPr marL="342900" marR="0" lvl="0" indent="-342900">
              <a:lnSpc>
                <a:spcPct val="115000"/>
              </a:lnSpc>
              <a:spcBef>
                <a:spcPts val="0"/>
              </a:spcBef>
              <a:spcAft>
                <a:spcPts val="0"/>
              </a:spcAft>
              <a:buFont typeface="+mj-lt"/>
              <a:buAutoNum type="arabicPeriod"/>
            </a:pPr>
            <a:r>
              <a:rPr lang="en-US" sz="18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Have 1-2 people work together independently to develop a field work plan. Include basic information like team members, location(s), dates, main population groups, chosen exercises, sites and sample, resources needed, etc. </a:t>
            </a:r>
          </a:p>
          <a:p>
            <a:pPr marL="342900" marR="0" lvl="0" indent="-342900">
              <a:lnSpc>
                <a:spcPct val="115000"/>
              </a:lnSpc>
              <a:spcBef>
                <a:spcPts val="0"/>
              </a:spcBef>
              <a:spcAft>
                <a:spcPts val="0"/>
              </a:spcAft>
              <a:buFont typeface="+mj-lt"/>
              <a:buAutoNum type="arabicPeriod"/>
            </a:pPr>
            <a:r>
              <a:rPr lang="en-US" sz="18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Review Table 5 in the SNET for other questions to consider to ensure you’ve planned accordingly. </a:t>
            </a:r>
          </a:p>
          <a:p>
            <a:endParaRPr lang="en-US" dirty="0"/>
          </a:p>
          <a:p>
            <a:pPr marL="0" marR="0">
              <a:lnSpc>
                <a:spcPct val="115000"/>
              </a:lnSpc>
              <a:spcBef>
                <a:spcPts val="0"/>
              </a:spcBef>
              <a:spcAft>
                <a:spcPts val="0"/>
              </a:spcAft>
            </a:pPr>
            <a:r>
              <a:rPr lang="en-US" sz="1200" b="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ACTIVITY DEBRIEF</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After all the Phase 1 activities are completed, , come back into plenary and reflect on the planning phase. Discuss questions such as: </a:t>
            </a:r>
          </a:p>
          <a:p>
            <a:pPr marL="742950" marR="0" lvl="1" indent="-285750">
              <a:lnSpc>
                <a:spcPct val="115000"/>
              </a:lnSpc>
              <a:spcBef>
                <a:spcPts val="0"/>
              </a:spcBef>
              <a:spcAft>
                <a:spcPts val="0"/>
              </a:spcAft>
              <a:buFont typeface="Courier New" panose="02070309020205020404" pitchFamily="49" charset="0"/>
              <a:buChar char="o"/>
            </a:pPr>
            <a:r>
              <a:rPr lang="en-US" sz="12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Were the activities easy to complete? </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What were the most challenging aspects? </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What would you do to prepare to lead this Phase in your work? </a:t>
            </a:r>
            <a:endParaRPr lang="en-US" sz="1200" dirty="0">
              <a:solidFill>
                <a:srgbClr val="404040"/>
              </a:solidFill>
              <a:effectLst/>
              <a:latin typeface="Calibri" panose="020F0502020204030204" pitchFamily="34" charset="0"/>
              <a:ea typeface="Trebuchet MS" panose="020B060302020202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81BF2EC-6265-41FE-B7D2-8676BF3CBDB1}" type="slidenum">
              <a:rPr lang="en-US" smtClean="0"/>
              <a:t>87</a:t>
            </a:fld>
            <a:endParaRPr lang="en-US" dirty="0"/>
          </a:p>
        </p:txBody>
      </p:sp>
    </p:spTree>
    <p:extLst>
      <p:ext uri="{BB962C8B-B14F-4D97-AF65-F5344CB8AC3E}">
        <p14:creationId xmlns:p14="http://schemas.microsoft.com/office/powerpoint/2010/main" val="217309443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NOTE TO FACILITATOR</a:t>
            </a:r>
            <a:r>
              <a:rPr lang="en-US" dirty="0"/>
              <a:t>: N/A</a:t>
            </a:r>
          </a:p>
          <a:p>
            <a:endParaRPr lang="en-US" dirty="0"/>
          </a:p>
          <a:p>
            <a:r>
              <a:rPr lang="en-US" b="1" dirty="0"/>
              <a:t>SPEAKER NOTES TO ADAPT: </a:t>
            </a:r>
            <a:r>
              <a:rPr lang="en-US" dirty="0"/>
              <a:t>N/A</a:t>
            </a:r>
            <a:endParaRPr lang="en-US" b="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553458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0" name="Google Shape;970;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b="1" dirty="0"/>
              <a:t>NOTE TO FACILITATOR</a:t>
            </a:r>
            <a:r>
              <a:rPr lang="en-US" dirty="0"/>
              <a:t>: Prepare Activity Handout 4, Activity Handout 5 and Case Study Handout for distribution in this section. You may also want to direct participants to refer to the relevant pages of the SNET to follow along or reference.</a:t>
            </a:r>
          </a:p>
          <a:p>
            <a:endParaRPr lang="en-US" dirty="0"/>
          </a:p>
          <a:p>
            <a:r>
              <a:rPr lang="en-US" b="1" dirty="0"/>
              <a:t>SPEAKER NOTES TO ADAPT: </a:t>
            </a:r>
            <a:r>
              <a:rPr lang="en-US" b="0" dirty="0"/>
              <a:t>We’ll move now from Phase 1 to Phase 2 and 3 and continue to practice the activities from the SNET. Here we’ll spend more time practicing various roles in the activities. </a:t>
            </a:r>
            <a:endParaRPr lang="en-US" dirty="0"/>
          </a:p>
        </p:txBody>
      </p:sp>
    </p:spTree>
    <p:extLst>
      <p:ext uri="{BB962C8B-B14F-4D97-AF65-F5344CB8AC3E}">
        <p14:creationId xmlns:p14="http://schemas.microsoft.com/office/powerpoint/2010/main" val="2325280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FACILITATOR</a:t>
            </a:r>
            <a:r>
              <a:rPr lang="en-US" dirty="0"/>
              <a:t>: </a:t>
            </a:r>
            <a:r>
              <a:rPr lang="en-US" sz="1200" b="0" i="0" u="none" strike="noStrike" cap="none" dirty="0">
                <a:solidFill>
                  <a:srgbClr val="000000"/>
                </a:solidFill>
                <a:latin typeface="Helvetica Neue"/>
                <a:ea typeface="Helvetica Neue"/>
                <a:cs typeface="Helvetica Neue"/>
                <a:sym typeface="Helvetica Neue"/>
              </a:rPr>
              <a:t>This slide is animated- Click once to reveal one numbered item as you advance through the discussion; there are three groups. </a:t>
            </a:r>
            <a:r>
              <a:rPr lang="en-US" dirty="0"/>
              <a:t>Distribute or direct participants to the already distributed Activity Handout 1 and Case Study Handout for reference. </a:t>
            </a:r>
          </a:p>
          <a:p>
            <a:endParaRPr lang="en-US" dirty="0"/>
          </a:p>
          <a:p>
            <a:r>
              <a:rPr lang="en-US" b="1" dirty="0"/>
              <a:t>ACTIVITY INSTRUCTIONS: </a:t>
            </a:r>
            <a:endParaRPr lang="en-US" b="0" dirty="0"/>
          </a:p>
          <a:p>
            <a:pPr marL="228600" lvl="0" indent="-228600">
              <a:buFont typeface="+mj-lt"/>
              <a:buAutoNum type="arabicPeriod"/>
            </a:pPr>
            <a:r>
              <a:rPr lang="en-US" sz="1200" kern="1200" dirty="0">
                <a:solidFill>
                  <a:schemeClr val="tx1"/>
                </a:solidFill>
                <a:effectLst/>
                <a:latin typeface="+mn-lt"/>
                <a:ea typeface="+mn-ea"/>
                <a:cs typeface="+mn-cs"/>
              </a:rPr>
              <a:t>First, ask the group* to share an example norm that they adhere to each day; make it personal and tie content to reality.</a:t>
            </a:r>
          </a:p>
          <a:p>
            <a:pPr marL="228600" lvl="0" indent="-228600">
              <a:buFont typeface="+mj-lt"/>
              <a:buAutoNum type="arabicPeriod"/>
            </a:pPr>
            <a:r>
              <a:rPr lang="en-US" sz="1200" kern="1200" dirty="0">
                <a:solidFill>
                  <a:schemeClr val="tx1"/>
                </a:solidFill>
                <a:effectLst/>
                <a:latin typeface="+mn-lt"/>
                <a:ea typeface="+mn-ea"/>
                <a:cs typeface="+mn-cs"/>
              </a:rPr>
              <a:t>Once everyone, or most participants, have shared, review the two training case studies included in the SNET training package. Select one of the case studies to use to deepen the exercise. </a:t>
            </a:r>
          </a:p>
          <a:p>
            <a:pPr marL="228600" lvl="0" indent="-228600">
              <a:buFont typeface="+mj-lt"/>
              <a:buAutoNum type="arabicPeriod"/>
            </a:pPr>
            <a:r>
              <a:rPr lang="en-US" sz="1200" kern="1200" dirty="0">
                <a:solidFill>
                  <a:schemeClr val="tx1"/>
                </a:solidFill>
                <a:effectLst/>
                <a:latin typeface="+mn-lt"/>
                <a:ea typeface="+mn-ea"/>
                <a:cs typeface="+mn-cs"/>
              </a:rPr>
              <a:t>Ask one participant to volunteer to play a program ‘participant’ from the selected case study, and after a moment to review the case study, ask them to provide example norms that participant may experience in their daily life. </a:t>
            </a:r>
          </a:p>
          <a:p>
            <a:pPr marL="228600" lvl="0" indent="-228600">
              <a:buFont typeface="+mj-lt"/>
              <a:buAutoNum type="arabicPeriod"/>
            </a:pPr>
            <a:r>
              <a:rPr lang="en-US" sz="1200" kern="1200" dirty="0">
                <a:solidFill>
                  <a:schemeClr val="tx1"/>
                </a:solidFill>
                <a:effectLst/>
                <a:latin typeface="+mn-lt"/>
                <a:ea typeface="+mn-ea"/>
                <a:cs typeface="+mn-cs"/>
              </a:rPr>
              <a:t>Open the discussion up to the broader group. Are there reactions to the example norms provided? Do they have other norms that come to mind? Do they agree/disagree? Why? Who is enforcing the norms? How are they enforced? </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solidFill>
                  <a:srgbClr val="404040"/>
                </a:solidFill>
                <a:effectLst/>
                <a:latin typeface="Calibri" panose="020F0502020204030204" pitchFamily="34" charset="0"/>
                <a:ea typeface="Trebuchet MS" panose="020B0603020202020204" pitchFamily="34" charset="0"/>
                <a:cs typeface="Calibri" panose="020F0502020204030204" pitchFamily="34" charset="0"/>
              </a:rPr>
              <a:t>*If your group is more than 10 people conduct this activity in two breakout groups.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ACTIVITY DEBREIF: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Ask the group if they have any reflections or additional norms they’d like to share with the group. </a:t>
            </a:r>
          </a:p>
          <a:p>
            <a:endParaRPr lang="en-US" b="1" dirty="0"/>
          </a:p>
          <a:p>
            <a:endParaRPr lang="en-US" dirty="0"/>
          </a:p>
        </p:txBody>
      </p:sp>
      <p:sp>
        <p:nvSpPr>
          <p:cNvPr id="4" name="Slide Number Placeholder 3"/>
          <p:cNvSpPr>
            <a:spLocks noGrp="1"/>
          </p:cNvSpPr>
          <p:nvPr>
            <p:ph type="sldNum" sz="quarter" idx="5"/>
          </p:nvPr>
        </p:nvSpPr>
        <p:spPr/>
        <p:txBody>
          <a:bodyPr/>
          <a:lstStyle/>
          <a:p>
            <a:fld id="{C81BF2EC-6265-41FE-B7D2-8676BF3CBDB1}" type="slidenum">
              <a:rPr lang="en-US" smtClean="0"/>
              <a:t>9</a:t>
            </a:fld>
            <a:endParaRPr lang="en-US" dirty="0"/>
          </a:p>
        </p:txBody>
      </p:sp>
    </p:spTree>
    <p:extLst>
      <p:ext uri="{BB962C8B-B14F-4D97-AF65-F5344CB8AC3E}">
        <p14:creationId xmlns:p14="http://schemas.microsoft.com/office/powerpoint/2010/main" val="409334221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NOTE TO FACILITATOR</a:t>
            </a:r>
            <a:r>
              <a:rPr lang="en-US" dirty="0"/>
              <a:t>: N/A</a:t>
            </a:r>
          </a:p>
          <a:p>
            <a:endParaRPr lang="en-US" dirty="0"/>
          </a:p>
          <a:p>
            <a:r>
              <a:rPr lang="en-US" b="1" dirty="0"/>
              <a:t>SPEAKER NOTES TO ADAPT: </a:t>
            </a:r>
            <a:r>
              <a:rPr lang="en-US" b="0" dirty="0"/>
              <a:t>Here, we’ll go through Phase 2 of the SNET, which will be field work-based, but includes activities we need to lead and know well.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427204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FACILITATOR</a:t>
            </a:r>
            <a:r>
              <a:rPr lang="en-US" dirty="0"/>
              <a:t>: N/A</a:t>
            </a:r>
          </a:p>
          <a:p>
            <a:endParaRPr lang="en-US" dirty="0"/>
          </a:p>
          <a:p>
            <a:r>
              <a:rPr lang="en-US" b="1" dirty="0"/>
              <a:t>SPEAKER NOTES TO ADAPT: </a:t>
            </a:r>
            <a:r>
              <a:rPr lang="en-US" dirty="0"/>
              <a:t>Phase 2 is designed to help you think through important steps for exploring social norms in your community. Here, you will want to identify the reference groups of your population of interest using the exercise My Social Networks, which involves two basic steps: 1) speed interviews and 2) rapid analysis. This phase involves the core team who leads the overall activity, and the field team who conducts the rapid interviews with people who represent the populations of interest.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425403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FACILITATOR</a:t>
            </a:r>
            <a:r>
              <a:rPr lang="en-US" dirty="0"/>
              <a:t>: N/A</a:t>
            </a:r>
          </a:p>
          <a:p>
            <a:endParaRPr lang="en-US" dirty="0"/>
          </a:p>
          <a:p>
            <a:r>
              <a:rPr lang="en-US" b="1" dirty="0"/>
              <a:t>SPEAKER NOTES TO ADAPT: </a:t>
            </a:r>
            <a:r>
              <a:rPr lang="en-US" sz="1200" kern="1200" dirty="0">
                <a:solidFill>
                  <a:schemeClr val="tx1"/>
                </a:solidFill>
                <a:effectLst/>
                <a:latin typeface="+mn-lt"/>
                <a:ea typeface="+mn-ea"/>
                <a:cs typeface="+mn-cs"/>
              </a:rPr>
              <a:t>Having identified the Main Population Group(s) for the social norms exploration in Phase 1, the Core and Field Teams are ready to create a set of interview questions that ask participants who they turn to for advice and support regarding a behavior of interest. </a:t>
            </a:r>
            <a:r>
              <a:rPr lang="en-US" sz="1200" b="1" kern="1200" dirty="0">
                <a:solidFill>
                  <a:schemeClr val="tx1"/>
                </a:solidFill>
                <a:effectLst/>
                <a:latin typeface="+mn-lt"/>
                <a:ea typeface="+mn-ea"/>
                <a:cs typeface="+mn-cs"/>
              </a:rPr>
              <a:t>Table 6</a:t>
            </a:r>
            <a:r>
              <a:rPr lang="en-US" sz="1200" kern="1200" dirty="0">
                <a:solidFill>
                  <a:schemeClr val="tx1"/>
                </a:solidFill>
                <a:effectLst/>
                <a:latin typeface="+mn-lt"/>
                <a:ea typeface="+mn-ea"/>
                <a:cs typeface="+mn-cs"/>
              </a:rPr>
              <a:t> offers guidance on adapting and using the ‘My Social Networks’ Exercise.</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191986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FACILITATOR</a:t>
            </a:r>
            <a:r>
              <a:rPr lang="en-US" dirty="0"/>
              <a:t>: N/A</a:t>
            </a:r>
          </a:p>
          <a:p>
            <a:endParaRPr lang="en-US" dirty="0"/>
          </a:p>
          <a:p>
            <a:r>
              <a:rPr lang="en-US" b="1" dirty="0"/>
              <a:t>SPEAKER NOTES TO ADAPT: </a:t>
            </a:r>
            <a:r>
              <a:rPr kumimoji="0" lang="en-US" sz="1200" b="0" i="0" u="none" strike="noStrike" kern="1200" cap="none" spc="0" normalizeH="0" baseline="0" noProof="0" dirty="0">
                <a:ln>
                  <a:noFill/>
                </a:ln>
                <a:solidFill>
                  <a:prstClr val="white"/>
                </a:solidFill>
                <a:effectLst/>
                <a:uLnTx/>
                <a:uFillTx/>
                <a:latin typeface="+mn-lt"/>
                <a:ea typeface="+mn-ea"/>
                <a:cs typeface="+mn-cs"/>
              </a:rPr>
              <a:t>Provided here is the guidance about the ‘My Social Networks’ Exercise and the approach used to conduct it. This will need to be adapted top your context, but provides an outline to work from</a:t>
            </a:r>
            <a:endParaRPr lang="en-US" dirty="0"/>
          </a:p>
        </p:txBody>
      </p:sp>
      <p:sp>
        <p:nvSpPr>
          <p:cNvPr id="4" name="Slide Number Placeholder 3"/>
          <p:cNvSpPr>
            <a:spLocks noGrp="1"/>
          </p:cNvSpPr>
          <p:nvPr>
            <p:ph type="sldNum" sz="quarter" idx="5"/>
          </p:nvPr>
        </p:nvSpPr>
        <p:spPr/>
        <p:txBody>
          <a:bodyPr/>
          <a:lstStyle/>
          <a:p>
            <a:fld id="{C81BF2EC-6265-41FE-B7D2-8676BF3CBDB1}" type="slidenum">
              <a:rPr lang="en-US" smtClean="0"/>
              <a:t>93</a:t>
            </a:fld>
            <a:endParaRPr lang="en-US" dirty="0"/>
          </a:p>
        </p:txBody>
      </p:sp>
    </p:spTree>
    <p:extLst>
      <p:ext uri="{BB962C8B-B14F-4D97-AF65-F5344CB8AC3E}">
        <p14:creationId xmlns:p14="http://schemas.microsoft.com/office/powerpoint/2010/main" val="268669131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FACILITATOR</a:t>
            </a:r>
            <a:r>
              <a:rPr lang="en-US" dirty="0"/>
              <a:t>: N/A</a:t>
            </a:r>
          </a:p>
          <a:p>
            <a:endParaRPr lang="en-US" dirty="0"/>
          </a:p>
          <a:p>
            <a:r>
              <a:rPr lang="en-US" b="1" dirty="0"/>
              <a:t>SPEAKER NOTES TO ADAPT: </a:t>
            </a:r>
            <a:r>
              <a:rPr lang="en-US" dirty="0"/>
              <a:t>Interview guides are developed to standardize the information that the field team collects (assuming multiple field teams are involved in the information gathering), using the questions you developed. After you’ve read through the ‘My Social Networks Activity’ and have adapted the questions based on your program and context, the main populations and behavior of interest, you’ll move to develop an interview guide, by main group. </a:t>
            </a:r>
          </a:p>
          <a:p>
            <a:endParaRPr lang="en-US" dirty="0"/>
          </a:p>
          <a:p>
            <a:endParaRPr lang="en-US" dirty="0"/>
          </a:p>
        </p:txBody>
      </p:sp>
      <p:sp>
        <p:nvSpPr>
          <p:cNvPr id="4" name="Slide Number Placeholder 3"/>
          <p:cNvSpPr>
            <a:spLocks noGrp="1"/>
          </p:cNvSpPr>
          <p:nvPr>
            <p:ph type="sldNum" sz="quarter" idx="10"/>
          </p:nvPr>
        </p:nvSpPr>
        <p:spPr/>
        <p:txBody>
          <a:bodyPr/>
          <a:lstStyle/>
          <a:p>
            <a:fld id="{C81BF2EC-6265-41FE-B7D2-8676BF3CBDB1}" type="slidenum">
              <a:rPr lang="en-US" smtClean="0"/>
              <a:t>94</a:t>
            </a:fld>
            <a:endParaRPr lang="en-US" dirty="0"/>
          </a:p>
        </p:txBody>
      </p:sp>
    </p:spTree>
    <p:extLst>
      <p:ext uri="{BB962C8B-B14F-4D97-AF65-F5344CB8AC3E}">
        <p14:creationId xmlns:p14="http://schemas.microsoft.com/office/powerpoint/2010/main" val="227285996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FACILITATOR</a:t>
            </a:r>
            <a:r>
              <a:rPr lang="en-US" dirty="0"/>
              <a:t>: N/A</a:t>
            </a:r>
          </a:p>
          <a:p>
            <a:endParaRPr lang="en-US" dirty="0"/>
          </a:p>
          <a:p>
            <a:r>
              <a:rPr lang="en-US" b="1" dirty="0"/>
              <a:t>SPEAKER NOTES TO ADAPT: </a:t>
            </a:r>
            <a:r>
              <a:rPr kumimoji="0" lang="en-US" sz="1200" b="0" i="0" u="none" strike="noStrike" kern="1200" cap="none" spc="0" normalizeH="0" baseline="0" noProof="0" dirty="0">
                <a:ln>
                  <a:noFill/>
                </a:ln>
                <a:solidFill>
                  <a:prstClr val="white"/>
                </a:solidFill>
                <a:effectLst/>
                <a:uLnTx/>
                <a:uFillTx/>
                <a:latin typeface="+mn-lt"/>
                <a:ea typeface="+mn-ea"/>
                <a:cs typeface="+mn-cs"/>
              </a:rPr>
              <a:t>Here is an example slide directly from from the SNET of the guidelines for creating an interview guide. Remind participants that in the annexes there are templates for all of these things. </a:t>
            </a:r>
          </a:p>
          <a:p>
            <a:endParaRPr lang="en-US" dirty="0"/>
          </a:p>
        </p:txBody>
      </p:sp>
      <p:sp>
        <p:nvSpPr>
          <p:cNvPr id="4" name="Slide Number Placeholder 3"/>
          <p:cNvSpPr>
            <a:spLocks noGrp="1"/>
          </p:cNvSpPr>
          <p:nvPr>
            <p:ph type="sldNum" sz="quarter" idx="5"/>
          </p:nvPr>
        </p:nvSpPr>
        <p:spPr/>
        <p:txBody>
          <a:bodyPr/>
          <a:lstStyle/>
          <a:p>
            <a:fld id="{C81BF2EC-6265-41FE-B7D2-8676BF3CBDB1}" type="slidenum">
              <a:rPr lang="en-US" smtClean="0"/>
              <a:t>95</a:t>
            </a:fld>
            <a:endParaRPr lang="en-US" dirty="0"/>
          </a:p>
        </p:txBody>
      </p:sp>
    </p:spTree>
    <p:extLst>
      <p:ext uri="{BB962C8B-B14F-4D97-AF65-F5344CB8AC3E}">
        <p14:creationId xmlns:p14="http://schemas.microsoft.com/office/powerpoint/2010/main" val="321964018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FACILITATOR</a:t>
            </a:r>
            <a:r>
              <a:rPr lang="en-US" dirty="0"/>
              <a:t>: N/A</a:t>
            </a:r>
          </a:p>
          <a:p>
            <a:endParaRPr lang="en-US" dirty="0"/>
          </a:p>
          <a:p>
            <a:r>
              <a:rPr lang="en-US" b="1" dirty="0"/>
              <a:t>SPEAKER NOTES TO ADAPT: </a:t>
            </a:r>
            <a:r>
              <a:rPr lang="en-US" sz="1200" kern="1200" dirty="0">
                <a:solidFill>
                  <a:schemeClr val="tx1"/>
                </a:solidFill>
                <a:effectLst/>
                <a:latin typeface="+mn-lt"/>
                <a:ea typeface="+mn-ea"/>
                <a:cs typeface="+mn-cs"/>
              </a:rPr>
              <a:t>The Core and Field Teams organize the fieldwork. This includes preparations for the field visit(s) and invitations to participants ahead of time. </a:t>
            </a:r>
          </a:p>
          <a:p>
            <a:endParaRPr lang="en-US" dirty="0"/>
          </a:p>
        </p:txBody>
      </p:sp>
      <p:sp>
        <p:nvSpPr>
          <p:cNvPr id="4" name="Slide Number Placeholder 3"/>
          <p:cNvSpPr>
            <a:spLocks noGrp="1"/>
          </p:cNvSpPr>
          <p:nvPr>
            <p:ph type="sldNum" sz="quarter" idx="10"/>
          </p:nvPr>
        </p:nvSpPr>
        <p:spPr/>
        <p:txBody>
          <a:bodyPr/>
          <a:lstStyle/>
          <a:p>
            <a:fld id="{C81BF2EC-6265-41FE-B7D2-8676BF3CBDB1}" type="slidenum">
              <a:rPr lang="en-US" smtClean="0"/>
              <a:t>96</a:t>
            </a:fld>
            <a:endParaRPr lang="en-US" dirty="0"/>
          </a:p>
        </p:txBody>
      </p:sp>
    </p:spTree>
    <p:extLst>
      <p:ext uri="{BB962C8B-B14F-4D97-AF65-F5344CB8AC3E}">
        <p14:creationId xmlns:p14="http://schemas.microsoft.com/office/powerpoint/2010/main" val="400026785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Make a note here to distinguish that field work really begins at this stage. </a:t>
            </a:r>
          </a:p>
          <a:p>
            <a:endParaRPr lang="en-US" sz="1200" dirty="0"/>
          </a:p>
          <a:p>
            <a:r>
              <a:rPr lang="en-US" sz="1200" b="1" dirty="0"/>
              <a:t>SPEAKER NOTES TO ADAPT: </a:t>
            </a:r>
            <a:r>
              <a:rPr lang="en-US" sz="1200" kern="1200" dirty="0">
                <a:solidFill>
                  <a:schemeClr val="tx1"/>
                </a:solidFill>
                <a:effectLst/>
                <a:latin typeface="+mn-lt"/>
                <a:ea typeface="+mn-ea"/>
                <a:cs typeface="+mn-cs"/>
              </a:rPr>
              <a:t>Multiple Interview Teams are often in the same site to do speed interviews with participants who represent the Main Population Group(s). Thus, preparing the interview venue is important prior to conducting the speed interviews. Select a location where the participants typically gather and are comfortable, but not a location where the general public is present. </a:t>
            </a:r>
          </a:p>
          <a:p>
            <a:endParaRPr lang="en-US" dirty="0"/>
          </a:p>
        </p:txBody>
      </p:sp>
      <p:sp>
        <p:nvSpPr>
          <p:cNvPr id="4" name="Slide Number Placeholder 3"/>
          <p:cNvSpPr>
            <a:spLocks noGrp="1"/>
          </p:cNvSpPr>
          <p:nvPr>
            <p:ph type="sldNum" sz="quarter" idx="10"/>
          </p:nvPr>
        </p:nvSpPr>
        <p:spPr/>
        <p:txBody>
          <a:bodyPr/>
          <a:lstStyle/>
          <a:p>
            <a:fld id="{C81BF2EC-6265-41FE-B7D2-8676BF3CBDB1}" type="slidenum">
              <a:rPr lang="en-US" smtClean="0"/>
              <a:t>97</a:t>
            </a:fld>
            <a:endParaRPr lang="en-US" dirty="0"/>
          </a:p>
        </p:txBody>
      </p:sp>
    </p:spTree>
    <p:extLst>
      <p:ext uri="{BB962C8B-B14F-4D97-AF65-F5344CB8AC3E}">
        <p14:creationId xmlns:p14="http://schemas.microsoft.com/office/powerpoint/2010/main" val="362138230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Plan to review this example together. </a:t>
            </a:r>
          </a:p>
          <a:p>
            <a:endParaRPr lang="en-US" sz="1200" dirty="0"/>
          </a:p>
          <a:p>
            <a:r>
              <a:rPr lang="en-US" sz="1200" b="1" dirty="0"/>
              <a:t>SPEAKER NOTES TO ADAPT:</a:t>
            </a:r>
            <a:r>
              <a:rPr kumimoji="0" lang="en-US" sz="1200" b="0" i="0" u="none" strike="noStrike" kern="1200" cap="none" spc="0" normalizeH="0" baseline="0" noProof="0" dirty="0">
                <a:ln>
                  <a:noFill/>
                </a:ln>
                <a:solidFill>
                  <a:prstClr val="white"/>
                </a:solidFill>
                <a:effectLst/>
                <a:uLnTx/>
                <a:uFillTx/>
                <a:latin typeface="+mn-lt"/>
                <a:ea typeface="+mn-ea"/>
                <a:cs typeface="+mn-cs"/>
              </a:rPr>
              <a:t> The Case Study on Page 29 provides information on conducting ‘My Social Networks’ with 4 groups of main populations throughout 1 day of field work; we can all review this together now.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F2EC-6265-41FE-B7D2-8676BF3CBD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42190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FACILITATOR</a:t>
            </a:r>
            <a:r>
              <a:rPr lang="en-US" sz="1200" dirty="0"/>
              <a:t>: N/A</a:t>
            </a:r>
          </a:p>
          <a:p>
            <a:endParaRPr lang="en-US" sz="1200" dirty="0"/>
          </a:p>
          <a:p>
            <a:r>
              <a:rPr lang="en-US" sz="1200" b="1" dirty="0"/>
              <a:t>SPEAKER NOTES TO ADAPT: </a:t>
            </a:r>
            <a:r>
              <a:rPr lang="en-US" sz="1200" kern="1200" dirty="0">
                <a:solidFill>
                  <a:schemeClr val="tx1"/>
                </a:solidFill>
                <a:effectLst/>
                <a:latin typeface="+mn-lt"/>
                <a:ea typeface="+mn-ea"/>
                <a:cs typeface="+mn-cs"/>
              </a:rPr>
              <a:t>Conducting rapid analysis of the information to determine the Reference Groups is often done at the end of the day or later in the office after all Field Teams have completed their interviews. Once the Core Team compiles the information collected by all interviewers in different sites, they are ready to analyze the information that will help identify the Reference Groups for the Main Population Groups. The </a:t>
            </a:r>
            <a:r>
              <a:rPr lang="en-US" sz="1200" b="1" kern="1200" dirty="0">
                <a:solidFill>
                  <a:schemeClr val="tx1"/>
                </a:solidFill>
                <a:effectLst/>
                <a:latin typeface="+mn-lt"/>
                <a:ea typeface="+mn-ea"/>
                <a:cs typeface="+mn-cs"/>
              </a:rPr>
              <a:t>case study box</a:t>
            </a:r>
            <a:r>
              <a:rPr lang="en-US" sz="1200" kern="1200" dirty="0">
                <a:solidFill>
                  <a:schemeClr val="tx1"/>
                </a:solidFill>
                <a:effectLst/>
                <a:latin typeface="+mn-lt"/>
                <a:ea typeface="+mn-ea"/>
                <a:cs typeface="+mn-cs"/>
              </a:rPr>
              <a:t> on the next page describes how information was rapidly analyzed in a program.  </a:t>
            </a:r>
          </a:p>
          <a:p>
            <a:endParaRPr lang="en-US" dirty="0"/>
          </a:p>
        </p:txBody>
      </p:sp>
      <p:sp>
        <p:nvSpPr>
          <p:cNvPr id="4" name="Slide Number Placeholder 3"/>
          <p:cNvSpPr>
            <a:spLocks noGrp="1"/>
          </p:cNvSpPr>
          <p:nvPr>
            <p:ph type="sldNum" sz="quarter" idx="10"/>
          </p:nvPr>
        </p:nvSpPr>
        <p:spPr/>
        <p:txBody>
          <a:bodyPr/>
          <a:lstStyle/>
          <a:p>
            <a:fld id="{C81BF2EC-6265-41FE-B7D2-8676BF3CBDB1}" type="slidenum">
              <a:rPr lang="en-US" smtClean="0"/>
              <a:t>99</a:t>
            </a:fld>
            <a:endParaRPr lang="en-US" dirty="0"/>
          </a:p>
        </p:txBody>
      </p:sp>
    </p:spTree>
    <p:extLst>
      <p:ext uri="{BB962C8B-B14F-4D97-AF65-F5344CB8AC3E}">
        <p14:creationId xmlns:p14="http://schemas.microsoft.com/office/powerpoint/2010/main" val="2129963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image" Target="../media/image19.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2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7.pn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22.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18.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9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22.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7" name="Rectangle 6"/>
          <p:cNvSpPr/>
          <p:nvPr userDrawn="1"/>
        </p:nvSpPr>
        <p:spPr>
          <a:xfrm>
            <a:off x="3657600" y="3153505"/>
            <a:ext cx="8534400" cy="1444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0" y="381001"/>
            <a:ext cx="9829800" cy="2514600"/>
          </a:xfrm>
        </p:spPr>
        <p:txBody>
          <a:bodyPr anchor="b"/>
          <a:lstStyle>
            <a:lvl1pPr algn="r">
              <a:defRPr sz="6000" cap="all" baseline="0">
                <a:solidFill>
                  <a:schemeClr val="bg1"/>
                </a:solidFill>
              </a:defRPr>
            </a:lvl1pPr>
          </a:lstStyle>
          <a:p>
            <a:r>
              <a:rPr lang="en-US" dirty="0"/>
              <a:t>Click to edit </a:t>
            </a:r>
            <a:br>
              <a:rPr lang="en-US" dirty="0"/>
            </a:br>
            <a:r>
              <a:rPr lang="en-US" dirty="0"/>
              <a:t>Master title </a:t>
            </a:r>
            <a:br>
              <a:rPr lang="en-US" dirty="0"/>
            </a:br>
            <a:r>
              <a:rPr lang="en-US" dirty="0"/>
              <a:t>style</a:t>
            </a:r>
          </a:p>
        </p:txBody>
      </p:sp>
      <p:sp>
        <p:nvSpPr>
          <p:cNvPr id="3" name="Subtitle 2"/>
          <p:cNvSpPr>
            <a:spLocks noGrp="1"/>
          </p:cNvSpPr>
          <p:nvPr>
            <p:ph type="subTitle" idx="1"/>
          </p:nvPr>
        </p:nvSpPr>
        <p:spPr>
          <a:xfrm>
            <a:off x="3810000" y="3342481"/>
            <a:ext cx="7543800" cy="1066801"/>
          </a:xfrm>
        </p:spPr>
        <p:txBody>
          <a:bodyPr/>
          <a:lstStyle>
            <a:lvl1pPr marL="0" indent="0" algn="r">
              <a:lnSpc>
                <a:spcPct val="108000"/>
              </a:lnSpc>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p>
          <a:p>
            <a:r>
              <a:rPr lang="en-US" dirty="0"/>
              <a:t> subtitle style</a:t>
            </a:r>
          </a:p>
        </p:txBody>
      </p:sp>
      <p:sp>
        <p:nvSpPr>
          <p:cNvPr id="4" name="Rectangle 3">
            <a:extLst>
              <a:ext uri="{FF2B5EF4-FFF2-40B4-BE49-F238E27FC236}">
                <a16:creationId xmlns:a16="http://schemas.microsoft.com/office/drawing/2014/main" id="{03A5E51A-452C-E869-24CD-3BCD5C3B8419}"/>
              </a:ext>
            </a:extLst>
          </p:cNvPr>
          <p:cNvSpPr/>
          <p:nvPr userDrawn="1"/>
        </p:nvSpPr>
        <p:spPr>
          <a:xfrm>
            <a:off x="0" y="5334000"/>
            <a:ext cx="12192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oogle Shape;14;p37" descr="Logo, company name&#10;&#10;Description automatically generated">
            <a:extLst>
              <a:ext uri="{FF2B5EF4-FFF2-40B4-BE49-F238E27FC236}">
                <a16:creationId xmlns:a16="http://schemas.microsoft.com/office/drawing/2014/main" id="{7A7F1D83-CE63-A292-ACE3-A5C059EA3F01}"/>
              </a:ext>
            </a:extLst>
          </p:cNvPr>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t="26407" b="59092"/>
          <a:stretch/>
        </p:blipFill>
        <p:spPr bwMode="auto">
          <a:xfrm>
            <a:off x="4728508" y="5609366"/>
            <a:ext cx="3053282" cy="914400"/>
          </a:xfrm>
          <a:prstGeom prst="rect">
            <a:avLst/>
          </a:prstGeom>
          <a:noFill/>
          <a:ln>
            <a:noFill/>
          </a:ln>
          <a:extLst>
            <a:ext uri="{53640926-AAD7-44D8-BBD7-CCE9431645EC}">
              <a14:shadowObscured xmlns:a14="http://schemas.microsoft.com/office/drawing/2010/main"/>
            </a:ext>
          </a:extLst>
        </p:spPr>
      </p:pic>
      <p:pic>
        <p:nvPicPr>
          <p:cNvPr id="9" name="Picture 8" descr="Logo&#10;&#10;Description automatically generated">
            <a:extLst>
              <a:ext uri="{FF2B5EF4-FFF2-40B4-BE49-F238E27FC236}">
                <a16:creationId xmlns:a16="http://schemas.microsoft.com/office/drawing/2014/main" id="{54902A82-7611-2863-4AB8-CF2CA62E5AD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1139" t="29886" r="66872" b="31415"/>
          <a:stretch/>
        </p:blipFill>
        <p:spPr bwMode="auto">
          <a:xfrm>
            <a:off x="712206" y="5655086"/>
            <a:ext cx="2798879" cy="822960"/>
          </a:xfrm>
          <a:prstGeom prst="rect">
            <a:avLst/>
          </a:prstGeom>
          <a:noFill/>
          <a:ln>
            <a:noFill/>
          </a:ln>
          <a:extLst>
            <a:ext uri="{53640926-AAD7-44D8-BBD7-CCE9431645EC}">
              <a14:shadowObscured xmlns:a14="http://schemas.microsoft.com/office/drawing/2010/main"/>
            </a:ext>
          </a:extLst>
        </p:spPr>
      </p:pic>
      <p:pic>
        <p:nvPicPr>
          <p:cNvPr id="10" name="Picture 9" descr="Logo&#10;&#10;Description automatically generated">
            <a:extLst>
              <a:ext uri="{FF2B5EF4-FFF2-40B4-BE49-F238E27FC236}">
                <a16:creationId xmlns:a16="http://schemas.microsoft.com/office/drawing/2014/main" id="{85E5F7CC-5E0F-AAE5-E079-B8487B008BD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7191" t="31709" r="12392" b="27741"/>
          <a:stretch/>
        </p:blipFill>
        <p:spPr bwMode="auto">
          <a:xfrm>
            <a:off x="8999213" y="5655086"/>
            <a:ext cx="2480581" cy="8229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5020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_Title and Content 5">
    <p:bg>
      <p:bgPr>
        <a:solidFill>
          <a:schemeClr val="bg1">
            <a:lumMod val="95000"/>
          </a:schemeClr>
        </a:solidFill>
        <a:effectLst/>
      </p:bgPr>
    </p:bg>
    <p:spTree>
      <p:nvGrpSpPr>
        <p:cNvPr id="1" name=""/>
        <p:cNvGrpSpPr/>
        <p:nvPr/>
      </p:nvGrpSpPr>
      <p:grpSpPr>
        <a:xfrm>
          <a:off x="0" y="0"/>
          <a:ext cx="0" cy="0"/>
          <a:chOff x="0" y="0"/>
          <a:chExt cx="0" cy="0"/>
        </a:xfrm>
      </p:grpSpPr>
      <p:sp>
        <p:nvSpPr>
          <p:cNvPr id="7" name="Google Shape;32;p82"/>
          <p:cNvSpPr txBox="1"/>
          <p:nvPr userDrawn="1"/>
        </p:nvSpPr>
        <p:spPr>
          <a:xfrm>
            <a:off x="11860805" y="2017605"/>
            <a:ext cx="38505" cy="215444"/>
          </a:xfrm>
          <a:prstGeom prst="rect">
            <a:avLst/>
          </a:prstGeom>
          <a:noFill/>
          <a:ln>
            <a:noFill/>
          </a:ln>
        </p:spPr>
        <p:txBody>
          <a:bodyPr spcFirstLastPara="1" wrap="square" lIns="19050" tIns="19050" rIns="19050" bIns="19050" anchor="ctr" anchorCtr="0">
            <a:spAutoFit/>
          </a:bodyPr>
          <a:lstStyle/>
          <a:p>
            <a:pPr marL="0" marR="0" lvl="0" indent="0" algn="just" rtl="0">
              <a:lnSpc>
                <a:spcPct val="100000"/>
              </a:lnSpc>
              <a:spcBef>
                <a:spcPts val="0"/>
              </a:spcBef>
              <a:spcAft>
                <a:spcPts val="0"/>
              </a:spcAft>
              <a:buClr>
                <a:srgbClr val="A6A7AC"/>
              </a:buClr>
              <a:buSzPts val="2300"/>
              <a:buFont typeface="PT Sans"/>
              <a:buNone/>
            </a:pPr>
            <a:endParaRPr sz="1150" b="0" i="0" u="none" strike="noStrike" cap="none" dirty="0">
              <a:solidFill>
                <a:srgbClr val="A6A7AC"/>
              </a:solidFill>
              <a:latin typeface="PT Sans"/>
              <a:ea typeface="PT Sans"/>
              <a:cs typeface="PT Sans"/>
              <a:sym typeface="PT Sans"/>
            </a:endParaRPr>
          </a:p>
        </p:txBody>
      </p:sp>
      <p:sp>
        <p:nvSpPr>
          <p:cNvPr id="8" name="Google Shape;22;p80"/>
          <p:cNvSpPr txBox="1">
            <a:spLocks noGrp="1"/>
          </p:cNvSpPr>
          <p:nvPr>
            <p:ph type="title"/>
          </p:nvPr>
        </p:nvSpPr>
        <p:spPr>
          <a:xfrm>
            <a:off x="762000" y="2743200"/>
            <a:ext cx="3892550" cy="2647188"/>
          </a:xfrm>
          <a:prstGeom prst="rect">
            <a:avLst/>
          </a:prstGeom>
          <a:noFill/>
          <a:ln>
            <a:noFill/>
          </a:ln>
        </p:spPr>
        <p:txBody>
          <a:bodyPr spcFirstLastPara="1" wrap="square" lIns="45720" tIns="45700" rIns="45720" bIns="45700" anchor="t" anchorCtr="0">
            <a:noAutofit/>
          </a:bodyPr>
          <a:lstStyle>
            <a:lvl1pPr marL="0" marR="0" lvl="0" indent="0" algn="l" rtl="0">
              <a:lnSpc>
                <a:spcPct val="80000"/>
              </a:lnSpc>
              <a:spcBef>
                <a:spcPts val="0"/>
              </a:spcBef>
              <a:spcAft>
                <a:spcPts val="0"/>
              </a:spcAft>
              <a:buClr>
                <a:srgbClr val="2CB772"/>
              </a:buClr>
              <a:buSzPts val="8800"/>
              <a:buFont typeface="Gill Sans"/>
              <a:buNone/>
              <a:defRPr sz="4800" b="0" i="0" u="none" strike="noStrike" cap="none">
                <a:solidFill>
                  <a:schemeClr val="accent1"/>
                </a:solidFill>
                <a:latin typeface="+mj-lt"/>
                <a:ea typeface="Gill Sans"/>
                <a:cs typeface="Gill Sans"/>
                <a:sym typeface="Gill Sans"/>
              </a:defRPr>
            </a:lvl1pPr>
            <a:lvl2pPr marR="0" lvl="1"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9pPr>
          </a:lstStyle>
          <a:p>
            <a:endParaRPr dirty="0"/>
          </a:p>
        </p:txBody>
      </p:sp>
      <p:sp>
        <p:nvSpPr>
          <p:cNvPr id="9" name="Google Shape;25;p80"/>
          <p:cNvSpPr txBox="1">
            <a:spLocks noGrp="1"/>
          </p:cNvSpPr>
          <p:nvPr>
            <p:ph type="body" idx="3"/>
          </p:nvPr>
        </p:nvSpPr>
        <p:spPr>
          <a:xfrm>
            <a:off x="762001" y="1467612"/>
            <a:ext cx="3892550" cy="1168144"/>
          </a:xfrm>
          <a:prstGeom prst="rect">
            <a:avLst/>
          </a:prstGeom>
          <a:noFill/>
          <a:ln>
            <a:noFill/>
          </a:ln>
        </p:spPr>
        <p:txBody>
          <a:bodyPr spcFirstLastPara="1" wrap="square" lIns="45720" tIns="45700" rIns="45720" bIns="45700" anchor="t" anchorCtr="0">
            <a:noAutofit/>
          </a:bodyPr>
          <a:lstStyle>
            <a:lvl1pPr marL="0" marR="0" lvl="0" indent="0" algn="l" rtl="0">
              <a:lnSpc>
                <a:spcPct val="100000"/>
              </a:lnSpc>
              <a:spcBef>
                <a:spcPts val="0"/>
              </a:spcBef>
              <a:spcAft>
                <a:spcPts val="0"/>
              </a:spcAft>
              <a:buClr>
                <a:srgbClr val="7A7B83"/>
              </a:buClr>
              <a:buSzPts val="3600"/>
              <a:buFont typeface="Gill Sans"/>
              <a:buNone/>
              <a:defRPr sz="2400" b="0" i="0" u="none" strike="noStrike" cap="all" baseline="0">
                <a:solidFill>
                  <a:srgbClr val="7A7B83"/>
                </a:solidFill>
                <a:latin typeface="Calibri Light" panose="020F0302020204030204" pitchFamily="34" charset="0"/>
                <a:ea typeface="Calibri Light" panose="020F0302020204030204" pitchFamily="34" charset="0"/>
                <a:cs typeface="Calibri Light" panose="020F0302020204030204" pitchFamily="34" charset="0"/>
                <a:sym typeface="Gill Sans"/>
              </a:defRPr>
            </a:lvl1pPr>
            <a:lvl2pPr marL="457200" marR="0" lvl="1"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2pPr>
            <a:lvl3pPr marL="685800" marR="0" lvl="2"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3pPr>
            <a:lvl4pPr marL="914400" marR="0" lvl="3"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4pPr>
            <a:lvl5pPr marL="1143000" marR="0" lvl="4"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5pPr>
            <a:lvl6pPr marL="1371600" marR="0" lvl="5"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6pPr>
            <a:lvl7pPr marL="1600200" marR="0" lvl="6"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7pPr>
            <a:lvl8pPr marL="1828800" marR="0" lvl="7"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8pPr>
            <a:lvl9pPr marL="2057400" marR="0" lvl="8"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9pPr>
          </a:lstStyle>
          <a:p>
            <a:endParaRPr dirty="0"/>
          </a:p>
        </p:txBody>
      </p:sp>
      <p:sp>
        <p:nvSpPr>
          <p:cNvPr id="10" name="Slide Number Placeholder 5"/>
          <p:cNvSpPr>
            <a:spLocks noGrp="1"/>
          </p:cNvSpPr>
          <p:nvPr>
            <p:ph type="sldNum" sz="quarter" idx="12"/>
          </p:nvPr>
        </p:nvSpPr>
        <p:spPr>
          <a:xfrm>
            <a:off x="9185187" y="6337088"/>
            <a:ext cx="2743200" cy="365125"/>
          </a:xfrm>
        </p:spPr>
        <p:txBody>
          <a:bodyPr/>
          <a:lstStyle/>
          <a:p>
            <a:fld id="{5805A9EC-108B-40EA-95FB-2468C466EA14}" type="slidenum">
              <a:rPr lang="en-US" smtClean="0"/>
              <a:t>‹#›</a:t>
            </a:fld>
            <a:endParaRPr lang="en-US" dirty="0"/>
          </a:p>
        </p:txBody>
      </p:sp>
      <p:sp>
        <p:nvSpPr>
          <p:cNvPr id="11" name="Picture Placeholder 3"/>
          <p:cNvSpPr>
            <a:spLocks noGrp="1" noChangeAspect="1"/>
          </p:cNvSpPr>
          <p:nvPr>
            <p:ph type="pic" sz="quarter" idx="13"/>
          </p:nvPr>
        </p:nvSpPr>
        <p:spPr>
          <a:xfrm>
            <a:off x="4870114" y="1467612"/>
            <a:ext cx="6702553" cy="3922776"/>
          </a:xfrm>
        </p:spPr>
        <p:txBody>
          <a:bodyPr/>
          <a:lstStyle/>
          <a:p>
            <a:endParaRPr lang="en-US" dirty="0"/>
          </a:p>
        </p:txBody>
      </p:sp>
    </p:spTree>
    <p:extLst>
      <p:ext uri="{BB962C8B-B14F-4D97-AF65-F5344CB8AC3E}">
        <p14:creationId xmlns:p14="http://schemas.microsoft.com/office/powerpoint/2010/main" val="5629192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hase 5_Wrap Up Reflection">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515" y="1447800"/>
            <a:ext cx="11559012" cy="4908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0" name="Rounded Rectangle 49"/>
          <p:cNvSpPr/>
          <p:nvPr userDrawn="1"/>
        </p:nvSpPr>
        <p:spPr>
          <a:xfrm>
            <a:off x="406214" y="253968"/>
            <a:ext cx="12547786" cy="869708"/>
          </a:xfrm>
          <a:prstGeom prst="roundRect">
            <a:avLst>
              <a:gd name="adj" fmla="val 50000"/>
            </a:avLst>
          </a:prstGeom>
          <a:solidFill>
            <a:schemeClr val="accent6">
              <a:lumMod val="20000"/>
              <a:lumOff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51" name="Text Placeholder 4"/>
          <p:cNvSpPr>
            <a:spLocks noGrp="1"/>
          </p:cNvSpPr>
          <p:nvPr>
            <p:ph type="body" sz="quarter" idx="16" hasCustomPrompt="1"/>
          </p:nvPr>
        </p:nvSpPr>
        <p:spPr>
          <a:xfrm>
            <a:off x="8519160" y="508000"/>
            <a:ext cx="1463040" cy="365760"/>
          </a:xfrm>
        </p:spPr>
        <p:txBody>
          <a:bodyPr>
            <a:normAutofit/>
          </a:bodyPr>
          <a:lstStyle>
            <a:lvl1pPr marL="0" indent="0">
              <a:buNone/>
              <a:defRPr sz="1800" baseline="0">
                <a:solidFill>
                  <a:schemeClr val="tx1"/>
                </a:solidFill>
                <a:latin typeface="+mj-lt"/>
              </a:defRPr>
            </a:lvl1pPr>
          </a:lstStyle>
          <a:p>
            <a:pPr lvl="0"/>
            <a:r>
              <a:rPr lang="en-US" dirty="0"/>
              <a:t>PAGE #</a:t>
            </a:r>
          </a:p>
        </p:txBody>
      </p:sp>
      <p:pic>
        <p:nvPicPr>
          <p:cNvPr id="52" name="Picture 5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9800" y="278703"/>
            <a:ext cx="837309" cy="837309"/>
          </a:xfrm>
          <a:prstGeom prst="rect">
            <a:avLst/>
          </a:prstGeom>
        </p:spPr>
      </p:pic>
      <p:grpSp>
        <p:nvGrpSpPr>
          <p:cNvPr id="53" name="Group 52"/>
          <p:cNvGrpSpPr/>
          <p:nvPr userDrawn="1"/>
        </p:nvGrpSpPr>
        <p:grpSpPr>
          <a:xfrm>
            <a:off x="7821983" y="193632"/>
            <a:ext cx="864817" cy="1015749"/>
            <a:chOff x="12321769" y="789215"/>
            <a:chExt cx="1059511" cy="1349830"/>
          </a:xfrm>
        </p:grpSpPr>
        <p:pic>
          <p:nvPicPr>
            <p:cNvPr id="54" name="Picture 5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55" name="TextBox 54"/>
            <p:cNvSpPr txBox="1"/>
            <p:nvPr/>
          </p:nvSpPr>
          <p:spPr>
            <a:xfrm>
              <a:off x="12566790" y="1422995"/>
              <a:ext cx="569474" cy="388300"/>
            </a:xfrm>
            <a:prstGeom prst="rect">
              <a:avLst/>
            </a:prstGeom>
            <a:noFill/>
          </p:spPr>
          <p:txBody>
            <a:bodyPr wrap="square" rtlCol="0">
              <a:spAutoFit/>
            </a:bodyPr>
            <a:lstStyle/>
            <a:p>
              <a:pPr algn="ctr">
                <a:lnSpc>
                  <a:spcPts val="1500"/>
                </a:lnSpc>
              </a:pPr>
              <a:r>
                <a:rPr lang="en-US" sz="1600" dirty="0">
                  <a:solidFill>
                    <a:schemeClr val="accent6">
                      <a:lumMod val="20000"/>
                      <a:lumOff val="80000"/>
                    </a:schemeClr>
                  </a:solidFill>
                  <a:latin typeface="+mj-lt"/>
                </a:rPr>
                <a:t>SNET</a:t>
              </a:r>
              <a:endParaRPr lang="en-US" sz="2000" dirty="0">
                <a:solidFill>
                  <a:schemeClr val="accent6">
                    <a:lumMod val="20000"/>
                    <a:lumOff val="80000"/>
                  </a:schemeClr>
                </a:solidFill>
                <a:latin typeface="+mj-lt"/>
              </a:endParaRPr>
            </a:p>
          </p:txBody>
        </p:sp>
      </p:grpSp>
      <p:sp>
        <p:nvSpPr>
          <p:cNvPr id="56" name="Text Placeholder 4"/>
          <p:cNvSpPr>
            <a:spLocks noGrp="1"/>
          </p:cNvSpPr>
          <p:nvPr>
            <p:ph type="body" sz="quarter" idx="17" hasCustomPrompt="1"/>
          </p:nvPr>
        </p:nvSpPr>
        <p:spPr>
          <a:xfrm>
            <a:off x="10489487" y="423037"/>
            <a:ext cx="1463040" cy="548640"/>
          </a:xfrm>
        </p:spPr>
        <p:txBody>
          <a:bodyPr anchor="ctr">
            <a:normAutofit/>
          </a:bodyPr>
          <a:lstStyle>
            <a:lvl1pPr marL="0" indent="0">
              <a:buNone/>
              <a:defRPr sz="1800" baseline="0">
                <a:solidFill>
                  <a:schemeClr val="tx1"/>
                </a:solidFill>
                <a:latin typeface="+mj-lt"/>
              </a:defRPr>
            </a:lvl1pPr>
          </a:lstStyle>
          <a:p>
            <a:pPr lvl="0"/>
            <a:r>
              <a:rPr lang="en-US" dirty="0"/>
              <a:t>LOCATION</a:t>
            </a:r>
          </a:p>
        </p:txBody>
      </p:sp>
      <p:sp>
        <p:nvSpPr>
          <p:cNvPr id="57" name="TextBox 56"/>
          <p:cNvSpPr txBox="1"/>
          <p:nvPr userDrawn="1"/>
        </p:nvSpPr>
        <p:spPr>
          <a:xfrm>
            <a:off x="2209800" y="253968"/>
            <a:ext cx="5410200" cy="830997"/>
          </a:xfrm>
          <a:prstGeom prst="rect">
            <a:avLst/>
          </a:prstGeom>
          <a:noFill/>
        </p:spPr>
        <p:txBody>
          <a:bodyPr wrap="square" rtlCol="0">
            <a:spAutoFit/>
          </a:bodyPr>
          <a:lstStyle/>
          <a:p>
            <a:r>
              <a:rPr lang="en-US" sz="4800" b="1" kern="1200" dirty="0">
                <a:solidFill>
                  <a:schemeClr val="tx1"/>
                </a:solidFill>
                <a:latin typeface="+mj-lt"/>
                <a:ea typeface="+mn-ea"/>
                <a:cs typeface="+mn-cs"/>
              </a:rPr>
              <a:t>WRAP-UP</a:t>
            </a:r>
            <a:r>
              <a:rPr lang="en-US" sz="4800" b="1" kern="1200" baseline="0" dirty="0">
                <a:solidFill>
                  <a:schemeClr val="tx1"/>
                </a:solidFill>
                <a:latin typeface="+mj-lt"/>
                <a:ea typeface="+mn-ea"/>
                <a:cs typeface="+mn-cs"/>
              </a:rPr>
              <a:t> &amp; </a:t>
            </a:r>
            <a:r>
              <a:rPr lang="en-US" sz="4800" b="1" kern="1200" dirty="0">
                <a:solidFill>
                  <a:schemeClr val="tx1"/>
                </a:solidFill>
                <a:latin typeface="+mj-lt"/>
                <a:ea typeface="+mn-ea"/>
                <a:cs typeface="+mn-cs"/>
              </a:rPr>
              <a:t>REFLECTION</a:t>
            </a:r>
          </a:p>
        </p:txBody>
      </p:sp>
      <p:sp>
        <p:nvSpPr>
          <p:cNvPr id="58" name="TextBox 57"/>
          <p:cNvSpPr txBox="1"/>
          <p:nvPr userDrawn="1"/>
        </p:nvSpPr>
        <p:spPr>
          <a:xfrm>
            <a:off x="685800" y="-223086"/>
            <a:ext cx="2094556" cy="1785104"/>
          </a:xfrm>
          <a:prstGeom prst="rect">
            <a:avLst/>
          </a:prstGeom>
          <a:noFill/>
        </p:spPr>
        <p:txBody>
          <a:bodyPr wrap="square" rtlCol="0">
            <a:spAutoFit/>
          </a:bodyPr>
          <a:lstStyle/>
          <a:p>
            <a:r>
              <a:rPr lang="en-US" sz="11000" b="0" spc="-300" dirty="0">
                <a:solidFill>
                  <a:schemeClr val="accent6"/>
                </a:solidFill>
                <a:latin typeface="+mj-lt"/>
              </a:rPr>
              <a:t>05</a:t>
            </a:r>
          </a:p>
        </p:txBody>
      </p:sp>
    </p:spTree>
    <p:extLst>
      <p:ext uri="{BB962C8B-B14F-4D97-AF65-F5344CB8AC3E}">
        <p14:creationId xmlns:p14="http://schemas.microsoft.com/office/powerpoint/2010/main" val="111447717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Phase 4_Congratulations">
    <p:bg>
      <p:bgPr>
        <a:solidFill>
          <a:schemeClr val="accent6"/>
        </a:solidFill>
        <a:effectLst/>
      </p:bgPr>
    </p:bg>
    <p:spTree>
      <p:nvGrpSpPr>
        <p:cNvPr id="1" name=""/>
        <p:cNvGrpSpPr/>
        <p:nvPr/>
      </p:nvGrpSpPr>
      <p:grpSpPr>
        <a:xfrm>
          <a:off x="0" y="0"/>
          <a:ext cx="0" cy="0"/>
          <a:chOff x="0" y="0"/>
          <a:chExt cx="0" cy="0"/>
        </a:xfrm>
      </p:grpSpPr>
      <p:sp>
        <p:nvSpPr>
          <p:cNvPr id="39" name="Rectangle 38"/>
          <p:cNvSpPr/>
          <p:nvPr userDrawn="1"/>
        </p:nvSpPr>
        <p:spPr>
          <a:xfrm>
            <a:off x="-1" y="0"/>
            <a:ext cx="12192001" cy="38030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10465346" y="6356350"/>
            <a:ext cx="1488882" cy="365125"/>
          </a:xfrm>
        </p:spPr>
        <p:txBody>
          <a:bodyPr/>
          <a:lstStyle>
            <a:lvl1pPr>
              <a:defRPr>
                <a:solidFill>
                  <a:schemeClr val="bg1">
                    <a:lumMod val="95000"/>
                  </a:schemeClr>
                </a:solidFill>
              </a:defRPr>
            </a:lvl1pPr>
          </a:lstStyle>
          <a:p>
            <a:fld id="{5805A9EC-108B-40EA-95FB-2468C466EA14}" type="slidenum">
              <a:rPr lang="en-US" smtClean="0"/>
              <a:pPr/>
              <a:t>‹#›</a:t>
            </a:fld>
            <a:endParaRPr lang="en-US" dirty="0"/>
          </a:p>
        </p:txBody>
      </p:sp>
      <p:pic>
        <p:nvPicPr>
          <p:cNvPr id="15" name="Picture 14" descr="A picture containing metalware, chain&#10;&#10;Description automatically generated">
            <a:extLst>
              <a:ext uri="{FF2B5EF4-FFF2-40B4-BE49-F238E27FC236}">
                <a16:creationId xmlns:a16="http://schemas.microsoft.com/office/drawing/2014/main" id="{F292B55D-C40A-4753-8DDA-8804EE8AC4A7}"/>
              </a:ext>
            </a:extLst>
          </p:cNvPr>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V="1">
            <a:off x="2209800" y="3803097"/>
            <a:ext cx="743743" cy="89696"/>
          </a:xfrm>
          <a:prstGeom prst="rect">
            <a:avLst/>
          </a:prstGeom>
        </p:spPr>
      </p:pic>
      <p:sp>
        <p:nvSpPr>
          <p:cNvPr id="11" name="TextBox 10"/>
          <p:cNvSpPr txBox="1"/>
          <p:nvPr userDrawn="1"/>
        </p:nvSpPr>
        <p:spPr>
          <a:xfrm>
            <a:off x="-457200" y="-1991826"/>
            <a:ext cx="5862813" cy="7786747"/>
          </a:xfrm>
          <a:prstGeom prst="rect">
            <a:avLst/>
          </a:prstGeom>
          <a:noFill/>
        </p:spPr>
        <p:txBody>
          <a:bodyPr wrap="square" rtlCol="0">
            <a:spAutoFit/>
          </a:bodyPr>
          <a:lstStyle/>
          <a:p>
            <a:r>
              <a:rPr lang="en-US" sz="50000" b="0" spc="-2500" baseline="0" dirty="0">
                <a:solidFill>
                  <a:schemeClr val="accent6"/>
                </a:solidFill>
                <a:latin typeface="+mj-lt"/>
              </a:rPr>
              <a:t>05</a:t>
            </a:r>
          </a:p>
        </p:txBody>
      </p:sp>
      <p:sp>
        <p:nvSpPr>
          <p:cNvPr id="2" name="TextBox 1"/>
          <p:cNvSpPr txBox="1"/>
          <p:nvPr userDrawn="1"/>
        </p:nvSpPr>
        <p:spPr>
          <a:xfrm>
            <a:off x="842785" y="4360989"/>
            <a:ext cx="10506428" cy="1569660"/>
          </a:xfrm>
          <a:prstGeom prst="rect">
            <a:avLst/>
          </a:prstGeom>
          <a:noFill/>
        </p:spPr>
        <p:txBody>
          <a:bodyPr wrap="square" rtlCol="0">
            <a:spAutoFit/>
          </a:bodyPr>
          <a:lstStyle/>
          <a:p>
            <a:r>
              <a:rPr lang="en-US" sz="4800" b="1" kern="1200" dirty="0">
                <a:solidFill>
                  <a:schemeClr val="bg1"/>
                </a:solidFill>
                <a:latin typeface="+mj-lt"/>
                <a:ea typeface="+mn-ea"/>
                <a:cs typeface="+mn-cs"/>
              </a:rPr>
              <a:t>CONGRATULATIONS!</a:t>
            </a:r>
            <a:endParaRPr lang="en-US" sz="4800" dirty="0">
              <a:solidFill>
                <a:schemeClr val="bg1"/>
              </a:solidFill>
              <a:latin typeface="+mj-lt"/>
            </a:endParaRPr>
          </a:p>
          <a:p>
            <a:r>
              <a:rPr lang="en-US" sz="4800" dirty="0">
                <a:solidFill>
                  <a:schemeClr val="bg1"/>
                </a:solidFill>
                <a:latin typeface="+mj-lt"/>
              </a:rPr>
              <a:t>PHASE 5: APPLY</a:t>
            </a:r>
            <a:r>
              <a:rPr lang="en-US" sz="4800" baseline="0" dirty="0">
                <a:solidFill>
                  <a:schemeClr val="bg1"/>
                </a:solidFill>
                <a:latin typeface="+mj-lt"/>
              </a:rPr>
              <a:t> FINDINGS </a:t>
            </a:r>
            <a:r>
              <a:rPr lang="en-US" sz="4800" dirty="0">
                <a:solidFill>
                  <a:schemeClr val="bg1"/>
                </a:solidFill>
                <a:latin typeface="+mj-lt"/>
              </a:rPr>
              <a:t>COMPLETED</a:t>
            </a:r>
          </a:p>
        </p:txBody>
      </p:sp>
      <p:grpSp>
        <p:nvGrpSpPr>
          <p:cNvPr id="8" name="Group 7"/>
          <p:cNvGrpSpPr>
            <a:grpSpLocks noChangeAspect="1"/>
          </p:cNvGrpSpPr>
          <p:nvPr userDrawn="1"/>
        </p:nvGrpSpPr>
        <p:grpSpPr>
          <a:xfrm>
            <a:off x="4087368" y="758952"/>
            <a:ext cx="7772400" cy="2174620"/>
            <a:chOff x="355523" y="455308"/>
            <a:chExt cx="8432954" cy="2359436"/>
          </a:xfrm>
        </p:grpSpPr>
        <p:sp>
          <p:nvSpPr>
            <p:cNvPr id="9" name="Block Arc 8">
              <a:extLst>
                <a:ext uri="{FF2B5EF4-FFF2-40B4-BE49-F238E27FC236}">
                  <a16:creationId xmlns:a16="http://schemas.microsoft.com/office/drawing/2014/main" id="{25C4BB89-0383-4E5F-9624-D8A7B3A6B031}"/>
                </a:ext>
              </a:extLst>
            </p:cNvPr>
            <p:cNvSpPr/>
            <p:nvPr/>
          </p:nvSpPr>
          <p:spPr>
            <a:xfrm rot="10800000">
              <a:off x="6469333" y="468244"/>
              <a:ext cx="2319144" cy="2346500"/>
            </a:xfrm>
            <a:prstGeom prst="blockArc">
              <a:avLst>
                <a:gd name="adj1" fmla="val 8860787"/>
                <a:gd name="adj2" fmla="val 21593282"/>
                <a:gd name="adj3" fmla="val 35629"/>
              </a:avLst>
            </a:prstGeom>
            <a:solidFill>
              <a:srgbClr val="B62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10" name="Block Arc 9">
              <a:extLst>
                <a:ext uri="{FF2B5EF4-FFF2-40B4-BE49-F238E27FC236}">
                  <a16:creationId xmlns:a16="http://schemas.microsoft.com/office/drawing/2014/main" id="{ED7ACBA3-16A4-4925-AA4C-868864626843}"/>
                </a:ext>
              </a:extLst>
            </p:cNvPr>
            <p:cNvSpPr/>
            <p:nvPr/>
          </p:nvSpPr>
          <p:spPr>
            <a:xfrm rot="10800000" flipH="1">
              <a:off x="355523" y="455308"/>
              <a:ext cx="2347406" cy="2302638"/>
            </a:xfrm>
            <a:prstGeom prst="blockArc">
              <a:avLst>
                <a:gd name="adj1" fmla="val 9112713"/>
                <a:gd name="adj2" fmla="val 21521824"/>
                <a:gd name="adj3" fmla="val 36083"/>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12" name="Block Arc 11">
              <a:extLst>
                <a:ext uri="{FF2B5EF4-FFF2-40B4-BE49-F238E27FC236}">
                  <a16:creationId xmlns:a16="http://schemas.microsoft.com/office/drawing/2014/main" id="{7730DBED-39C0-490F-ABAB-252C00200D3D}"/>
                </a:ext>
              </a:extLst>
            </p:cNvPr>
            <p:cNvSpPr/>
            <p:nvPr/>
          </p:nvSpPr>
          <p:spPr>
            <a:xfrm>
              <a:off x="4943302" y="512106"/>
              <a:ext cx="2347406" cy="2302638"/>
            </a:xfrm>
            <a:prstGeom prst="blockArc">
              <a:avLst>
                <a:gd name="adj1" fmla="val 10800000"/>
                <a:gd name="adj2" fmla="val 50745"/>
                <a:gd name="adj3" fmla="val 3563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13" name="Block Arc 12">
              <a:extLst>
                <a:ext uri="{FF2B5EF4-FFF2-40B4-BE49-F238E27FC236}">
                  <a16:creationId xmlns:a16="http://schemas.microsoft.com/office/drawing/2014/main" id="{CE06FCB5-562F-460F-96D3-C60550831269}"/>
                </a:ext>
              </a:extLst>
            </p:cNvPr>
            <p:cNvSpPr/>
            <p:nvPr/>
          </p:nvSpPr>
          <p:spPr>
            <a:xfrm rot="10800000">
              <a:off x="3412604" y="504143"/>
              <a:ext cx="2347406" cy="2302638"/>
            </a:xfrm>
            <a:prstGeom prst="blockArc">
              <a:avLst>
                <a:gd name="adj1" fmla="val 10800000"/>
                <a:gd name="adj2" fmla="val 50745"/>
                <a:gd name="adj3" fmla="val 3563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14" name="Block Arc 13">
              <a:extLst>
                <a:ext uri="{FF2B5EF4-FFF2-40B4-BE49-F238E27FC236}">
                  <a16:creationId xmlns:a16="http://schemas.microsoft.com/office/drawing/2014/main" id="{4DFA4714-AC6A-4575-BD0F-74800032DC7B}"/>
                </a:ext>
              </a:extLst>
            </p:cNvPr>
            <p:cNvSpPr/>
            <p:nvPr/>
          </p:nvSpPr>
          <p:spPr>
            <a:xfrm>
              <a:off x="1887143" y="476192"/>
              <a:ext cx="2347406" cy="2302638"/>
            </a:xfrm>
            <a:prstGeom prst="blockArc">
              <a:avLst>
                <a:gd name="adj1" fmla="val 10800000"/>
                <a:gd name="adj2" fmla="val 50745"/>
                <a:gd name="adj3" fmla="val 35637"/>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pic>
          <p:nvPicPr>
            <p:cNvPr id="16" name="Picture 15">
              <a:extLst>
                <a:ext uri="{FF2B5EF4-FFF2-40B4-BE49-F238E27FC236}">
                  <a16:creationId xmlns:a16="http://schemas.microsoft.com/office/drawing/2014/main" id="{6059CD5D-A784-47AE-A880-C69FC5E3EA14}"/>
                </a:ext>
              </a:extLst>
            </p:cNvPr>
            <p:cNvPicPr>
              <a:picLocks noChangeAspect="1"/>
            </p:cNvPicPr>
            <p:nvPr/>
          </p:nvPicPr>
          <p:blipFill rotWithShape="1">
            <a:blip r:embed="rId3"/>
            <a:srcRect b="49023"/>
            <a:stretch/>
          </p:blipFill>
          <p:spPr>
            <a:xfrm rot="10800000">
              <a:off x="6835326" y="1629919"/>
              <a:ext cx="1510285" cy="784996"/>
            </a:xfrm>
            <a:prstGeom prst="rect">
              <a:avLst/>
            </a:prstGeom>
          </p:spPr>
        </p:pic>
        <p:pic>
          <p:nvPicPr>
            <p:cNvPr id="17" name="Picture 16">
              <a:extLst>
                <a:ext uri="{FF2B5EF4-FFF2-40B4-BE49-F238E27FC236}">
                  <a16:creationId xmlns:a16="http://schemas.microsoft.com/office/drawing/2014/main" id="{7A14FA85-4A26-403A-90BF-A5C68A334FCF}"/>
                </a:ext>
              </a:extLst>
            </p:cNvPr>
            <p:cNvPicPr>
              <a:picLocks noChangeAspect="1"/>
            </p:cNvPicPr>
            <p:nvPr/>
          </p:nvPicPr>
          <p:blipFill rotWithShape="1">
            <a:blip r:embed="rId3"/>
            <a:srcRect b="49023"/>
            <a:stretch/>
          </p:blipFill>
          <p:spPr>
            <a:xfrm rot="10800000">
              <a:off x="3827268" y="1660347"/>
              <a:ext cx="1510285" cy="784996"/>
            </a:xfrm>
            <a:prstGeom prst="rect">
              <a:avLst/>
            </a:prstGeom>
          </p:spPr>
        </p:pic>
        <p:pic>
          <p:nvPicPr>
            <p:cNvPr id="18" name="Picture 17">
              <a:extLst>
                <a:ext uri="{FF2B5EF4-FFF2-40B4-BE49-F238E27FC236}">
                  <a16:creationId xmlns:a16="http://schemas.microsoft.com/office/drawing/2014/main" id="{7962A066-5758-466E-9059-631E0E474D56}"/>
                </a:ext>
              </a:extLst>
            </p:cNvPr>
            <p:cNvPicPr>
              <a:picLocks noChangeAspect="1"/>
            </p:cNvPicPr>
            <p:nvPr/>
          </p:nvPicPr>
          <p:blipFill rotWithShape="1">
            <a:blip r:embed="rId3"/>
            <a:srcRect b="49023"/>
            <a:stretch/>
          </p:blipFill>
          <p:spPr>
            <a:xfrm rot="10800000">
              <a:off x="823901" y="1637824"/>
              <a:ext cx="1510285" cy="784996"/>
            </a:xfrm>
            <a:prstGeom prst="rect">
              <a:avLst/>
            </a:prstGeom>
          </p:spPr>
        </p:pic>
        <p:pic>
          <p:nvPicPr>
            <p:cNvPr id="19" name="Picture 18">
              <a:extLst>
                <a:ext uri="{FF2B5EF4-FFF2-40B4-BE49-F238E27FC236}">
                  <a16:creationId xmlns:a16="http://schemas.microsoft.com/office/drawing/2014/main" id="{FBB15574-BBFB-43B7-8553-397BEF2B684B}"/>
                </a:ext>
              </a:extLst>
            </p:cNvPr>
            <p:cNvPicPr>
              <a:picLocks noChangeAspect="1"/>
            </p:cNvPicPr>
            <p:nvPr/>
          </p:nvPicPr>
          <p:blipFill rotWithShape="1">
            <a:blip r:embed="rId3"/>
            <a:srcRect b="49023"/>
            <a:stretch/>
          </p:blipFill>
          <p:spPr>
            <a:xfrm>
              <a:off x="2321333" y="829432"/>
              <a:ext cx="1510285" cy="784996"/>
            </a:xfrm>
            <a:prstGeom prst="rect">
              <a:avLst/>
            </a:prstGeom>
          </p:spPr>
        </p:pic>
        <p:pic>
          <p:nvPicPr>
            <p:cNvPr id="20" name="Picture 19">
              <a:extLst>
                <a:ext uri="{FF2B5EF4-FFF2-40B4-BE49-F238E27FC236}">
                  <a16:creationId xmlns:a16="http://schemas.microsoft.com/office/drawing/2014/main" id="{DD7D003D-3AD2-4976-8DE4-72F5B0BA9534}"/>
                </a:ext>
              </a:extLst>
            </p:cNvPr>
            <p:cNvPicPr>
              <a:picLocks noChangeAspect="1"/>
            </p:cNvPicPr>
            <p:nvPr/>
          </p:nvPicPr>
          <p:blipFill rotWithShape="1">
            <a:blip r:embed="rId3"/>
            <a:srcRect b="49023"/>
            <a:stretch/>
          </p:blipFill>
          <p:spPr>
            <a:xfrm>
              <a:off x="5330714" y="799004"/>
              <a:ext cx="1510285" cy="784996"/>
            </a:xfrm>
            <a:prstGeom prst="rect">
              <a:avLst/>
            </a:prstGeom>
          </p:spPr>
        </p:pic>
        <p:sp>
          <p:nvSpPr>
            <p:cNvPr id="21" name="Oval 20">
              <a:extLst>
                <a:ext uri="{FF2B5EF4-FFF2-40B4-BE49-F238E27FC236}">
                  <a16:creationId xmlns:a16="http://schemas.microsoft.com/office/drawing/2014/main" id="{935286DD-7A01-40B4-8BDE-9B17CFEEE5AC}"/>
                </a:ext>
              </a:extLst>
            </p:cNvPr>
            <p:cNvSpPr/>
            <p:nvPr/>
          </p:nvSpPr>
          <p:spPr>
            <a:xfrm rot="10800000" flipH="1" flipV="1">
              <a:off x="2642974"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22" name="Oval 21">
              <a:extLst>
                <a:ext uri="{FF2B5EF4-FFF2-40B4-BE49-F238E27FC236}">
                  <a16:creationId xmlns:a16="http://schemas.microsoft.com/office/drawing/2014/main" id="{B594BE00-930F-4563-A378-4E56A934B356}"/>
                </a:ext>
              </a:extLst>
            </p:cNvPr>
            <p:cNvSpPr/>
            <p:nvPr/>
          </p:nvSpPr>
          <p:spPr>
            <a:xfrm rot="10800000" flipH="1" flipV="1">
              <a:off x="5699835"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23" name="Oval 22">
              <a:extLst>
                <a:ext uri="{FF2B5EF4-FFF2-40B4-BE49-F238E27FC236}">
                  <a16:creationId xmlns:a16="http://schemas.microsoft.com/office/drawing/2014/main" id="{823CBD21-7AA0-4247-A763-77DC9D8C1F89}"/>
                </a:ext>
              </a:extLst>
            </p:cNvPr>
            <p:cNvSpPr/>
            <p:nvPr/>
          </p:nvSpPr>
          <p:spPr>
            <a:xfrm rot="10800000" flipH="1" flipV="1">
              <a:off x="7213327"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24" name="Oval 23">
              <a:extLst>
                <a:ext uri="{FF2B5EF4-FFF2-40B4-BE49-F238E27FC236}">
                  <a16:creationId xmlns:a16="http://schemas.microsoft.com/office/drawing/2014/main" id="{64020DB7-16F2-4EF6-9058-86403E41B61C}"/>
                </a:ext>
              </a:extLst>
            </p:cNvPr>
            <p:cNvSpPr/>
            <p:nvPr/>
          </p:nvSpPr>
          <p:spPr>
            <a:xfrm rot="10800000" flipH="1" flipV="1">
              <a:off x="1107384"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25" name="Oval 24">
              <a:extLst>
                <a:ext uri="{FF2B5EF4-FFF2-40B4-BE49-F238E27FC236}">
                  <a16:creationId xmlns:a16="http://schemas.microsoft.com/office/drawing/2014/main" id="{9E66ED8C-AE74-4925-BE00-FA608CD94531}"/>
                </a:ext>
              </a:extLst>
            </p:cNvPr>
            <p:cNvSpPr/>
            <p:nvPr/>
          </p:nvSpPr>
          <p:spPr>
            <a:xfrm rot="10800000" flipH="1" flipV="1">
              <a:off x="4171338"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pic>
          <p:nvPicPr>
            <p:cNvPr id="26" name="Picture 25">
              <a:extLst>
                <a:ext uri="{FF2B5EF4-FFF2-40B4-BE49-F238E27FC236}">
                  <a16:creationId xmlns:a16="http://schemas.microsoft.com/office/drawing/2014/main" id="{C19ED996-9756-46C8-9A6E-F0FD5BF602D2}"/>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1223" y="1260836"/>
              <a:ext cx="707184" cy="707184"/>
            </a:xfrm>
            <a:prstGeom prst="rect">
              <a:avLst/>
            </a:prstGeom>
          </p:spPr>
        </p:pic>
        <p:pic>
          <p:nvPicPr>
            <p:cNvPr id="27" name="Picture 26">
              <a:extLst>
                <a:ext uri="{FF2B5EF4-FFF2-40B4-BE49-F238E27FC236}">
                  <a16:creationId xmlns:a16="http://schemas.microsoft.com/office/drawing/2014/main" id="{B980F723-1612-4379-B7F4-BB6B52FF17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5150" y="1313662"/>
              <a:ext cx="620402" cy="620402"/>
            </a:xfrm>
            <a:prstGeom prst="rect">
              <a:avLst/>
            </a:prstGeom>
          </p:spPr>
        </p:pic>
        <p:pic>
          <p:nvPicPr>
            <p:cNvPr id="28" name="Picture 27" descr="A picture containing metalware, chain&#10;&#10;Description automatically generated">
              <a:extLst>
                <a:ext uri="{FF2B5EF4-FFF2-40B4-BE49-F238E27FC236}">
                  <a16:creationId xmlns:a16="http://schemas.microsoft.com/office/drawing/2014/main" id="{C45A5B41-8E33-46DA-9C08-9AC9FFE315D8}"/>
                </a:ext>
              </a:extLst>
            </p:cNvPr>
            <p:cNvPicPr>
              <a:picLocks noChangeAspect="1"/>
            </p:cNvPicPr>
            <p:nvPr/>
          </p:nvPicPr>
          <p:blipFill>
            <a:blip r:embed="rId6" cstate="print">
              <a:duotone>
                <a:prstClr val="black"/>
                <a:schemeClr val="bg1">
                  <a:lumMod val="75000"/>
                  <a:tint val="45000"/>
                  <a:satMod val="400000"/>
                </a:schemeClr>
              </a:duotone>
              <a:extLst>
                <a:ext uri="{28A0092B-C50C-407E-A947-70E740481C1C}">
                  <a14:useLocalDpi xmlns:a14="http://schemas.microsoft.com/office/drawing/2010/main" val="0"/>
                </a:ext>
              </a:extLst>
            </a:blip>
            <a:stretch>
              <a:fillRect/>
            </a:stretch>
          </p:blipFill>
          <p:spPr>
            <a:xfrm>
              <a:off x="2707562" y="1294649"/>
              <a:ext cx="716391" cy="716391"/>
            </a:xfrm>
            <a:prstGeom prst="rect">
              <a:avLst/>
            </a:prstGeom>
          </p:spPr>
        </p:pic>
        <p:pic>
          <p:nvPicPr>
            <p:cNvPr id="29" name="Picture 28">
              <a:extLst>
                <a:ext uri="{FF2B5EF4-FFF2-40B4-BE49-F238E27FC236}">
                  <a16:creationId xmlns:a16="http://schemas.microsoft.com/office/drawing/2014/main" id="{9F5CB141-27E5-46A1-84CA-7A38E598231D}"/>
                </a:ext>
              </a:extLst>
            </p:cNvPr>
            <p:cNvPicPr>
              <a:picLocks noChangeAspect="1"/>
            </p:cNvPicPr>
            <p:nvPr/>
          </p:nvPicPr>
          <p:blipFill>
            <a:blip r:embed="rId7" cstate="print">
              <a:duotone>
                <a:prstClr val="black"/>
                <a:schemeClr val="bg2">
                  <a:tint val="45000"/>
                  <a:satMod val="400000"/>
                </a:schemeClr>
              </a:duotone>
              <a:extLst>
                <a:ext uri="{28A0092B-C50C-407E-A947-70E740481C1C}">
                  <a14:useLocalDpi xmlns:a14="http://schemas.microsoft.com/office/drawing/2010/main" val="0"/>
                </a:ext>
              </a:extLst>
            </a:blip>
            <a:stretch>
              <a:fillRect/>
            </a:stretch>
          </p:blipFill>
          <p:spPr>
            <a:xfrm>
              <a:off x="4249272" y="1294649"/>
              <a:ext cx="644124" cy="644124"/>
            </a:xfrm>
            <a:prstGeom prst="rect">
              <a:avLst/>
            </a:prstGeom>
          </p:spPr>
        </p:pic>
        <p:pic>
          <p:nvPicPr>
            <p:cNvPr id="30" name="Picture 29">
              <a:extLst>
                <a:ext uri="{FF2B5EF4-FFF2-40B4-BE49-F238E27FC236}">
                  <a16:creationId xmlns:a16="http://schemas.microsoft.com/office/drawing/2014/main" id="{D489E0A7-425E-4C08-B4A8-D7324EB3D027}"/>
                </a:ext>
              </a:extLst>
            </p:cNvPr>
            <p:cNvPicPr>
              <a:picLocks noChangeAspect="1"/>
            </p:cNvPicPr>
            <p:nvPr/>
          </p:nvPicPr>
          <p:blipFill>
            <a:blip r:embed="rId8" cstate="print">
              <a:duotone>
                <a:prstClr val="black"/>
                <a:schemeClr val="bg1">
                  <a:lumMod val="65000"/>
                  <a:tint val="45000"/>
                  <a:satMod val="400000"/>
                </a:schemeClr>
              </a:duotone>
              <a:extLst>
                <a:ext uri="{28A0092B-C50C-407E-A947-70E740481C1C}">
                  <a14:useLocalDpi xmlns:a14="http://schemas.microsoft.com/office/drawing/2010/main" val="0"/>
                </a:ext>
              </a:extLst>
            </a:blip>
            <a:stretch>
              <a:fillRect/>
            </a:stretch>
          </p:blipFill>
          <p:spPr>
            <a:xfrm rot="19312060" flipH="1">
              <a:off x="5744659" y="1300955"/>
              <a:ext cx="695779" cy="695779"/>
            </a:xfrm>
            <a:prstGeom prst="rect">
              <a:avLst/>
            </a:prstGeom>
          </p:spPr>
        </p:pic>
      </p:grpSp>
    </p:spTree>
    <p:extLst>
      <p:ext uri="{BB962C8B-B14F-4D97-AF65-F5344CB8AC3E}">
        <p14:creationId xmlns:p14="http://schemas.microsoft.com/office/powerpoint/2010/main" val="26368273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538396"/>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matchingName="Divider 1">
  <p:cSld name="Divider 1">
    <p:bg>
      <p:bgPr>
        <a:solidFill>
          <a:srgbClr val="393941"/>
        </a:solidFill>
        <a:effectLst/>
      </p:bgPr>
    </p:bg>
    <p:spTree>
      <p:nvGrpSpPr>
        <p:cNvPr id="1" name="Shape 26"/>
        <p:cNvGrpSpPr/>
        <p:nvPr/>
      </p:nvGrpSpPr>
      <p:grpSpPr>
        <a:xfrm>
          <a:off x="0" y="0"/>
          <a:ext cx="0" cy="0"/>
          <a:chOff x="0" y="0"/>
          <a:chExt cx="0" cy="0"/>
        </a:xfrm>
      </p:grpSpPr>
      <p:sp>
        <p:nvSpPr>
          <p:cNvPr id="27" name="Google Shape;27;p81"/>
          <p:cNvSpPr txBox="1">
            <a:spLocks noGrp="1"/>
          </p:cNvSpPr>
          <p:nvPr>
            <p:ph type="title"/>
          </p:nvPr>
        </p:nvSpPr>
        <p:spPr>
          <a:xfrm>
            <a:off x="2143221" y="2559983"/>
            <a:ext cx="8241360" cy="1088418"/>
          </a:xfrm>
          <a:prstGeom prst="rect">
            <a:avLst/>
          </a:prstGeom>
          <a:noFill/>
          <a:ln>
            <a:noFill/>
          </a:ln>
        </p:spPr>
        <p:txBody>
          <a:bodyPr spcFirstLastPara="1" wrap="square" lIns="91425" tIns="45700" rIns="91425" bIns="45700" anchor="t" anchorCtr="0">
            <a:noAutofit/>
          </a:bodyPr>
          <a:lstStyle>
            <a:lvl1pPr marR="0" lvl="0" algn="ctr" rtl="0">
              <a:lnSpc>
                <a:spcPct val="80000"/>
              </a:lnSpc>
              <a:spcBef>
                <a:spcPts val="0"/>
              </a:spcBef>
              <a:spcAft>
                <a:spcPts val="0"/>
              </a:spcAft>
              <a:buClr>
                <a:srgbClr val="FFFEFF"/>
              </a:buClr>
              <a:buSzPts val="10000"/>
              <a:buFont typeface="Gill Sans"/>
              <a:buNone/>
              <a:defRPr sz="5000" b="1" i="0" u="none" strike="noStrike" cap="none">
                <a:solidFill>
                  <a:srgbClr val="FFFEFF"/>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9pPr>
          </a:lstStyle>
          <a:p>
            <a:endParaRPr/>
          </a:p>
        </p:txBody>
      </p:sp>
      <p:sp>
        <p:nvSpPr>
          <p:cNvPr id="28" name="Google Shape;28;p81"/>
          <p:cNvSpPr txBox="1">
            <a:spLocks noGrp="1"/>
          </p:cNvSpPr>
          <p:nvPr>
            <p:ph type="body" idx="1"/>
          </p:nvPr>
        </p:nvSpPr>
        <p:spPr>
          <a:xfrm>
            <a:off x="2113756" y="4228701"/>
            <a:ext cx="8308308" cy="465932"/>
          </a:xfrm>
          <a:prstGeom prst="rect">
            <a:avLst/>
          </a:prstGeom>
          <a:noFill/>
          <a:ln>
            <a:noFill/>
          </a:ln>
        </p:spPr>
        <p:txBody>
          <a:bodyPr spcFirstLastPara="1" wrap="square" lIns="91425" tIns="45700" rIns="91425" bIns="45700" anchor="t" anchorCtr="0">
            <a:normAutofit/>
          </a:bodyPr>
          <a:lstStyle>
            <a:lvl1pPr marL="228600" marR="0" lvl="0" indent="-114300" algn="ctr" rtl="0">
              <a:lnSpc>
                <a:spcPct val="100000"/>
              </a:lnSpc>
              <a:spcBef>
                <a:spcPts val="0"/>
              </a:spcBef>
              <a:spcAft>
                <a:spcPts val="0"/>
              </a:spcAft>
              <a:buClr>
                <a:srgbClr val="FFFEFF"/>
              </a:buClr>
              <a:buSzPts val="3200"/>
              <a:buFont typeface="Gill Sans"/>
              <a:buNone/>
              <a:defRPr sz="1600" b="0" i="0" u="none" strike="noStrike" cap="none">
                <a:solidFill>
                  <a:srgbClr val="FFFEFF"/>
                </a:solidFill>
                <a:latin typeface="Gill Sans"/>
                <a:ea typeface="Gill Sans"/>
                <a:cs typeface="Gill Sans"/>
                <a:sym typeface="Gill Sans"/>
              </a:defRPr>
            </a:lvl1pPr>
            <a:lvl2pPr marL="457200" marR="0" lvl="1"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2pPr>
            <a:lvl3pPr marL="685800" marR="0" lvl="2"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3pPr>
            <a:lvl4pPr marL="914400" marR="0" lvl="3"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4pPr>
            <a:lvl5pPr marL="1143000" marR="0" lvl="4"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5pPr>
            <a:lvl6pPr marL="1371600" marR="0" lvl="5"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6pPr>
            <a:lvl7pPr marL="1600200" marR="0" lvl="6"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7pPr>
            <a:lvl8pPr marL="1828800" marR="0" lvl="7"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8pPr>
            <a:lvl9pPr marL="2057400" marR="0" lvl="8"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9pPr>
          </a:lstStyle>
          <a:p>
            <a:endParaRPr/>
          </a:p>
        </p:txBody>
      </p:sp>
      <p:sp>
        <p:nvSpPr>
          <p:cNvPr id="29" name="Google Shape;29;p81"/>
          <p:cNvSpPr txBox="1">
            <a:spLocks noGrp="1"/>
          </p:cNvSpPr>
          <p:nvPr>
            <p:ph type="body" idx="2"/>
          </p:nvPr>
        </p:nvSpPr>
        <p:spPr>
          <a:xfrm>
            <a:off x="2113756" y="2141621"/>
            <a:ext cx="8308308" cy="258443"/>
          </a:xfrm>
          <a:prstGeom prst="rect">
            <a:avLst/>
          </a:prstGeom>
          <a:noFill/>
          <a:ln>
            <a:noFill/>
          </a:ln>
        </p:spPr>
        <p:txBody>
          <a:bodyPr spcFirstLastPara="1" wrap="square" lIns="91425" tIns="45700" rIns="91425" bIns="45700" anchor="t" anchorCtr="0">
            <a:normAutofit/>
          </a:bodyPr>
          <a:lstStyle>
            <a:lvl1pPr marL="228600" marR="0" lvl="0" indent="-114300" algn="ctr" rtl="0">
              <a:lnSpc>
                <a:spcPct val="100000"/>
              </a:lnSpc>
              <a:spcBef>
                <a:spcPts val="0"/>
              </a:spcBef>
              <a:spcAft>
                <a:spcPts val="0"/>
              </a:spcAft>
              <a:buClr>
                <a:srgbClr val="FFFEFF"/>
              </a:buClr>
              <a:buSzPts val="2400"/>
              <a:buFont typeface="Gill Sans"/>
              <a:buNone/>
              <a:defRPr sz="1200" b="0" i="0" u="none" strike="noStrike" cap="none">
                <a:solidFill>
                  <a:srgbClr val="FFFEFF"/>
                </a:solidFill>
                <a:latin typeface="Gill Sans"/>
                <a:ea typeface="Gill Sans"/>
                <a:cs typeface="Gill Sans"/>
                <a:sym typeface="Gill Sans"/>
              </a:defRPr>
            </a:lvl1pPr>
            <a:lvl2pPr marL="457200" marR="0" lvl="1"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2pPr>
            <a:lvl3pPr marL="685800" marR="0" lvl="2"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3pPr>
            <a:lvl4pPr marL="914400" marR="0" lvl="3"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4pPr>
            <a:lvl5pPr marL="1143000" marR="0" lvl="4"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5pPr>
            <a:lvl6pPr marL="1371600" marR="0" lvl="5"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6pPr>
            <a:lvl7pPr marL="1600200" marR="0" lvl="6"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7pPr>
            <a:lvl8pPr marL="1828800" marR="0" lvl="7"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8pPr>
            <a:lvl9pPr marL="2057400" marR="0" lvl="8"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9pPr>
          </a:lstStyle>
          <a:p>
            <a:endParaRPr/>
          </a:p>
        </p:txBody>
      </p:sp>
    </p:spTree>
    <p:extLst>
      <p:ext uri="{BB962C8B-B14F-4D97-AF65-F5344CB8AC3E}">
        <p14:creationId xmlns:p14="http://schemas.microsoft.com/office/powerpoint/2010/main" val="4871001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matchingName="Content 2">
  <p:cSld name="Content 2">
    <p:spTree>
      <p:nvGrpSpPr>
        <p:cNvPr id="1" name="Shape 20"/>
        <p:cNvGrpSpPr/>
        <p:nvPr/>
      </p:nvGrpSpPr>
      <p:grpSpPr>
        <a:xfrm>
          <a:off x="0" y="0"/>
          <a:ext cx="0" cy="0"/>
          <a:chOff x="0" y="0"/>
          <a:chExt cx="0" cy="0"/>
        </a:xfrm>
      </p:grpSpPr>
      <p:sp>
        <p:nvSpPr>
          <p:cNvPr id="21" name="Google Shape;21;p80"/>
          <p:cNvSpPr>
            <a:spLocks noGrp="1"/>
          </p:cNvSpPr>
          <p:nvPr>
            <p:ph type="pic" idx="2"/>
          </p:nvPr>
        </p:nvSpPr>
        <p:spPr>
          <a:xfrm>
            <a:off x="1181200" y="0"/>
            <a:ext cx="3515519" cy="6959600"/>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9pPr>
          </a:lstStyle>
          <a:p>
            <a:endParaRPr dirty="0"/>
          </a:p>
        </p:txBody>
      </p:sp>
      <p:sp>
        <p:nvSpPr>
          <p:cNvPr id="22" name="Google Shape;22;p80"/>
          <p:cNvSpPr txBox="1">
            <a:spLocks noGrp="1"/>
          </p:cNvSpPr>
          <p:nvPr>
            <p:ph type="title"/>
          </p:nvPr>
        </p:nvSpPr>
        <p:spPr>
          <a:xfrm>
            <a:off x="6028115" y="1505118"/>
            <a:ext cx="4846637" cy="108841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2CB772"/>
              </a:buClr>
              <a:buSzPts val="8800"/>
              <a:buFont typeface="Gill Sans"/>
              <a:buNone/>
              <a:defRPr sz="4400" b="1" i="0" u="none" strike="noStrike" cap="none">
                <a:solidFill>
                  <a:srgbClr val="2CB772"/>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9pPr>
          </a:lstStyle>
          <a:p>
            <a:endParaRPr/>
          </a:p>
        </p:txBody>
      </p:sp>
      <p:sp>
        <p:nvSpPr>
          <p:cNvPr id="23" name="Google Shape;23;p80"/>
          <p:cNvSpPr/>
          <p:nvPr/>
        </p:nvSpPr>
        <p:spPr>
          <a:xfrm>
            <a:off x="1181200" y="-82203"/>
            <a:ext cx="3515401" cy="6991003"/>
          </a:xfrm>
          <a:prstGeom prst="rect">
            <a:avLst/>
          </a:prstGeom>
          <a:solidFill>
            <a:srgbClr val="009457">
              <a:alpha val="67843"/>
            </a:srgbClr>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FFFFFF"/>
              </a:buClr>
              <a:buSzPts val="2300"/>
              <a:buFont typeface="Helvetica Neue Light"/>
              <a:buNone/>
            </a:pPr>
            <a:endParaRPr sz="1150" b="0" i="0" u="none" strike="noStrike" cap="none" dirty="0">
              <a:solidFill>
                <a:srgbClr val="A6A7AC"/>
              </a:solidFill>
              <a:latin typeface="PT Sans"/>
              <a:ea typeface="PT Sans"/>
              <a:cs typeface="PT Sans"/>
              <a:sym typeface="PT Sans"/>
            </a:endParaRPr>
          </a:p>
        </p:txBody>
      </p:sp>
      <p:sp>
        <p:nvSpPr>
          <p:cNvPr id="24" name="Google Shape;24;p80"/>
          <p:cNvSpPr txBox="1">
            <a:spLocks noGrp="1"/>
          </p:cNvSpPr>
          <p:nvPr>
            <p:ph type="body" idx="1"/>
          </p:nvPr>
        </p:nvSpPr>
        <p:spPr>
          <a:xfrm>
            <a:off x="6039923" y="3180241"/>
            <a:ext cx="4846638" cy="3459956"/>
          </a:xfrm>
          <a:prstGeom prst="rect">
            <a:avLst/>
          </a:prstGeom>
          <a:noFill/>
          <a:ln>
            <a:noFill/>
          </a:ln>
        </p:spPr>
        <p:txBody>
          <a:bodyPr spcFirstLastPara="1" wrap="square" lIns="91425" tIns="45700" rIns="91425" bIns="45700" anchor="t" anchorCtr="0">
            <a:normAutofit/>
          </a:bodyPr>
          <a:lstStyle>
            <a:lvl1pPr marL="228600" marR="0" lvl="0" indent="-241300" algn="just" rtl="0">
              <a:lnSpc>
                <a:spcPct val="100000"/>
              </a:lnSpc>
              <a:spcBef>
                <a:spcPts val="0"/>
              </a:spcBef>
              <a:spcAft>
                <a:spcPts val="0"/>
              </a:spcAft>
              <a:buClr>
                <a:srgbClr val="393941"/>
              </a:buClr>
              <a:buSzPts val="4000"/>
              <a:buFont typeface="Arial"/>
              <a:buChar char="•"/>
              <a:defRPr sz="2000" b="0" i="0" u="none" strike="noStrike" cap="none">
                <a:solidFill>
                  <a:srgbClr val="393941"/>
                </a:solidFill>
                <a:latin typeface="Gill Sans"/>
                <a:ea typeface="Gill Sans"/>
                <a:cs typeface="Gill Sans"/>
                <a:sym typeface="Gill Sans"/>
              </a:defRPr>
            </a:lvl1pPr>
            <a:lvl2pPr marL="457200" marR="0" lvl="1" indent="-241300" algn="just" rtl="0">
              <a:lnSpc>
                <a:spcPct val="100000"/>
              </a:lnSpc>
              <a:spcBef>
                <a:spcPts val="0"/>
              </a:spcBef>
              <a:spcAft>
                <a:spcPts val="0"/>
              </a:spcAft>
              <a:buClr>
                <a:srgbClr val="393941"/>
              </a:buClr>
              <a:buSzPts val="4000"/>
              <a:buFont typeface="Arial"/>
              <a:buChar char="•"/>
              <a:defRPr sz="2000" b="0" i="0" u="none" strike="noStrike" cap="none">
                <a:solidFill>
                  <a:srgbClr val="393941"/>
                </a:solidFill>
                <a:latin typeface="Gill Sans"/>
                <a:ea typeface="Gill Sans"/>
                <a:cs typeface="Gill Sans"/>
                <a:sym typeface="Gill Sans"/>
              </a:defRPr>
            </a:lvl2pPr>
            <a:lvl3pPr marL="685800" marR="0" lvl="2" indent="-241300" algn="just" rtl="0">
              <a:lnSpc>
                <a:spcPct val="100000"/>
              </a:lnSpc>
              <a:spcBef>
                <a:spcPts val="0"/>
              </a:spcBef>
              <a:spcAft>
                <a:spcPts val="0"/>
              </a:spcAft>
              <a:buClr>
                <a:srgbClr val="393941"/>
              </a:buClr>
              <a:buSzPts val="4000"/>
              <a:buFont typeface="Arial"/>
              <a:buChar char="•"/>
              <a:defRPr sz="2000" b="0" i="0" u="none" strike="noStrike" cap="none">
                <a:solidFill>
                  <a:srgbClr val="393941"/>
                </a:solidFill>
                <a:latin typeface="Gill Sans"/>
                <a:ea typeface="Gill Sans"/>
                <a:cs typeface="Gill Sans"/>
                <a:sym typeface="Gill Sans"/>
              </a:defRPr>
            </a:lvl3pPr>
            <a:lvl4pPr marL="914400" marR="0" lvl="3" indent="-241300" algn="just" rtl="0">
              <a:lnSpc>
                <a:spcPct val="100000"/>
              </a:lnSpc>
              <a:spcBef>
                <a:spcPts val="0"/>
              </a:spcBef>
              <a:spcAft>
                <a:spcPts val="0"/>
              </a:spcAft>
              <a:buClr>
                <a:srgbClr val="393941"/>
              </a:buClr>
              <a:buSzPts val="4000"/>
              <a:buFont typeface="Arial"/>
              <a:buChar char="•"/>
              <a:defRPr sz="2000" b="0" i="0" u="none" strike="noStrike" cap="none">
                <a:solidFill>
                  <a:srgbClr val="393941"/>
                </a:solidFill>
                <a:latin typeface="Gill Sans"/>
                <a:ea typeface="Gill Sans"/>
                <a:cs typeface="Gill Sans"/>
                <a:sym typeface="Gill Sans"/>
              </a:defRPr>
            </a:lvl4pPr>
            <a:lvl5pPr marL="1143000" marR="0" lvl="4" indent="-241300" algn="just" rtl="0">
              <a:lnSpc>
                <a:spcPct val="100000"/>
              </a:lnSpc>
              <a:spcBef>
                <a:spcPts val="0"/>
              </a:spcBef>
              <a:spcAft>
                <a:spcPts val="0"/>
              </a:spcAft>
              <a:buClr>
                <a:srgbClr val="393941"/>
              </a:buClr>
              <a:buSzPts val="4000"/>
              <a:buFont typeface="Arial"/>
              <a:buChar char="•"/>
              <a:defRPr sz="2000" b="0" i="0" u="none" strike="noStrike" cap="none">
                <a:solidFill>
                  <a:srgbClr val="393941"/>
                </a:solidFill>
                <a:latin typeface="Gill Sans"/>
                <a:ea typeface="Gill Sans"/>
                <a:cs typeface="Gill Sans"/>
                <a:sym typeface="Gill Sans"/>
              </a:defRPr>
            </a:lvl5pPr>
            <a:lvl6pPr marL="1371600" marR="0" lvl="5"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6pPr>
            <a:lvl7pPr marL="1600200" marR="0" lvl="6"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7pPr>
            <a:lvl8pPr marL="1828800" marR="0" lvl="7"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8pPr>
            <a:lvl9pPr marL="2057400" marR="0" lvl="8"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9pPr>
          </a:lstStyle>
          <a:p>
            <a:endParaRPr/>
          </a:p>
        </p:txBody>
      </p:sp>
      <p:sp>
        <p:nvSpPr>
          <p:cNvPr id="25" name="Google Shape;25;p80"/>
          <p:cNvSpPr txBox="1">
            <a:spLocks noGrp="1"/>
          </p:cNvSpPr>
          <p:nvPr>
            <p:ph type="body" idx="3"/>
          </p:nvPr>
        </p:nvSpPr>
        <p:spPr>
          <a:xfrm>
            <a:off x="6028115" y="1070769"/>
            <a:ext cx="2223294" cy="288925"/>
          </a:xfrm>
          <a:prstGeom prst="rect">
            <a:avLst/>
          </a:prstGeom>
          <a:noFill/>
          <a:ln>
            <a:noFill/>
          </a:ln>
        </p:spPr>
        <p:txBody>
          <a:bodyPr spcFirstLastPara="1" wrap="square" lIns="91425" tIns="45700" rIns="91425" bIns="45700" anchor="t" anchorCtr="0">
            <a:noAutofit/>
          </a:bodyPr>
          <a:lstStyle>
            <a:lvl1pPr marL="228600" marR="0" lvl="0" indent="-114300" algn="just" rtl="0">
              <a:lnSpc>
                <a:spcPct val="100000"/>
              </a:lnSpc>
              <a:spcBef>
                <a:spcPts val="0"/>
              </a:spcBef>
              <a:spcAft>
                <a:spcPts val="0"/>
              </a:spcAft>
              <a:buClr>
                <a:srgbClr val="7A7B83"/>
              </a:buClr>
              <a:buSzPts val="3600"/>
              <a:buFont typeface="Gill Sans"/>
              <a:buNone/>
              <a:defRPr sz="1800" b="0" i="0" u="none" strike="noStrike" cap="none">
                <a:solidFill>
                  <a:srgbClr val="7A7B83"/>
                </a:solidFill>
                <a:latin typeface="Gill Sans"/>
                <a:ea typeface="Gill Sans"/>
                <a:cs typeface="Gill Sans"/>
                <a:sym typeface="Gill Sans"/>
              </a:defRPr>
            </a:lvl1pPr>
            <a:lvl2pPr marL="457200" marR="0" lvl="1"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2pPr>
            <a:lvl3pPr marL="685800" marR="0" lvl="2"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3pPr>
            <a:lvl4pPr marL="914400" marR="0" lvl="3"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4pPr>
            <a:lvl5pPr marL="1143000" marR="0" lvl="4"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5pPr>
            <a:lvl6pPr marL="1371600" marR="0" lvl="5"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6pPr>
            <a:lvl7pPr marL="1600200" marR="0" lvl="6"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7pPr>
            <a:lvl8pPr marL="1828800" marR="0" lvl="7"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8pPr>
            <a:lvl9pPr marL="2057400" marR="0" lvl="8"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9pPr>
          </a:lstStyle>
          <a:p>
            <a:endParaRPr/>
          </a:p>
        </p:txBody>
      </p:sp>
    </p:spTree>
    <p:extLst>
      <p:ext uri="{BB962C8B-B14F-4D97-AF65-F5344CB8AC3E}">
        <p14:creationId xmlns:p14="http://schemas.microsoft.com/office/powerpoint/2010/main" val="26042978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5"/>
        <p:cNvGrpSpPr/>
        <p:nvPr/>
      </p:nvGrpSpPr>
      <p:grpSpPr>
        <a:xfrm>
          <a:off x="0" y="0"/>
          <a:ext cx="0" cy="0"/>
          <a:chOff x="0" y="0"/>
          <a:chExt cx="0" cy="0"/>
        </a:xfrm>
      </p:grpSpPr>
    </p:spTree>
    <p:extLst>
      <p:ext uri="{BB962C8B-B14F-4D97-AF65-F5344CB8AC3E}">
        <p14:creationId xmlns:p14="http://schemas.microsoft.com/office/powerpoint/2010/main" val="12365974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Group 3">
  <p:cSld name="Group 3">
    <p:spTree>
      <p:nvGrpSpPr>
        <p:cNvPr id="1" name="Shape 36"/>
        <p:cNvGrpSpPr/>
        <p:nvPr/>
      </p:nvGrpSpPr>
      <p:grpSpPr>
        <a:xfrm>
          <a:off x="0" y="0"/>
          <a:ext cx="0" cy="0"/>
          <a:chOff x="0" y="0"/>
          <a:chExt cx="0" cy="0"/>
        </a:xfrm>
      </p:grpSpPr>
      <p:sp>
        <p:nvSpPr>
          <p:cNvPr id="37" name="Google Shape;37;p84"/>
          <p:cNvSpPr txBox="1">
            <a:spLocks noGrp="1"/>
          </p:cNvSpPr>
          <p:nvPr>
            <p:ph type="title"/>
          </p:nvPr>
        </p:nvSpPr>
        <p:spPr>
          <a:xfrm>
            <a:off x="1060920" y="1139707"/>
            <a:ext cx="8241360" cy="108841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393941"/>
              </a:buClr>
              <a:buSzPts val="10000"/>
              <a:buFont typeface="Gill Sans"/>
              <a:buNone/>
              <a:defRPr sz="5000" b="1" i="0" u="none" strike="noStrike" cap="none">
                <a:solidFill>
                  <a:srgbClr val="393941"/>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9pPr>
          </a:lstStyle>
          <a:p>
            <a:endParaRPr/>
          </a:p>
        </p:txBody>
      </p:sp>
      <p:grpSp>
        <p:nvGrpSpPr>
          <p:cNvPr id="38" name="Google Shape;38;p84"/>
          <p:cNvGrpSpPr/>
          <p:nvPr/>
        </p:nvGrpSpPr>
        <p:grpSpPr>
          <a:xfrm>
            <a:off x="1313277" y="2269315"/>
            <a:ext cx="4260848" cy="4276047"/>
            <a:chOff x="0" y="0"/>
            <a:chExt cx="6186406" cy="8552092"/>
          </a:xfrm>
        </p:grpSpPr>
        <p:sp>
          <p:nvSpPr>
            <p:cNvPr id="39" name="Google Shape;39;p84"/>
            <p:cNvSpPr/>
            <p:nvPr/>
          </p:nvSpPr>
          <p:spPr>
            <a:xfrm>
              <a:off x="0" y="0"/>
              <a:ext cx="6186406" cy="8552092"/>
            </a:xfrm>
            <a:prstGeom prst="rect">
              <a:avLst/>
            </a:prstGeom>
            <a:noFill/>
            <a:ln w="50800" cap="flat" cmpd="sng">
              <a:solidFill>
                <a:srgbClr val="009457"/>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3000"/>
                <a:buFont typeface="Helvetica Neue Light"/>
                <a:buNone/>
              </a:pPr>
              <a:endParaRPr sz="1500" b="0" i="0" u="none" strike="noStrike" cap="none" dirty="0">
                <a:solidFill>
                  <a:srgbClr val="FFFFFF"/>
                </a:solidFill>
                <a:latin typeface="Helvetica Neue Light"/>
                <a:ea typeface="Helvetica Neue Light"/>
                <a:cs typeface="Helvetica Neue Light"/>
                <a:sym typeface="Helvetica Neue Light"/>
              </a:endParaRPr>
            </a:p>
          </p:txBody>
        </p:sp>
        <p:sp>
          <p:nvSpPr>
            <p:cNvPr id="40" name="Google Shape;40;p84"/>
            <p:cNvSpPr/>
            <p:nvPr/>
          </p:nvSpPr>
          <p:spPr>
            <a:xfrm>
              <a:off x="435030" y="1016862"/>
              <a:ext cx="5103661" cy="790601"/>
            </a:xfrm>
            <a:prstGeom prst="roundRect">
              <a:avLst>
                <a:gd name="adj" fmla="val 50000"/>
              </a:avLst>
            </a:prstGeom>
            <a:solidFill>
              <a:srgbClr val="009457"/>
            </a:solidFill>
            <a:ln w="38100" cap="flat" cmpd="sng">
              <a:solidFill>
                <a:srgbClr val="009457"/>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3000"/>
                <a:buFont typeface="Helvetica Neue Light"/>
                <a:buNone/>
              </a:pPr>
              <a:endParaRPr sz="1500" b="0" i="0" u="none" strike="noStrike" cap="none" dirty="0">
                <a:solidFill>
                  <a:srgbClr val="FFFFFF"/>
                </a:solidFill>
                <a:latin typeface="Helvetica Neue Light"/>
                <a:ea typeface="Helvetica Neue Light"/>
                <a:cs typeface="Helvetica Neue Light"/>
                <a:sym typeface="Helvetica Neue Light"/>
              </a:endParaRPr>
            </a:p>
          </p:txBody>
        </p:sp>
      </p:grpSp>
      <p:grpSp>
        <p:nvGrpSpPr>
          <p:cNvPr id="41" name="Google Shape;41;p84"/>
          <p:cNvGrpSpPr/>
          <p:nvPr/>
        </p:nvGrpSpPr>
        <p:grpSpPr>
          <a:xfrm>
            <a:off x="6142604" y="2228125"/>
            <a:ext cx="4260848" cy="4276047"/>
            <a:chOff x="0" y="0"/>
            <a:chExt cx="6186406" cy="8552092"/>
          </a:xfrm>
        </p:grpSpPr>
        <p:sp>
          <p:nvSpPr>
            <p:cNvPr id="42" name="Google Shape;42;p84"/>
            <p:cNvSpPr/>
            <p:nvPr/>
          </p:nvSpPr>
          <p:spPr>
            <a:xfrm>
              <a:off x="0" y="0"/>
              <a:ext cx="6186406" cy="8552092"/>
            </a:xfrm>
            <a:prstGeom prst="rect">
              <a:avLst/>
            </a:prstGeom>
            <a:noFill/>
            <a:ln w="50800" cap="flat" cmpd="sng">
              <a:solidFill>
                <a:srgbClr val="393941"/>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3000"/>
                <a:buFont typeface="Helvetica Neue Light"/>
                <a:buNone/>
              </a:pPr>
              <a:endParaRPr sz="1500" b="0" i="0" u="none" strike="noStrike" cap="none" dirty="0">
                <a:solidFill>
                  <a:srgbClr val="FFFFFF"/>
                </a:solidFill>
                <a:latin typeface="Helvetica Neue Light"/>
                <a:ea typeface="Helvetica Neue Light"/>
                <a:cs typeface="Helvetica Neue Light"/>
                <a:sym typeface="Helvetica Neue Light"/>
              </a:endParaRPr>
            </a:p>
          </p:txBody>
        </p:sp>
        <p:sp>
          <p:nvSpPr>
            <p:cNvPr id="43" name="Google Shape;43;p84"/>
            <p:cNvSpPr/>
            <p:nvPr/>
          </p:nvSpPr>
          <p:spPr>
            <a:xfrm>
              <a:off x="647715" y="1066832"/>
              <a:ext cx="4890976" cy="790601"/>
            </a:xfrm>
            <a:prstGeom prst="roundRect">
              <a:avLst>
                <a:gd name="adj" fmla="val 50000"/>
              </a:avLst>
            </a:prstGeom>
            <a:solidFill>
              <a:srgbClr val="393941"/>
            </a:solidFill>
            <a:ln w="38100" cap="flat" cmpd="sng">
              <a:solidFill>
                <a:srgbClr val="393941"/>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3000"/>
                <a:buFont typeface="Helvetica Neue Light"/>
                <a:buNone/>
              </a:pPr>
              <a:endParaRPr sz="1500" b="0" i="0" u="none" strike="noStrike" cap="none" dirty="0">
                <a:solidFill>
                  <a:srgbClr val="FFFFFF"/>
                </a:solidFill>
                <a:latin typeface="Helvetica Neue Light"/>
                <a:ea typeface="Helvetica Neue Light"/>
                <a:cs typeface="Helvetica Neue Light"/>
                <a:sym typeface="Helvetica Neue Light"/>
              </a:endParaRPr>
            </a:p>
          </p:txBody>
        </p:sp>
      </p:grpSp>
      <p:sp>
        <p:nvSpPr>
          <p:cNvPr id="44" name="Google Shape;44;p84"/>
          <p:cNvSpPr txBox="1">
            <a:spLocks noGrp="1"/>
          </p:cNvSpPr>
          <p:nvPr>
            <p:ph type="body" idx="1"/>
          </p:nvPr>
        </p:nvSpPr>
        <p:spPr>
          <a:xfrm>
            <a:off x="6588714" y="3558437"/>
            <a:ext cx="3368629" cy="2626519"/>
          </a:xfrm>
          <a:prstGeom prst="rect">
            <a:avLst/>
          </a:prstGeom>
          <a:noFill/>
          <a:ln>
            <a:noFill/>
          </a:ln>
        </p:spPr>
        <p:txBody>
          <a:bodyPr spcFirstLastPara="1" wrap="square" lIns="91425" tIns="45700" rIns="91425" bIns="45700" anchor="t" anchorCtr="0">
            <a:noAutofit/>
          </a:bodyPr>
          <a:lstStyle>
            <a:lvl1pPr marL="228600" marR="0" lvl="0"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1pPr>
            <a:lvl2pPr marL="457200" marR="0" lvl="1" indent="-228600" algn="l" rtl="0">
              <a:lnSpc>
                <a:spcPct val="90000"/>
              </a:lnSpc>
              <a:spcBef>
                <a:spcPts val="0"/>
              </a:spcBef>
              <a:spcAft>
                <a:spcPts val="0"/>
              </a:spcAft>
              <a:buClr>
                <a:srgbClr val="515257"/>
              </a:buClr>
              <a:buSzPts val="3600"/>
              <a:buFont typeface="Gill Sans"/>
              <a:buChar char="•"/>
              <a:defRPr sz="1800" b="0" i="0" u="none" strike="noStrike" cap="none">
                <a:solidFill>
                  <a:srgbClr val="515257"/>
                </a:solidFill>
                <a:latin typeface="Gill Sans"/>
                <a:ea typeface="Gill Sans"/>
                <a:cs typeface="Gill Sans"/>
                <a:sym typeface="Gill Sans"/>
              </a:defRPr>
            </a:lvl2pPr>
            <a:lvl3pPr marL="685800" marR="0" lvl="2" indent="-114300" algn="just" rtl="0">
              <a:lnSpc>
                <a:spcPct val="100000"/>
              </a:lnSpc>
              <a:spcBef>
                <a:spcPts val="27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3pPr>
            <a:lvl4pPr marL="914400" marR="0" lvl="3"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4pPr>
            <a:lvl5pPr marL="1143000" marR="0" lvl="4"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5pPr>
            <a:lvl6pPr marL="1371600" marR="0" lvl="5"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6pPr>
            <a:lvl7pPr marL="1600200" marR="0" lvl="6"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7pPr>
            <a:lvl8pPr marL="1828800" marR="0" lvl="7"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8pPr>
            <a:lvl9pPr marL="2057400" marR="0" lvl="8"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9pPr>
          </a:lstStyle>
          <a:p>
            <a:endParaRPr/>
          </a:p>
        </p:txBody>
      </p:sp>
      <p:sp>
        <p:nvSpPr>
          <p:cNvPr id="45" name="Google Shape;45;p84"/>
          <p:cNvSpPr txBox="1">
            <a:spLocks noGrp="1"/>
          </p:cNvSpPr>
          <p:nvPr>
            <p:ph type="body" idx="2"/>
          </p:nvPr>
        </p:nvSpPr>
        <p:spPr>
          <a:xfrm>
            <a:off x="1724009" y="3545945"/>
            <a:ext cx="3368629" cy="2626519"/>
          </a:xfrm>
          <a:prstGeom prst="rect">
            <a:avLst/>
          </a:prstGeom>
          <a:noFill/>
          <a:ln>
            <a:noFill/>
          </a:ln>
        </p:spPr>
        <p:txBody>
          <a:bodyPr spcFirstLastPara="1" wrap="square" lIns="91425" tIns="45700" rIns="91425" bIns="45700" anchor="t" anchorCtr="0">
            <a:noAutofit/>
          </a:bodyPr>
          <a:lstStyle>
            <a:lvl1pPr marL="228600" marR="0" lvl="0"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1pPr>
            <a:lvl2pPr marL="457200" marR="0" lvl="1" indent="-228600" algn="l" rtl="0">
              <a:lnSpc>
                <a:spcPct val="90000"/>
              </a:lnSpc>
              <a:spcBef>
                <a:spcPts val="0"/>
              </a:spcBef>
              <a:spcAft>
                <a:spcPts val="0"/>
              </a:spcAft>
              <a:buClr>
                <a:srgbClr val="515257"/>
              </a:buClr>
              <a:buSzPts val="3600"/>
              <a:buFont typeface="Gill Sans"/>
              <a:buChar char="•"/>
              <a:defRPr sz="1800" b="0" i="0" u="none" strike="noStrike" cap="none">
                <a:solidFill>
                  <a:srgbClr val="515257"/>
                </a:solidFill>
                <a:latin typeface="Gill Sans"/>
                <a:ea typeface="Gill Sans"/>
                <a:cs typeface="Gill Sans"/>
                <a:sym typeface="Gill Sans"/>
              </a:defRPr>
            </a:lvl2pPr>
            <a:lvl3pPr marL="685800" marR="0" lvl="2" indent="-114300" algn="just" rtl="0">
              <a:lnSpc>
                <a:spcPct val="100000"/>
              </a:lnSpc>
              <a:spcBef>
                <a:spcPts val="27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3pPr>
            <a:lvl4pPr marL="914400" marR="0" lvl="3"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4pPr>
            <a:lvl5pPr marL="1143000" marR="0" lvl="4"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5pPr>
            <a:lvl6pPr marL="1371600" marR="0" lvl="5"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6pPr>
            <a:lvl7pPr marL="1600200" marR="0" lvl="6"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7pPr>
            <a:lvl8pPr marL="1828800" marR="0" lvl="7"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8pPr>
            <a:lvl9pPr marL="2057400" marR="0" lvl="8"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9pPr>
          </a:lstStyle>
          <a:p>
            <a:endParaRPr/>
          </a:p>
        </p:txBody>
      </p:sp>
      <p:sp>
        <p:nvSpPr>
          <p:cNvPr id="46" name="Google Shape;46;p84"/>
          <p:cNvSpPr txBox="1">
            <a:spLocks noGrp="1"/>
          </p:cNvSpPr>
          <p:nvPr>
            <p:ph type="body" idx="3"/>
          </p:nvPr>
        </p:nvSpPr>
        <p:spPr>
          <a:xfrm>
            <a:off x="1958539" y="2849232"/>
            <a:ext cx="2899569" cy="252329"/>
          </a:xfrm>
          <a:prstGeom prst="rect">
            <a:avLst/>
          </a:prstGeom>
          <a:noFill/>
          <a:ln>
            <a:noFill/>
          </a:ln>
        </p:spPr>
        <p:txBody>
          <a:bodyPr spcFirstLastPara="1" wrap="square" lIns="91425" tIns="45700" rIns="91425" bIns="45700" anchor="t" anchorCtr="0">
            <a:normAutofit/>
          </a:bodyPr>
          <a:lstStyle>
            <a:lvl1pPr marL="228600" marR="0" lvl="0" indent="-114300" algn="ctr" rtl="0">
              <a:lnSpc>
                <a:spcPct val="100000"/>
              </a:lnSpc>
              <a:spcBef>
                <a:spcPts val="0"/>
              </a:spcBef>
              <a:spcAft>
                <a:spcPts val="0"/>
              </a:spcAft>
              <a:buClr>
                <a:srgbClr val="FFFEFF"/>
              </a:buClr>
              <a:buSzPts val="3200"/>
              <a:buFont typeface="Gill Sans"/>
              <a:buNone/>
              <a:defRPr sz="1600" b="1" i="0" u="none" strike="noStrike" cap="none">
                <a:solidFill>
                  <a:srgbClr val="FFFEFF"/>
                </a:solidFill>
                <a:latin typeface="Gill Sans"/>
                <a:ea typeface="Gill Sans"/>
                <a:cs typeface="Gill Sans"/>
                <a:sym typeface="Gill Sans"/>
              </a:defRPr>
            </a:lvl1pPr>
            <a:lvl2pPr marL="457200" marR="0" lvl="1"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2pPr>
            <a:lvl3pPr marL="685800" marR="0" lvl="2"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3pPr>
            <a:lvl4pPr marL="914400" marR="0" lvl="3"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4pPr>
            <a:lvl5pPr marL="1143000" marR="0" lvl="4"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5pPr>
            <a:lvl6pPr marL="1371600" marR="0" lvl="5"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6pPr>
            <a:lvl7pPr marL="1600200" marR="0" lvl="6"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7pPr>
            <a:lvl8pPr marL="1828800" marR="0" lvl="7"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8pPr>
            <a:lvl9pPr marL="2057400" marR="0" lvl="8"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9pPr>
          </a:lstStyle>
          <a:p>
            <a:endParaRPr/>
          </a:p>
        </p:txBody>
      </p:sp>
      <p:sp>
        <p:nvSpPr>
          <p:cNvPr id="47" name="Google Shape;47;p84"/>
          <p:cNvSpPr txBox="1">
            <a:spLocks noGrp="1"/>
          </p:cNvSpPr>
          <p:nvPr>
            <p:ph type="body" idx="4"/>
          </p:nvPr>
        </p:nvSpPr>
        <p:spPr>
          <a:xfrm>
            <a:off x="6823244" y="2871465"/>
            <a:ext cx="2899569" cy="252329"/>
          </a:xfrm>
          <a:prstGeom prst="rect">
            <a:avLst/>
          </a:prstGeom>
          <a:noFill/>
          <a:ln>
            <a:noFill/>
          </a:ln>
        </p:spPr>
        <p:txBody>
          <a:bodyPr spcFirstLastPara="1" wrap="square" lIns="91425" tIns="45700" rIns="91425" bIns="45700" anchor="t" anchorCtr="0">
            <a:normAutofit/>
          </a:bodyPr>
          <a:lstStyle>
            <a:lvl1pPr marL="228600" marR="0" lvl="0" indent="-114300" algn="ctr" rtl="0">
              <a:lnSpc>
                <a:spcPct val="100000"/>
              </a:lnSpc>
              <a:spcBef>
                <a:spcPts val="0"/>
              </a:spcBef>
              <a:spcAft>
                <a:spcPts val="0"/>
              </a:spcAft>
              <a:buClr>
                <a:srgbClr val="FFFEFF"/>
              </a:buClr>
              <a:buSzPts val="3200"/>
              <a:buFont typeface="Gill Sans"/>
              <a:buNone/>
              <a:defRPr sz="1600" b="1" i="0" u="none" strike="noStrike" cap="none">
                <a:solidFill>
                  <a:srgbClr val="FFFEFF"/>
                </a:solidFill>
                <a:latin typeface="Gill Sans"/>
                <a:ea typeface="Gill Sans"/>
                <a:cs typeface="Gill Sans"/>
                <a:sym typeface="Gill Sans"/>
              </a:defRPr>
            </a:lvl1pPr>
            <a:lvl2pPr marL="457200" marR="0" lvl="1"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2pPr>
            <a:lvl3pPr marL="685800" marR="0" lvl="2"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3pPr>
            <a:lvl4pPr marL="914400" marR="0" lvl="3"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4pPr>
            <a:lvl5pPr marL="1143000" marR="0" lvl="4"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5pPr>
            <a:lvl6pPr marL="1371600" marR="0" lvl="5"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6pPr>
            <a:lvl7pPr marL="1600200" marR="0" lvl="6"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7pPr>
            <a:lvl8pPr marL="1828800" marR="0" lvl="7"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8pPr>
            <a:lvl9pPr marL="2057400" marR="0" lvl="8"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9pPr>
          </a:lstStyle>
          <a:p>
            <a:endParaRPr/>
          </a:p>
        </p:txBody>
      </p:sp>
    </p:spTree>
    <p:extLst>
      <p:ext uri="{BB962C8B-B14F-4D97-AF65-F5344CB8AC3E}">
        <p14:creationId xmlns:p14="http://schemas.microsoft.com/office/powerpoint/2010/main" val="33554869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Text-Heavy 5">
  <p:cSld name="Text-Heavy 5">
    <p:spTree>
      <p:nvGrpSpPr>
        <p:cNvPr id="1" name="Shape 48"/>
        <p:cNvGrpSpPr/>
        <p:nvPr/>
      </p:nvGrpSpPr>
      <p:grpSpPr>
        <a:xfrm>
          <a:off x="0" y="0"/>
          <a:ext cx="0" cy="0"/>
          <a:chOff x="0" y="0"/>
          <a:chExt cx="0" cy="0"/>
        </a:xfrm>
      </p:grpSpPr>
      <p:sp>
        <p:nvSpPr>
          <p:cNvPr id="49" name="Google Shape;49;p85"/>
          <p:cNvSpPr/>
          <p:nvPr/>
        </p:nvSpPr>
        <p:spPr>
          <a:xfrm>
            <a:off x="1181200" y="-8132"/>
            <a:ext cx="3515401" cy="6874264"/>
          </a:xfrm>
          <a:prstGeom prst="rect">
            <a:avLst/>
          </a:prstGeom>
          <a:solidFill>
            <a:srgbClr val="009457"/>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FFFFFF"/>
              </a:buClr>
              <a:buSzPts val="2300"/>
              <a:buFont typeface="Helvetica Neue Light"/>
              <a:buNone/>
            </a:pPr>
            <a:endParaRPr sz="1150" b="0" i="0" u="none" strike="noStrike" cap="none" dirty="0">
              <a:solidFill>
                <a:srgbClr val="A6A7AC"/>
              </a:solidFill>
              <a:latin typeface="PT Sans"/>
              <a:ea typeface="PT Sans"/>
              <a:cs typeface="PT Sans"/>
              <a:sym typeface="PT Sans"/>
            </a:endParaRPr>
          </a:p>
        </p:txBody>
      </p:sp>
      <p:sp>
        <p:nvSpPr>
          <p:cNvPr id="50" name="Google Shape;50;p85"/>
          <p:cNvSpPr txBox="1">
            <a:spLocks noGrp="1"/>
          </p:cNvSpPr>
          <p:nvPr>
            <p:ph type="body" idx="1"/>
          </p:nvPr>
        </p:nvSpPr>
        <p:spPr>
          <a:xfrm>
            <a:off x="5267087" y="1006569"/>
            <a:ext cx="1785938" cy="293688"/>
          </a:xfrm>
          <a:prstGeom prst="rect">
            <a:avLst/>
          </a:prstGeom>
          <a:noFill/>
          <a:ln>
            <a:noFill/>
          </a:ln>
        </p:spPr>
        <p:txBody>
          <a:bodyPr spcFirstLastPara="1" wrap="square" lIns="91425" tIns="45700" rIns="91425" bIns="45700" anchor="t" anchorCtr="0">
            <a:normAutofit/>
          </a:bodyPr>
          <a:lstStyle>
            <a:lvl1pPr marL="228600" marR="0" lvl="0" indent="-114300" algn="just" rtl="0">
              <a:lnSpc>
                <a:spcPct val="100000"/>
              </a:lnSpc>
              <a:spcBef>
                <a:spcPts val="0"/>
              </a:spcBef>
              <a:spcAft>
                <a:spcPts val="0"/>
              </a:spcAft>
              <a:buClr>
                <a:srgbClr val="515257"/>
              </a:buClr>
              <a:buSzPts val="2400"/>
              <a:buFont typeface="Gill Sans"/>
              <a:buNone/>
              <a:defRPr sz="1200" b="0" i="0" u="none" strike="noStrike" cap="none">
                <a:solidFill>
                  <a:srgbClr val="515257"/>
                </a:solidFill>
                <a:latin typeface="Gill Sans"/>
                <a:ea typeface="Gill Sans"/>
                <a:cs typeface="Gill Sans"/>
                <a:sym typeface="Gill Sans"/>
              </a:defRPr>
            </a:lvl1pPr>
            <a:lvl2pPr marL="457200" marR="0" lvl="1"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2pPr>
            <a:lvl3pPr marL="685800" marR="0" lvl="2"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3pPr>
            <a:lvl4pPr marL="914400" marR="0" lvl="3"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4pPr>
            <a:lvl5pPr marL="1143000" marR="0" lvl="4"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5pPr>
            <a:lvl6pPr marL="1371600" marR="0" lvl="5"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6pPr>
            <a:lvl7pPr marL="1600200" marR="0" lvl="6"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7pPr>
            <a:lvl8pPr marL="1828800" marR="0" lvl="7"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8pPr>
            <a:lvl9pPr marL="2057400" marR="0" lvl="8"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9pPr>
          </a:lstStyle>
          <a:p>
            <a:endParaRPr/>
          </a:p>
        </p:txBody>
      </p:sp>
      <p:sp>
        <p:nvSpPr>
          <p:cNvPr id="51" name="Google Shape;51;p85"/>
          <p:cNvSpPr txBox="1">
            <a:spLocks noGrp="1"/>
          </p:cNvSpPr>
          <p:nvPr>
            <p:ph type="body" idx="2"/>
          </p:nvPr>
        </p:nvSpPr>
        <p:spPr>
          <a:xfrm>
            <a:off x="5267087" y="1388073"/>
            <a:ext cx="5931694" cy="1112473"/>
          </a:xfrm>
          <a:prstGeom prst="rect">
            <a:avLst/>
          </a:prstGeom>
          <a:noFill/>
          <a:ln>
            <a:noFill/>
          </a:ln>
        </p:spPr>
        <p:txBody>
          <a:bodyPr spcFirstLastPara="1" wrap="square" lIns="91425" tIns="45700" rIns="91425" bIns="45700" anchor="t" anchorCtr="0">
            <a:noAutofit/>
          </a:bodyPr>
          <a:lstStyle>
            <a:lvl1pPr marL="228600" marR="0" lvl="0" indent="-114300" algn="l" rtl="0">
              <a:lnSpc>
                <a:spcPct val="70000"/>
              </a:lnSpc>
              <a:spcBef>
                <a:spcPts val="0"/>
              </a:spcBef>
              <a:spcAft>
                <a:spcPts val="0"/>
              </a:spcAft>
              <a:buClr>
                <a:srgbClr val="393941"/>
              </a:buClr>
              <a:buSzPts val="10000"/>
              <a:buFont typeface="Gill Sans"/>
              <a:buNone/>
              <a:defRPr sz="5000" b="1" i="0" u="none" strike="noStrike" cap="none">
                <a:solidFill>
                  <a:srgbClr val="393941"/>
                </a:solidFill>
                <a:latin typeface="Gill Sans"/>
                <a:ea typeface="Gill Sans"/>
                <a:cs typeface="Gill Sans"/>
                <a:sym typeface="Gill Sans"/>
              </a:defRPr>
            </a:lvl1pPr>
            <a:lvl2pPr marL="457200" marR="0" lvl="1"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2pPr>
            <a:lvl3pPr marL="685800" marR="0" lvl="2"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3pPr>
            <a:lvl4pPr marL="914400" marR="0" lvl="3"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4pPr>
            <a:lvl5pPr marL="1143000" marR="0" lvl="4"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5pPr>
            <a:lvl6pPr marL="1371600" marR="0" lvl="5"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6pPr>
            <a:lvl7pPr marL="1600200" marR="0" lvl="6"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7pPr>
            <a:lvl8pPr marL="1828800" marR="0" lvl="7"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8pPr>
            <a:lvl9pPr marL="2057400" marR="0" lvl="8"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9pPr>
          </a:lstStyle>
          <a:p>
            <a:endParaRPr/>
          </a:p>
        </p:txBody>
      </p:sp>
      <p:sp>
        <p:nvSpPr>
          <p:cNvPr id="52" name="Google Shape;52;p85"/>
          <p:cNvSpPr txBox="1">
            <a:spLocks noGrp="1"/>
          </p:cNvSpPr>
          <p:nvPr>
            <p:ph type="body" idx="3"/>
          </p:nvPr>
        </p:nvSpPr>
        <p:spPr>
          <a:xfrm>
            <a:off x="5267131" y="3163518"/>
            <a:ext cx="5617619" cy="2614613"/>
          </a:xfrm>
          <a:prstGeom prst="rect">
            <a:avLst/>
          </a:prstGeom>
          <a:noFill/>
          <a:ln>
            <a:noFill/>
          </a:ln>
        </p:spPr>
        <p:txBody>
          <a:bodyPr spcFirstLastPara="1" wrap="square" lIns="91425" tIns="45700" rIns="91425" bIns="45700" anchor="t" anchorCtr="0">
            <a:normAutofit/>
          </a:bodyPr>
          <a:lstStyle>
            <a:lvl1pPr marL="228600" marR="0" lvl="0" indent="-114300" algn="just" rtl="0">
              <a:lnSpc>
                <a:spcPct val="100000"/>
              </a:lnSpc>
              <a:spcBef>
                <a:spcPts val="0"/>
              </a:spcBef>
              <a:spcAft>
                <a:spcPts val="0"/>
              </a:spcAft>
              <a:buClr>
                <a:srgbClr val="515257"/>
              </a:buClr>
              <a:buSzPts val="3200"/>
              <a:buFont typeface="Gill Sans"/>
              <a:buNone/>
              <a:defRPr sz="1600" b="0" i="0" u="none" strike="noStrike" cap="none">
                <a:solidFill>
                  <a:srgbClr val="515257"/>
                </a:solidFill>
                <a:latin typeface="Gill Sans"/>
                <a:ea typeface="Gill Sans"/>
                <a:cs typeface="Gill Sans"/>
                <a:sym typeface="Gill Sans"/>
              </a:defRPr>
            </a:lvl1pPr>
            <a:lvl2pPr marL="457200" marR="0" lvl="1"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2pPr>
            <a:lvl3pPr marL="685800" marR="0" lvl="2"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3pPr>
            <a:lvl4pPr marL="914400" marR="0" lvl="3"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4pPr>
            <a:lvl5pPr marL="1143000" marR="0" lvl="4"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5pPr>
            <a:lvl6pPr marL="1371600" marR="0" lvl="5"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6pPr>
            <a:lvl7pPr marL="1600200" marR="0" lvl="6"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7pPr>
            <a:lvl8pPr marL="1828800" marR="0" lvl="7"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8pPr>
            <a:lvl9pPr marL="2057400" marR="0" lvl="8"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9pPr>
          </a:lstStyle>
          <a:p>
            <a:endParaRPr/>
          </a:p>
        </p:txBody>
      </p:sp>
      <p:sp>
        <p:nvSpPr>
          <p:cNvPr id="53" name="Google Shape;53;p85"/>
          <p:cNvSpPr>
            <a:spLocks noGrp="1"/>
          </p:cNvSpPr>
          <p:nvPr>
            <p:ph type="pic" idx="4"/>
          </p:nvPr>
        </p:nvSpPr>
        <p:spPr>
          <a:xfrm>
            <a:off x="1181100" y="0"/>
            <a:ext cx="3515519" cy="6873875"/>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9pPr>
          </a:lstStyle>
          <a:p>
            <a:endParaRPr dirty="0"/>
          </a:p>
        </p:txBody>
      </p:sp>
      <p:sp>
        <p:nvSpPr>
          <p:cNvPr id="54" name="Google Shape;54;p85"/>
          <p:cNvSpPr/>
          <p:nvPr/>
        </p:nvSpPr>
        <p:spPr>
          <a:xfrm>
            <a:off x="1181200" y="-82203"/>
            <a:ext cx="3515401" cy="6991003"/>
          </a:xfrm>
          <a:prstGeom prst="rect">
            <a:avLst/>
          </a:prstGeom>
          <a:solidFill>
            <a:srgbClr val="009457">
              <a:alpha val="67843"/>
            </a:srgbClr>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FFFFFF"/>
              </a:buClr>
              <a:buSzPts val="2300"/>
              <a:buFont typeface="Helvetica Neue Light"/>
              <a:buNone/>
            </a:pPr>
            <a:endParaRPr sz="1150" b="0" i="0" u="none" strike="noStrike" cap="none" dirty="0">
              <a:solidFill>
                <a:srgbClr val="A6A7AC"/>
              </a:solidFill>
              <a:latin typeface="PT Sans"/>
              <a:ea typeface="PT Sans"/>
              <a:cs typeface="PT Sans"/>
              <a:sym typeface="PT Sans"/>
            </a:endParaRPr>
          </a:p>
        </p:txBody>
      </p:sp>
    </p:spTree>
    <p:extLst>
      <p:ext uri="{BB962C8B-B14F-4D97-AF65-F5344CB8AC3E}">
        <p14:creationId xmlns:p14="http://schemas.microsoft.com/office/powerpoint/2010/main" val="8551487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Group 2">
  <p:cSld name="Group 2">
    <p:spTree>
      <p:nvGrpSpPr>
        <p:cNvPr id="1" name="Shape 55"/>
        <p:cNvGrpSpPr/>
        <p:nvPr/>
      </p:nvGrpSpPr>
      <p:grpSpPr>
        <a:xfrm>
          <a:off x="0" y="0"/>
          <a:ext cx="0" cy="0"/>
          <a:chOff x="0" y="0"/>
          <a:chExt cx="0" cy="0"/>
        </a:xfrm>
      </p:grpSpPr>
      <p:sp>
        <p:nvSpPr>
          <p:cNvPr id="56" name="Google Shape;56;p86"/>
          <p:cNvSpPr txBox="1">
            <a:spLocks noGrp="1"/>
          </p:cNvSpPr>
          <p:nvPr>
            <p:ph type="sldNum" idx="12"/>
          </p:nvPr>
        </p:nvSpPr>
        <p:spPr>
          <a:xfrm>
            <a:off x="5985557" y="5762625"/>
            <a:ext cx="216124" cy="446276"/>
          </a:xfrm>
          <a:prstGeom prst="rect">
            <a:avLst/>
          </a:prstGeom>
          <a:noFill/>
          <a:ln>
            <a:noFill/>
          </a:ln>
        </p:spPr>
        <p:txBody>
          <a:bodyPr spcFirstLastPara="1" wrap="square" lIns="38100" tIns="38100" rIns="38100" bIns="38100" anchor="t" anchorCtr="0">
            <a:spAutoFit/>
          </a:bodyPr>
          <a:lstStyle>
            <a:lvl1pPr marL="0" lvl="0" indent="0" algn="ctr">
              <a:lnSpc>
                <a:spcPct val="100000"/>
              </a:lnSpc>
              <a:spcBef>
                <a:spcPts val="0"/>
              </a:spcBef>
              <a:spcAft>
                <a:spcPts val="0"/>
              </a:spcAft>
              <a:buClr>
                <a:srgbClr val="FFFFFF"/>
              </a:buClr>
              <a:buSzPts val="2400"/>
              <a:buFont typeface="Roboto"/>
              <a:buNone/>
              <a:defRPr sz="1200" cap="none">
                <a:solidFill>
                  <a:srgbClr val="FFFFFF"/>
                </a:solidFill>
                <a:latin typeface="Roboto"/>
                <a:ea typeface="Roboto"/>
                <a:cs typeface="Roboto"/>
                <a:sym typeface="Roboto"/>
              </a:defRPr>
            </a:lvl1pPr>
            <a:lvl2pPr marL="0" lvl="1" indent="0" algn="ctr">
              <a:lnSpc>
                <a:spcPct val="100000"/>
              </a:lnSpc>
              <a:spcBef>
                <a:spcPts val="0"/>
              </a:spcBef>
              <a:spcAft>
                <a:spcPts val="0"/>
              </a:spcAft>
              <a:buClr>
                <a:srgbClr val="FFFFFF"/>
              </a:buClr>
              <a:buSzPts val="2400"/>
              <a:buFont typeface="Roboto"/>
              <a:buNone/>
              <a:defRPr sz="1200" cap="none">
                <a:solidFill>
                  <a:srgbClr val="FFFFFF"/>
                </a:solidFill>
                <a:latin typeface="Roboto"/>
                <a:ea typeface="Roboto"/>
                <a:cs typeface="Roboto"/>
                <a:sym typeface="Roboto"/>
              </a:defRPr>
            </a:lvl2pPr>
            <a:lvl3pPr marL="0" lvl="2" indent="0" algn="ctr">
              <a:lnSpc>
                <a:spcPct val="100000"/>
              </a:lnSpc>
              <a:spcBef>
                <a:spcPts val="0"/>
              </a:spcBef>
              <a:spcAft>
                <a:spcPts val="0"/>
              </a:spcAft>
              <a:buClr>
                <a:srgbClr val="FFFFFF"/>
              </a:buClr>
              <a:buSzPts val="2400"/>
              <a:buFont typeface="Roboto"/>
              <a:buNone/>
              <a:defRPr sz="1200" cap="none">
                <a:solidFill>
                  <a:srgbClr val="FFFFFF"/>
                </a:solidFill>
                <a:latin typeface="Roboto"/>
                <a:ea typeface="Roboto"/>
                <a:cs typeface="Roboto"/>
                <a:sym typeface="Roboto"/>
              </a:defRPr>
            </a:lvl3pPr>
            <a:lvl4pPr marL="0" lvl="3" indent="0" algn="ctr">
              <a:lnSpc>
                <a:spcPct val="100000"/>
              </a:lnSpc>
              <a:spcBef>
                <a:spcPts val="0"/>
              </a:spcBef>
              <a:spcAft>
                <a:spcPts val="0"/>
              </a:spcAft>
              <a:buClr>
                <a:srgbClr val="FFFFFF"/>
              </a:buClr>
              <a:buSzPts val="2400"/>
              <a:buFont typeface="Roboto"/>
              <a:buNone/>
              <a:defRPr sz="1200" cap="none">
                <a:solidFill>
                  <a:srgbClr val="FFFFFF"/>
                </a:solidFill>
                <a:latin typeface="Roboto"/>
                <a:ea typeface="Roboto"/>
                <a:cs typeface="Roboto"/>
                <a:sym typeface="Roboto"/>
              </a:defRPr>
            </a:lvl4pPr>
            <a:lvl5pPr marL="0" lvl="4" indent="0" algn="ctr">
              <a:lnSpc>
                <a:spcPct val="100000"/>
              </a:lnSpc>
              <a:spcBef>
                <a:spcPts val="0"/>
              </a:spcBef>
              <a:spcAft>
                <a:spcPts val="0"/>
              </a:spcAft>
              <a:buClr>
                <a:srgbClr val="FFFFFF"/>
              </a:buClr>
              <a:buSzPts val="2400"/>
              <a:buFont typeface="Roboto"/>
              <a:buNone/>
              <a:defRPr sz="1200" cap="none">
                <a:solidFill>
                  <a:srgbClr val="FFFFFF"/>
                </a:solidFill>
                <a:latin typeface="Roboto"/>
                <a:ea typeface="Roboto"/>
                <a:cs typeface="Roboto"/>
                <a:sym typeface="Roboto"/>
              </a:defRPr>
            </a:lvl5pPr>
            <a:lvl6pPr marL="0" lvl="5" indent="0" algn="ctr">
              <a:lnSpc>
                <a:spcPct val="100000"/>
              </a:lnSpc>
              <a:spcBef>
                <a:spcPts val="0"/>
              </a:spcBef>
              <a:spcAft>
                <a:spcPts val="0"/>
              </a:spcAft>
              <a:buClr>
                <a:srgbClr val="FFFFFF"/>
              </a:buClr>
              <a:buSzPts val="2400"/>
              <a:buFont typeface="Roboto"/>
              <a:buNone/>
              <a:defRPr sz="1200" cap="none">
                <a:solidFill>
                  <a:srgbClr val="FFFFFF"/>
                </a:solidFill>
                <a:latin typeface="Roboto"/>
                <a:ea typeface="Roboto"/>
                <a:cs typeface="Roboto"/>
                <a:sym typeface="Roboto"/>
              </a:defRPr>
            </a:lvl6pPr>
            <a:lvl7pPr marL="0" lvl="6" indent="0" algn="ctr">
              <a:lnSpc>
                <a:spcPct val="100000"/>
              </a:lnSpc>
              <a:spcBef>
                <a:spcPts val="0"/>
              </a:spcBef>
              <a:spcAft>
                <a:spcPts val="0"/>
              </a:spcAft>
              <a:buClr>
                <a:srgbClr val="FFFFFF"/>
              </a:buClr>
              <a:buSzPts val="2400"/>
              <a:buFont typeface="Roboto"/>
              <a:buNone/>
              <a:defRPr sz="1200" cap="none">
                <a:solidFill>
                  <a:srgbClr val="FFFFFF"/>
                </a:solidFill>
                <a:latin typeface="Roboto"/>
                <a:ea typeface="Roboto"/>
                <a:cs typeface="Roboto"/>
                <a:sym typeface="Roboto"/>
              </a:defRPr>
            </a:lvl7pPr>
            <a:lvl8pPr marL="0" lvl="7" indent="0" algn="ctr">
              <a:lnSpc>
                <a:spcPct val="100000"/>
              </a:lnSpc>
              <a:spcBef>
                <a:spcPts val="0"/>
              </a:spcBef>
              <a:spcAft>
                <a:spcPts val="0"/>
              </a:spcAft>
              <a:buClr>
                <a:srgbClr val="FFFFFF"/>
              </a:buClr>
              <a:buSzPts val="2400"/>
              <a:buFont typeface="Roboto"/>
              <a:buNone/>
              <a:defRPr sz="1200" cap="none">
                <a:solidFill>
                  <a:srgbClr val="FFFFFF"/>
                </a:solidFill>
                <a:latin typeface="Roboto"/>
                <a:ea typeface="Roboto"/>
                <a:cs typeface="Roboto"/>
                <a:sym typeface="Roboto"/>
              </a:defRPr>
            </a:lvl8pPr>
            <a:lvl9pPr marL="0" lvl="8" indent="0" algn="ctr">
              <a:lnSpc>
                <a:spcPct val="100000"/>
              </a:lnSpc>
              <a:spcBef>
                <a:spcPts val="0"/>
              </a:spcBef>
              <a:spcAft>
                <a:spcPts val="0"/>
              </a:spcAft>
              <a:buClr>
                <a:srgbClr val="FFFFFF"/>
              </a:buClr>
              <a:buSzPts val="2400"/>
              <a:buFont typeface="Roboto"/>
              <a:buNone/>
              <a:defRPr sz="1200" cap="none">
                <a:solidFill>
                  <a:srgbClr val="FFFFFF"/>
                </a:solidFill>
                <a:latin typeface="Roboto"/>
                <a:ea typeface="Roboto"/>
                <a:cs typeface="Roboto"/>
                <a:sym typeface="Roboto"/>
              </a:defRPr>
            </a:lvl9pPr>
          </a:lstStyle>
          <a:p>
            <a:fld id="{00000000-1234-1234-1234-123412341234}" type="slidenum">
              <a:rPr lang="en-US" smtClean="0"/>
              <a:pPr/>
              <a:t>‹#›</a:t>
            </a:fld>
            <a:endParaRPr lang="en-US" dirty="0"/>
          </a:p>
        </p:txBody>
      </p:sp>
      <p:sp>
        <p:nvSpPr>
          <p:cNvPr id="57" name="Google Shape;57;p86"/>
          <p:cNvSpPr txBox="1"/>
          <p:nvPr/>
        </p:nvSpPr>
        <p:spPr>
          <a:xfrm>
            <a:off x="5985557" y="5762625"/>
            <a:ext cx="216124" cy="192360"/>
          </a:xfrm>
          <a:prstGeom prst="rect">
            <a:avLst/>
          </a:prstGeom>
          <a:noFill/>
          <a:ln>
            <a:noFill/>
          </a:ln>
        </p:spPr>
        <p:txBody>
          <a:bodyPr spcFirstLastPara="1" wrap="square" lIns="19050" tIns="19050" rIns="19050" bIns="19050" anchor="t" anchorCtr="0">
            <a:spAutoFit/>
          </a:bodyPr>
          <a:lstStyle/>
          <a:p>
            <a:pPr marL="0" marR="0" lvl="0" indent="0" algn="l" rtl="0">
              <a:lnSpc>
                <a:spcPct val="100000"/>
              </a:lnSpc>
              <a:spcBef>
                <a:spcPts val="0"/>
              </a:spcBef>
              <a:spcAft>
                <a:spcPts val="0"/>
              </a:spcAft>
              <a:buClr>
                <a:srgbClr val="393941"/>
              </a:buClr>
              <a:buSzPts val="2000"/>
              <a:buFont typeface="Gill Sans"/>
              <a:buNone/>
            </a:pPr>
            <a:fld id="{00000000-1234-1234-1234-123412341234}" type="slidenum">
              <a:rPr lang="en-US" sz="1000" b="0" i="0" u="none" strike="noStrike" cap="none">
                <a:solidFill>
                  <a:srgbClr val="393941"/>
                </a:solidFill>
                <a:latin typeface="Gill Sans"/>
                <a:ea typeface="Gill Sans"/>
                <a:cs typeface="Gill Sans"/>
                <a:sym typeface="Gill Sans"/>
              </a:rPr>
              <a:pPr marL="0" marR="0" lvl="0" indent="0" algn="l" rtl="0">
                <a:lnSpc>
                  <a:spcPct val="100000"/>
                </a:lnSpc>
                <a:spcBef>
                  <a:spcPts val="0"/>
                </a:spcBef>
                <a:spcAft>
                  <a:spcPts val="0"/>
                </a:spcAft>
                <a:buClr>
                  <a:srgbClr val="393941"/>
                </a:buClr>
                <a:buSzPts val="2000"/>
                <a:buFont typeface="Gill Sans"/>
                <a:buNone/>
              </a:pPr>
              <a:t>‹#›</a:t>
            </a:fld>
            <a:endParaRPr sz="1000" b="0" i="0" u="none" strike="noStrike" cap="none" dirty="0">
              <a:solidFill>
                <a:srgbClr val="393941"/>
              </a:solidFill>
              <a:latin typeface="Gill Sans"/>
              <a:ea typeface="Gill Sans"/>
              <a:cs typeface="Gill Sans"/>
              <a:sym typeface="Gill Sans"/>
            </a:endParaRPr>
          </a:p>
        </p:txBody>
      </p:sp>
      <p:sp>
        <p:nvSpPr>
          <p:cNvPr id="58" name="Google Shape;58;p86"/>
          <p:cNvSpPr/>
          <p:nvPr/>
        </p:nvSpPr>
        <p:spPr>
          <a:xfrm>
            <a:off x="1430024" y="2260138"/>
            <a:ext cx="1413529" cy="1413529"/>
          </a:xfrm>
          <a:prstGeom prst="ellipse">
            <a:avLst/>
          </a:prstGeom>
          <a:solidFill>
            <a:srgbClr val="009457"/>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FFFFFF"/>
              </a:buClr>
              <a:buSzPts val="3000"/>
              <a:buFont typeface="Helvetica Neue Light"/>
              <a:buNone/>
            </a:pPr>
            <a:endParaRPr sz="1500" b="0" i="0" u="none" strike="noStrike" cap="none" dirty="0">
              <a:solidFill>
                <a:srgbClr val="FFFFFF"/>
              </a:solidFill>
              <a:latin typeface="Gill Sans"/>
              <a:ea typeface="Gill Sans"/>
              <a:cs typeface="Gill Sans"/>
              <a:sym typeface="Gill Sans"/>
            </a:endParaRPr>
          </a:p>
        </p:txBody>
      </p:sp>
      <p:sp>
        <p:nvSpPr>
          <p:cNvPr id="59" name="Google Shape;59;p86"/>
          <p:cNvSpPr/>
          <p:nvPr/>
        </p:nvSpPr>
        <p:spPr>
          <a:xfrm>
            <a:off x="9348449" y="2298238"/>
            <a:ext cx="1413528" cy="1413528"/>
          </a:xfrm>
          <a:prstGeom prst="ellipse">
            <a:avLst/>
          </a:prstGeom>
          <a:solidFill>
            <a:srgbClr val="009457"/>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FFFFFF"/>
              </a:buClr>
              <a:buSzPts val="3000"/>
              <a:buFont typeface="Helvetica Neue Light"/>
              <a:buNone/>
            </a:pPr>
            <a:endParaRPr sz="1500" b="0" i="0" u="none" strike="noStrike" cap="none" dirty="0">
              <a:solidFill>
                <a:srgbClr val="FFFFFF"/>
              </a:solidFill>
              <a:latin typeface="Helvetica Neue Light"/>
              <a:ea typeface="Helvetica Neue Light"/>
              <a:cs typeface="Helvetica Neue Light"/>
              <a:sym typeface="Helvetica Neue Light"/>
            </a:endParaRPr>
          </a:p>
        </p:txBody>
      </p:sp>
      <p:sp>
        <p:nvSpPr>
          <p:cNvPr id="60" name="Google Shape;60;p86"/>
          <p:cNvSpPr/>
          <p:nvPr/>
        </p:nvSpPr>
        <p:spPr>
          <a:xfrm>
            <a:off x="4069499" y="2298238"/>
            <a:ext cx="1413528" cy="1413528"/>
          </a:xfrm>
          <a:prstGeom prst="ellipse">
            <a:avLst/>
          </a:prstGeom>
          <a:solidFill>
            <a:srgbClr val="009457"/>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FFFFFF"/>
              </a:buClr>
              <a:buSzPts val="3000"/>
              <a:buFont typeface="Helvetica Neue Light"/>
              <a:buNone/>
            </a:pPr>
            <a:endParaRPr sz="1500" b="0" i="0" u="none" strike="noStrike" cap="none" dirty="0">
              <a:solidFill>
                <a:srgbClr val="FFFFFF"/>
              </a:solidFill>
              <a:latin typeface="Helvetica Neue Light"/>
              <a:ea typeface="Helvetica Neue Light"/>
              <a:cs typeface="Helvetica Neue Light"/>
              <a:sym typeface="Helvetica Neue Light"/>
            </a:endParaRPr>
          </a:p>
        </p:txBody>
      </p:sp>
      <p:sp>
        <p:nvSpPr>
          <p:cNvPr id="61" name="Google Shape;61;p86"/>
          <p:cNvSpPr/>
          <p:nvPr/>
        </p:nvSpPr>
        <p:spPr>
          <a:xfrm>
            <a:off x="6708973" y="2298238"/>
            <a:ext cx="1413529" cy="1413528"/>
          </a:xfrm>
          <a:prstGeom prst="ellipse">
            <a:avLst/>
          </a:prstGeom>
          <a:solidFill>
            <a:srgbClr val="009457"/>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FFFFFF"/>
              </a:buClr>
              <a:buSzPts val="3000"/>
              <a:buFont typeface="Helvetica Neue Light"/>
              <a:buNone/>
            </a:pPr>
            <a:endParaRPr sz="1500" b="0" i="0" u="none" strike="noStrike" cap="none" dirty="0">
              <a:solidFill>
                <a:srgbClr val="FFFFFF"/>
              </a:solidFill>
              <a:latin typeface="Helvetica Neue Light"/>
              <a:ea typeface="Helvetica Neue Light"/>
              <a:cs typeface="Helvetica Neue Light"/>
              <a:sym typeface="Helvetica Neue Light"/>
            </a:endParaRPr>
          </a:p>
        </p:txBody>
      </p:sp>
      <p:sp>
        <p:nvSpPr>
          <p:cNvPr id="62" name="Google Shape;62;p86"/>
          <p:cNvSpPr>
            <a:spLocks noGrp="1"/>
          </p:cNvSpPr>
          <p:nvPr>
            <p:ph type="pic" idx="2"/>
          </p:nvPr>
        </p:nvSpPr>
        <p:spPr>
          <a:xfrm>
            <a:off x="1430338" y="2297907"/>
            <a:ext cx="1412875" cy="141366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9pPr>
          </a:lstStyle>
          <a:p>
            <a:endParaRPr dirty="0"/>
          </a:p>
        </p:txBody>
      </p:sp>
      <p:sp>
        <p:nvSpPr>
          <p:cNvPr id="63" name="Google Shape;63;p86"/>
          <p:cNvSpPr>
            <a:spLocks noGrp="1"/>
          </p:cNvSpPr>
          <p:nvPr>
            <p:ph type="pic" idx="3"/>
          </p:nvPr>
        </p:nvSpPr>
        <p:spPr>
          <a:xfrm>
            <a:off x="4070152" y="2297907"/>
            <a:ext cx="1412875" cy="141366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9pPr>
          </a:lstStyle>
          <a:p>
            <a:endParaRPr dirty="0"/>
          </a:p>
        </p:txBody>
      </p:sp>
      <p:sp>
        <p:nvSpPr>
          <p:cNvPr id="64" name="Google Shape;64;p86"/>
          <p:cNvSpPr>
            <a:spLocks noGrp="1"/>
          </p:cNvSpPr>
          <p:nvPr>
            <p:ph type="pic" idx="4"/>
          </p:nvPr>
        </p:nvSpPr>
        <p:spPr>
          <a:xfrm>
            <a:off x="6709626" y="2297907"/>
            <a:ext cx="1412875" cy="141366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9pPr>
          </a:lstStyle>
          <a:p>
            <a:endParaRPr dirty="0"/>
          </a:p>
        </p:txBody>
      </p:sp>
      <p:sp>
        <p:nvSpPr>
          <p:cNvPr id="65" name="Google Shape;65;p86"/>
          <p:cNvSpPr>
            <a:spLocks noGrp="1"/>
          </p:cNvSpPr>
          <p:nvPr>
            <p:ph type="pic" idx="5"/>
          </p:nvPr>
        </p:nvSpPr>
        <p:spPr>
          <a:xfrm>
            <a:off x="9348448" y="2297907"/>
            <a:ext cx="1412875" cy="1413669"/>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9pPr>
          </a:lstStyle>
          <a:p>
            <a:endParaRPr dirty="0"/>
          </a:p>
        </p:txBody>
      </p:sp>
      <p:sp>
        <p:nvSpPr>
          <p:cNvPr id="66" name="Google Shape;66;p86"/>
          <p:cNvSpPr txBox="1">
            <a:spLocks noGrp="1"/>
          </p:cNvSpPr>
          <p:nvPr>
            <p:ph type="body" idx="1"/>
          </p:nvPr>
        </p:nvSpPr>
        <p:spPr>
          <a:xfrm>
            <a:off x="1077808" y="4451799"/>
            <a:ext cx="2117934" cy="2158229"/>
          </a:xfrm>
          <a:prstGeom prst="rect">
            <a:avLst/>
          </a:prstGeom>
          <a:noFill/>
          <a:ln>
            <a:noFill/>
          </a:ln>
        </p:spPr>
        <p:txBody>
          <a:bodyPr spcFirstLastPara="1" wrap="square" lIns="91425" tIns="45700" rIns="91425" bIns="45700" anchor="t" anchorCtr="0">
            <a:normAutofit/>
          </a:bodyPr>
          <a:lstStyle>
            <a:lvl1pPr marL="228600" marR="0" lvl="0" indent="-114300" algn="ctr" rtl="0">
              <a:lnSpc>
                <a:spcPct val="100000"/>
              </a:lnSpc>
              <a:spcBef>
                <a:spcPts val="0"/>
              </a:spcBef>
              <a:spcAft>
                <a:spcPts val="0"/>
              </a:spcAft>
              <a:buClr>
                <a:srgbClr val="515257"/>
              </a:buClr>
              <a:buSzPts val="4000"/>
              <a:buFont typeface="Gill Sans"/>
              <a:buNone/>
              <a:defRPr sz="2000" b="0" i="0" u="none" strike="noStrike" cap="none">
                <a:solidFill>
                  <a:srgbClr val="515257"/>
                </a:solidFill>
                <a:latin typeface="Gill Sans"/>
                <a:ea typeface="Gill Sans"/>
                <a:cs typeface="Gill Sans"/>
                <a:sym typeface="Gill Sans"/>
              </a:defRPr>
            </a:lvl1pPr>
            <a:lvl2pPr marL="457200" marR="0" lvl="1" indent="-114300" algn="ctr" rtl="0">
              <a:lnSpc>
                <a:spcPct val="100000"/>
              </a:lnSpc>
              <a:spcBef>
                <a:spcPts val="0"/>
              </a:spcBef>
              <a:spcAft>
                <a:spcPts val="0"/>
              </a:spcAft>
              <a:buClr>
                <a:srgbClr val="515257"/>
              </a:buClr>
              <a:buSzPts val="4000"/>
              <a:buFont typeface="Gill Sans"/>
              <a:buNone/>
              <a:defRPr sz="2000" b="0" i="0" u="none" strike="noStrike" cap="none">
                <a:solidFill>
                  <a:srgbClr val="515257"/>
                </a:solidFill>
                <a:latin typeface="Gill Sans"/>
                <a:ea typeface="Gill Sans"/>
                <a:cs typeface="Gill Sans"/>
                <a:sym typeface="Gill Sans"/>
              </a:defRPr>
            </a:lvl2pPr>
            <a:lvl3pPr marL="685800" marR="0" lvl="2" indent="-114300" algn="ctr" rtl="0">
              <a:lnSpc>
                <a:spcPct val="100000"/>
              </a:lnSpc>
              <a:spcBef>
                <a:spcPts val="0"/>
              </a:spcBef>
              <a:spcAft>
                <a:spcPts val="0"/>
              </a:spcAft>
              <a:buClr>
                <a:srgbClr val="515257"/>
              </a:buClr>
              <a:buSzPts val="4000"/>
              <a:buFont typeface="Gill Sans"/>
              <a:buNone/>
              <a:defRPr sz="2000" b="0" i="0" u="none" strike="noStrike" cap="none">
                <a:solidFill>
                  <a:srgbClr val="515257"/>
                </a:solidFill>
                <a:latin typeface="Gill Sans"/>
                <a:ea typeface="Gill Sans"/>
                <a:cs typeface="Gill Sans"/>
                <a:sym typeface="Gill Sans"/>
              </a:defRPr>
            </a:lvl3pPr>
            <a:lvl4pPr marL="914400" marR="0" lvl="3" indent="-114300" algn="ctr" rtl="0">
              <a:lnSpc>
                <a:spcPct val="100000"/>
              </a:lnSpc>
              <a:spcBef>
                <a:spcPts val="0"/>
              </a:spcBef>
              <a:spcAft>
                <a:spcPts val="0"/>
              </a:spcAft>
              <a:buClr>
                <a:srgbClr val="515257"/>
              </a:buClr>
              <a:buSzPts val="4000"/>
              <a:buFont typeface="Gill Sans"/>
              <a:buNone/>
              <a:defRPr sz="2000" b="0" i="0" u="none" strike="noStrike" cap="none">
                <a:solidFill>
                  <a:srgbClr val="515257"/>
                </a:solidFill>
                <a:latin typeface="Gill Sans"/>
                <a:ea typeface="Gill Sans"/>
                <a:cs typeface="Gill Sans"/>
                <a:sym typeface="Gill Sans"/>
              </a:defRPr>
            </a:lvl4pPr>
            <a:lvl5pPr marL="1143000" marR="0" lvl="4" indent="-114300" algn="ctr" rtl="0">
              <a:lnSpc>
                <a:spcPct val="100000"/>
              </a:lnSpc>
              <a:spcBef>
                <a:spcPts val="0"/>
              </a:spcBef>
              <a:spcAft>
                <a:spcPts val="0"/>
              </a:spcAft>
              <a:buClr>
                <a:srgbClr val="515257"/>
              </a:buClr>
              <a:buSzPts val="4000"/>
              <a:buFont typeface="Gill Sans"/>
              <a:buNone/>
              <a:defRPr sz="2000" b="0" i="0" u="none" strike="noStrike" cap="none">
                <a:solidFill>
                  <a:srgbClr val="515257"/>
                </a:solidFill>
                <a:latin typeface="Gill Sans"/>
                <a:ea typeface="Gill Sans"/>
                <a:cs typeface="Gill Sans"/>
                <a:sym typeface="Gill Sans"/>
              </a:defRPr>
            </a:lvl5pPr>
            <a:lvl6pPr marL="1371600" marR="0" lvl="5"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6pPr>
            <a:lvl7pPr marL="1600200" marR="0" lvl="6"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7pPr>
            <a:lvl8pPr marL="1828800" marR="0" lvl="7"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8pPr>
            <a:lvl9pPr marL="2057400" marR="0" lvl="8"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9pPr>
          </a:lstStyle>
          <a:p>
            <a:endParaRPr/>
          </a:p>
        </p:txBody>
      </p:sp>
      <p:sp>
        <p:nvSpPr>
          <p:cNvPr id="67" name="Google Shape;67;p86"/>
          <p:cNvSpPr txBox="1">
            <a:spLocks noGrp="1"/>
          </p:cNvSpPr>
          <p:nvPr>
            <p:ph type="body" idx="6"/>
          </p:nvPr>
        </p:nvSpPr>
        <p:spPr>
          <a:xfrm>
            <a:off x="3717295" y="4451799"/>
            <a:ext cx="2117934" cy="2158229"/>
          </a:xfrm>
          <a:prstGeom prst="rect">
            <a:avLst/>
          </a:prstGeom>
          <a:noFill/>
          <a:ln>
            <a:noFill/>
          </a:ln>
        </p:spPr>
        <p:txBody>
          <a:bodyPr spcFirstLastPara="1" wrap="square" lIns="91425" tIns="45700" rIns="91425" bIns="45700" anchor="t" anchorCtr="0">
            <a:normAutofit/>
          </a:bodyPr>
          <a:lstStyle>
            <a:lvl1pPr marL="228600" marR="0" lvl="0" indent="-114300" algn="ctr" rtl="0">
              <a:lnSpc>
                <a:spcPct val="100000"/>
              </a:lnSpc>
              <a:spcBef>
                <a:spcPts val="0"/>
              </a:spcBef>
              <a:spcAft>
                <a:spcPts val="0"/>
              </a:spcAft>
              <a:buClr>
                <a:srgbClr val="515257"/>
              </a:buClr>
              <a:buSzPts val="4000"/>
              <a:buFont typeface="Gill Sans"/>
              <a:buNone/>
              <a:defRPr sz="2000" b="0" i="0" u="none" strike="noStrike" cap="none">
                <a:solidFill>
                  <a:srgbClr val="515257"/>
                </a:solidFill>
                <a:latin typeface="Gill Sans"/>
                <a:ea typeface="Gill Sans"/>
                <a:cs typeface="Gill Sans"/>
                <a:sym typeface="Gill Sans"/>
              </a:defRPr>
            </a:lvl1pPr>
            <a:lvl2pPr marL="457200" marR="0" lvl="1" indent="-114300" algn="ctr" rtl="0">
              <a:lnSpc>
                <a:spcPct val="100000"/>
              </a:lnSpc>
              <a:spcBef>
                <a:spcPts val="0"/>
              </a:spcBef>
              <a:spcAft>
                <a:spcPts val="0"/>
              </a:spcAft>
              <a:buClr>
                <a:srgbClr val="515257"/>
              </a:buClr>
              <a:buSzPts val="4000"/>
              <a:buFont typeface="Gill Sans"/>
              <a:buNone/>
              <a:defRPr sz="2000" b="0" i="0" u="none" strike="noStrike" cap="none">
                <a:solidFill>
                  <a:srgbClr val="515257"/>
                </a:solidFill>
                <a:latin typeface="Gill Sans"/>
                <a:ea typeface="Gill Sans"/>
                <a:cs typeface="Gill Sans"/>
                <a:sym typeface="Gill Sans"/>
              </a:defRPr>
            </a:lvl2pPr>
            <a:lvl3pPr marL="685800" marR="0" lvl="2" indent="-114300" algn="ctr" rtl="0">
              <a:lnSpc>
                <a:spcPct val="100000"/>
              </a:lnSpc>
              <a:spcBef>
                <a:spcPts val="0"/>
              </a:spcBef>
              <a:spcAft>
                <a:spcPts val="0"/>
              </a:spcAft>
              <a:buClr>
                <a:srgbClr val="515257"/>
              </a:buClr>
              <a:buSzPts val="4000"/>
              <a:buFont typeface="Gill Sans"/>
              <a:buNone/>
              <a:defRPr sz="2000" b="0" i="0" u="none" strike="noStrike" cap="none">
                <a:solidFill>
                  <a:srgbClr val="515257"/>
                </a:solidFill>
                <a:latin typeface="Gill Sans"/>
                <a:ea typeface="Gill Sans"/>
                <a:cs typeface="Gill Sans"/>
                <a:sym typeface="Gill Sans"/>
              </a:defRPr>
            </a:lvl3pPr>
            <a:lvl4pPr marL="914400" marR="0" lvl="3" indent="-114300" algn="ctr" rtl="0">
              <a:lnSpc>
                <a:spcPct val="100000"/>
              </a:lnSpc>
              <a:spcBef>
                <a:spcPts val="0"/>
              </a:spcBef>
              <a:spcAft>
                <a:spcPts val="0"/>
              </a:spcAft>
              <a:buClr>
                <a:srgbClr val="515257"/>
              </a:buClr>
              <a:buSzPts val="4000"/>
              <a:buFont typeface="Gill Sans"/>
              <a:buNone/>
              <a:defRPr sz="2000" b="0" i="0" u="none" strike="noStrike" cap="none">
                <a:solidFill>
                  <a:srgbClr val="515257"/>
                </a:solidFill>
                <a:latin typeface="Gill Sans"/>
                <a:ea typeface="Gill Sans"/>
                <a:cs typeface="Gill Sans"/>
                <a:sym typeface="Gill Sans"/>
              </a:defRPr>
            </a:lvl4pPr>
            <a:lvl5pPr marL="1143000" marR="0" lvl="4" indent="-114300" algn="ctr" rtl="0">
              <a:lnSpc>
                <a:spcPct val="100000"/>
              </a:lnSpc>
              <a:spcBef>
                <a:spcPts val="0"/>
              </a:spcBef>
              <a:spcAft>
                <a:spcPts val="0"/>
              </a:spcAft>
              <a:buClr>
                <a:srgbClr val="515257"/>
              </a:buClr>
              <a:buSzPts val="4000"/>
              <a:buFont typeface="Gill Sans"/>
              <a:buNone/>
              <a:defRPr sz="2000" b="0" i="0" u="none" strike="noStrike" cap="none">
                <a:solidFill>
                  <a:srgbClr val="515257"/>
                </a:solidFill>
                <a:latin typeface="Gill Sans"/>
                <a:ea typeface="Gill Sans"/>
                <a:cs typeface="Gill Sans"/>
                <a:sym typeface="Gill Sans"/>
              </a:defRPr>
            </a:lvl5pPr>
            <a:lvl6pPr marL="1371600" marR="0" lvl="5"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6pPr>
            <a:lvl7pPr marL="1600200" marR="0" lvl="6"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7pPr>
            <a:lvl8pPr marL="1828800" marR="0" lvl="7"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8pPr>
            <a:lvl9pPr marL="2057400" marR="0" lvl="8"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9pPr>
          </a:lstStyle>
          <a:p>
            <a:endParaRPr/>
          </a:p>
        </p:txBody>
      </p:sp>
      <p:sp>
        <p:nvSpPr>
          <p:cNvPr id="68" name="Google Shape;68;p86"/>
          <p:cNvSpPr txBox="1">
            <a:spLocks noGrp="1"/>
          </p:cNvSpPr>
          <p:nvPr>
            <p:ph type="body" idx="7"/>
          </p:nvPr>
        </p:nvSpPr>
        <p:spPr>
          <a:xfrm>
            <a:off x="6356772" y="4451799"/>
            <a:ext cx="2117934" cy="2158229"/>
          </a:xfrm>
          <a:prstGeom prst="rect">
            <a:avLst/>
          </a:prstGeom>
          <a:noFill/>
          <a:ln>
            <a:noFill/>
          </a:ln>
        </p:spPr>
        <p:txBody>
          <a:bodyPr spcFirstLastPara="1" wrap="square" lIns="91425" tIns="45700" rIns="91425" bIns="45700" anchor="t" anchorCtr="0">
            <a:normAutofit/>
          </a:bodyPr>
          <a:lstStyle>
            <a:lvl1pPr marL="228600" marR="0" lvl="0" indent="-114300" algn="ctr" rtl="0">
              <a:lnSpc>
                <a:spcPct val="100000"/>
              </a:lnSpc>
              <a:spcBef>
                <a:spcPts val="0"/>
              </a:spcBef>
              <a:spcAft>
                <a:spcPts val="0"/>
              </a:spcAft>
              <a:buClr>
                <a:srgbClr val="515257"/>
              </a:buClr>
              <a:buSzPts val="4000"/>
              <a:buFont typeface="Gill Sans"/>
              <a:buNone/>
              <a:defRPr sz="2000" b="0" i="0" u="none" strike="noStrike" cap="none">
                <a:solidFill>
                  <a:srgbClr val="515257"/>
                </a:solidFill>
                <a:latin typeface="Gill Sans"/>
                <a:ea typeface="Gill Sans"/>
                <a:cs typeface="Gill Sans"/>
                <a:sym typeface="Gill Sans"/>
              </a:defRPr>
            </a:lvl1pPr>
            <a:lvl2pPr marL="457200" marR="0" lvl="1" indent="-114300" algn="ctr" rtl="0">
              <a:lnSpc>
                <a:spcPct val="100000"/>
              </a:lnSpc>
              <a:spcBef>
                <a:spcPts val="0"/>
              </a:spcBef>
              <a:spcAft>
                <a:spcPts val="0"/>
              </a:spcAft>
              <a:buClr>
                <a:srgbClr val="515257"/>
              </a:buClr>
              <a:buSzPts val="4000"/>
              <a:buFont typeface="Gill Sans"/>
              <a:buNone/>
              <a:defRPr sz="2000" b="0" i="0" u="none" strike="noStrike" cap="none">
                <a:solidFill>
                  <a:srgbClr val="515257"/>
                </a:solidFill>
                <a:latin typeface="Gill Sans"/>
                <a:ea typeface="Gill Sans"/>
                <a:cs typeface="Gill Sans"/>
                <a:sym typeface="Gill Sans"/>
              </a:defRPr>
            </a:lvl2pPr>
            <a:lvl3pPr marL="685800" marR="0" lvl="2" indent="-114300" algn="ctr" rtl="0">
              <a:lnSpc>
                <a:spcPct val="100000"/>
              </a:lnSpc>
              <a:spcBef>
                <a:spcPts val="0"/>
              </a:spcBef>
              <a:spcAft>
                <a:spcPts val="0"/>
              </a:spcAft>
              <a:buClr>
                <a:srgbClr val="515257"/>
              </a:buClr>
              <a:buSzPts val="4000"/>
              <a:buFont typeface="Gill Sans"/>
              <a:buNone/>
              <a:defRPr sz="2000" b="0" i="0" u="none" strike="noStrike" cap="none">
                <a:solidFill>
                  <a:srgbClr val="515257"/>
                </a:solidFill>
                <a:latin typeface="Gill Sans"/>
                <a:ea typeface="Gill Sans"/>
                <a:cs typeface="Gill Sans"/>
                <a:sym typeface="Gill Sans"/>
              </a:defRPr>
            </a:lvl3pPr>
            <a:lvl4pPr marL="914400" marR="0" lvl="3" indent="-114300" algn="ctr" rtl="0">
              <a:lnSpc>
                <a:spcPct val="100000"/>
              </a:lnSpc>
              <a:spcBef>
                <a:spcPts val="0"/>
              </a:spcBef>
              <a:spcAft>
                <a:spcPts val="0"/>
              </a:spcAft>
              <a:buClr>
                <a:srgbClr val="515257"/>
              </a:buClr>
              <a:buSzPts val="4000"/>
              <a:buFont typeface="Gill Sans"/>
              <a:buNone/>
              <a:defRPr sz="2000" b="0" i="0" u="none" strike="noStrike" cap="none">
                <a:solidFill>
                  <a:srgbClr val="515257"/>
                </a:solidFill>
                <a:latin typeface="Gill Sans"/>
                <a:ea typeface="Gill Sans"/>
                <a:cs typeface="Gill Sans"/>
                <a:sym typeface="Gill Sans"/>
              </a:defRPr>
            </a:lvl4pPr>
            <a:lvl5pPr marL="1143000" marR="0" lvl="4" indent="-114300" algn="ctr" rtl="0">
              <a:lnSpc>
                <a:spcPct val="100000"/>
              </a:lnSpc>
              <a:spcBef>
                <a:spcPts val="0"/>
              </a:spcBef>
              <a:spcAft>
                <a:spcPts val="0"/>
              </a:spcAft>
              <a:buClr>
                <a:srgbClr val="515257"/>
              </a:buClr>
              <a:buSzPts val="4000"/>
              <a:buFont typeface="Gill Sans"/>
              <a:buNone/>
              <a:defRPr sz="2000" b="0" i="0" u="none" strike="noStrike" cap="none">
                <a:solidFill>
                  <a:srgbClr val="515257"/>
                </a:solidFill>
                <a:latin typeface="Gill Sans"/>
                <a:ea typeface="Gill Sans"/>
                <a:cs typeface="Gill Sans"/>
                <a:sym typeface="Gill Sans"/>
              </a:defRPr>
            </a:lvl5pPr>
            <a:lvl6pPr marL="1371600" marR="0" lvl="5"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6pPr>
            <a:lvl7pPr marL="1600200" marR="0" lvl="6"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7pPr>
            <a:lvl8pPr marL="1828800" marR="0" lvl="7"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8pPr>
            <a:lvl9pPr marL="2057400" marR="0" lvl="8"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9pPr>
          </a:lstStyle>
          <a:p>
            <a:endParaRPr/>
          </a:p>
        </p:txBody>
      </p:sp>
      <p:sp>
        <p:nvSpPr>
          <p:cNvPr id="69" name="Google Shape;69;p86"/>
          <p:cNvSpPr txBox="1">
            <a:spLocks noGrp="1"/>
          </p:cNvSpPr>
          <p:nvPr>
            <p:ph type="body" idx="8"/>
          </p:nvPr>
        </p:nvSpPr>
        <p:spPr>
          <a:xfrm>
            <a:off x="8996258" y="4451799"/>
            <a:ext cx="2117934" cy="2158229"/>
          </a:xfrm>
          <a:prstGeom prst="rect">
            <a:avLst/>
          </a:prstGeom>
          <a:noFill/>
          <a:ln>
            <a:noFill/>
          </a:ln>
        </p:spPr>
        <p:txBody>
          <a:bodyPr spcFirstLastPara="1" wrap="square" lIns="91425" tIns="45700" rIns="91425" bIns="45700" anchor="t" anchorCtr="0">
            <a:normAutofit/>
          </a:bodyPr>
          <a:lstStyle>
            <a:lvl1pPr marL="228600" marR="0" lvl="0" indent="-114300" algn="ctr" rtl="0">
              <a:lnSpc>
                <a:spcPct val="100000"/>
              </a:lnSpc>
              <a:spcBef>
                <a:spcPts val="0"/>
              </a:spcBef>
              <a:spcAft>
                <a:spcPts val="0"/>
              </a:spcAft>
              <a:buClr>
                <a:srgbClr val="515257"/>
              </a:buClr>
              <a:buSzPts val="4000"/>
              <a:buFont typeface="Gill Sans"/>
              <a:buNone/>
              <a:defRPr sz="2000" b="0" i="0" u="none" strike="noStrike" cap="none">
                <a:solidFill>
                  <a:srgbClr val="515257"/>
                </a:solidFill>
                <a:latin typeface="Gill Sans"/>
                <a:ea typeface="Gill Sans"/>
                <a:cs typeface="Gill Sans"/>
                <a:sym typeface="Gill Sans"/>
              </a:defRPr>
            </a:lvl1pPr>
            <a:lvl2pPr marL="457200" marR="0" lvl="1" indent="-114300" algn="ctr" rtl="0">
              <a:lnSpc>
                <a:spcPct val="100000"/>
              </a:lnSpc>
              <a:spcBef>
                <a:spcPts val="0"/>
              </a:spcBef>
              <a:spcAft>
                <a:spcPts val="0"/>
              </a:spcAft>
              <a:buClr>
                <a:srgbClr val="515257"/>
              </a:buClr>
              <a:buSzPts val="4000"/>
              <a:buFont typeface="Gill Sans"/>
              <a:buNone/>
              <a:defRPr sz="2000" b="0" i="0" u="none" strike="noStrike" cap="none">
                <a:solidFill>
                  <a:srgbClr val="515257"/>
                </a:solidFill>
                <a:latin typeface="Gill Sans"/>
                <a:ea typeface="Gill Sans"/>
                <a:cs typeface="Gill Sans"/>
                <a:sym typeface="Gill Sans"/>
              </a:defRPr>
            </a:lvl2pPr>
            <a:lvl3pPr marL="685800" marR="0" lvl="2" indent="-114300" algn="ctr" rtl="0">
              <a:lnSpc>
                <a:spcPct val="100000"/>
              </a:lnSpc>
              <a:spcBef>
                <a:spcPts val="0"/>
              </a:spcBef>
              <a:spcAft>
                <a:spcPts val="0"/>
              </a:spcAft>
              <a:buClr>
                <a:srgbClr val="515257"/>
              </a:buClr>
              <a:buSzPts val="4000"/>
              <a:buFont typeface="Gill Sans"/>
              <a:buNone/>
              <a:defRPr sz="2000" b="0" i="0" u="none" strike="noStrike" cap="none">
                <a:solidFill>
                  <a:srgbClr val="515257"/>
                </a:solidFill>
                <a:latin typeface="Gill Sans"/>
                <a:ea typeface="Gill Sans"/>
                <a:cs typeface="Gill Sans"/>
                <a:sym typeface="Gill Sans"/>
              </a:defRPr>
            </a:lvl3pPr>
            <a:lvl4pPr marL="914400" marR="0" lvl="3" indent="-114300" algn="ctr" rtl="0">
              <a:lnSpc>
                <a:spcPct val="100000"/>
              </a:lnSpc>
              <a:spcBef>
                <a:spcPts val="0"/>
              </a:spcBef>
              <a:spcAft>
                <a:spcPts val="0"/>
              </a:spcAft>
              <a:buClr>
                <a:srgbClr val="515257"/>
              </a:buClr>
              <a:buSzPts val="4000"/>
              <a:buFont typeface="Gill Sans"/>
              <a:buNone/>
              <a:defRPr sz="2000" b="0" i="0" u="none" strike="noStrike" cap="none">
                <a:solidFill>
                  <a:srgbClr val="515257"/>
                </a:solidFill>
                <a:latin typeface="Gill Sans"/>
                <a:ea typeface="Gill Sans"/>
                <a:cs typeface="Gill Sans"/>
                <a:sym typeface="Gill Sans"/>
              </a:defRPr>
            </a:lvl4pPr>
            <a:lvl5pPr marL="1143000" marR="0" lvl="4" indent="-114300" algn="ctr" rtl="0">
              <a:lnSpc>
                <a:spcPct val="100000"/>
              </a:lnSpc>
              <a:spcBef>
                <a:spcPts val="0"/>
              </a:spcBef>
              <a:spcAft>
                <a:spcPts val="0"/>
              </a:spcAft>
              <a:buClr>
                <a:srgbClr val="515257"/>
              </a:buClr>
              <a:buSzPts val="4000"/>
              <a:buFont typeface="Gill Sans"/>
              <a:buNone/>
              <a:defRPr sz="2000" b="0" i="0" u="none" strike="noStrike" cap="none">
                <a:solidFill>
                  <a:srgbClr val="515257"/>
                </a:solidFill>
                <a:latin typeface="Gill Sans"/>
                <a:ea typeface="Gill Sans"/>
                <a:cs typeface="Gill Sans"/>
                <a:sym typeface="Gill Sans"/>
              </a:defRPr>
            </a:lvl5pPr>
            <a:lvl6pPr marL="1371600" marR="0" lvl="5"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6pPr>
            <a:lvl7pPr marL="1600200" marR="0" lvl="6"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7pPr>
            <a:lvl8pPr marL="1828800" marR="0" lvl="7"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8pPr>
            <a:lvl9pPr marL="2057400" marR="0" lvl="8"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9pPr>
          </a:lstStyle>
          <a:p>
            <a:endParaRPr/>
          </a:p>
        </p:txBody>
      </p:sp>
      <p:sp>
        <p:nvSpPr>
          <p:cNvPr id="70" name="Google Shape;70;p86"/>
          <p:cNvSpPr txBox="1">
            <a:spLocks noGrp="1"/>
          </p:cNvSpPr>
          <p:nvPr>
            <p:ph type="body" idx="9"/>
          </p:nvPr>
        </p:nvSpPr>
        <p:spPr>
          <a:xfrm>
            <a:off x="1077808" y="4010163"/>
            <a:ext cx="2117934" cy="252329"/>
          </a:xfrm>
          <a:prstGeom prst="rect">
            <a:avLst/>
          </a:prstGeom>
          <a:noFill/>
          <a:ln>
            <a:noFill/>
          </a:ln>
        </p:spPr>
        <p:txBody>
          <a:bodyPr spcFirstLastPara="1" wrap="square" lIns="91425" tIns="45700" rIns="91425" bIns="45700" anchor="t" anchorCtr="0">
            <a:normAutofit/>
          </a:bodyPr>
          <a:lstStyle>
            <a:lvl1pPr marL="228600" marR="0" lvl="0" indent="-114300" algn="ctr" rtl="0">
              <a:lnSpc>
                <a:spcPct val="100000"/>
              </a:lnSpc>
              <a:spcBef>
                <a:spcPts val="0"/>
              </a:spcBef>
              <a:spcAft>
                <a:spcPts val="0"/>
              </a:spcAft>
              <a:buClr>
                <a:srgbClr val="393941"/>
              </a:buClr>
              <a:buSzPts val="3200"/>
              <a:buFont typeface="Gill Sans"/>
              <a:buNone/>
              <a:defRPr sz="1600" b="1" i="0" u="none" strike="noStrike" cap="none">
                <a:solidFill>
                  <a:srgbClr val="393941"/>
                </a:solidFill>
                <a:latin typeface="Gill Sans"/>
                <a:ea typeface="Gill Sans"/>
                <a:cs typeface="Gill Sans"/>
                <a:sym typeface="Gill Sans"/>
              </a:defRPr>
            </a:lvl1pPr>
            <a:lvl2pPr marL="457200" marR="0" lvl="1"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2pPr>
            <a:lvl3pPr marL="685800" marR="0" lvl="2"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3pPr>
            <a:lvl4pPr marL="914400" marR="0" lvl="3"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4pPr>
            <a:lvl5pPr marL="1143000" marR="0" lvl="4"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5pPr>
            <a:lvl6pPr marL="1371600" marR="0" lvl="5"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6pPr>
            <a:lvl7pPr marL="1600200" marR="0" lvl="6"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7pPr>
            <a:lvl8pPr marL="1828800" marR="0" lvl="7"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8pPr>
            <a:lvl9pPr marL="2057400" marR="0" lvl="8"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9pPr>
          </a:lstStyle>
          <a:p>
            <a:endParaRPr/>
          </a:p>
        </p:txBody>
      </p:sp>
      <p:sp>
        <p:nvSpPr>
          <p:cNvPr id="71" name="Google Shape;71;p86"/>
          <p:cNvSpPr txBox="1">
            <a:spLocks noGrp="1"/>
          </p:cNvSpPr>
          <p:nvPr>
            <p:ph type="body" idx="13"/>
          </p:nvPr>
        </p:nvSpPr>
        <p:spPr>
          <a:xfrm>
            <a:off x="3717295" y="4010163"/>
            <a:ext cx="2117934" cy="252329"/>
          </a:xfrm>
          <a:prstGeom prst="rect">
            <a:avLst/>
          </a:prstGeom>
          <a:noFill/>
          <a:ln>
            <a:noFill/>
          </a:ln>
        </p:spPr>
        <p:txBody>
          <a:bodyPr spcFirstLastPara="1" wrap="square" lIns="91425" tIns="45700" rIns="91425" bIns="45700" anchor="t" anchorCtr="0">
            <a:normAutofit/>
          </a:bodyPr>
          <a:lstStyle>
            <a:lvl1pPr marL="228600" marR="0" lvl="0" indent="-114300" algn="ctr" rtl="0">
              <a:lnSpc>
                <a:spcPct val="100000"/>
              </a:lnSpc>
              <a:spcBef>
                <a:spcPts val="0"/>
              </a:spcBef>
              <a:spcAft>
                <a:spcPts val="0"/>
              </a:spcAft>
              <a:buClr>
                <a:srgbClr val="393941"/>
              </a:buClr>
              <a:buSzPts val="3200"/>
              <a:buFont typeface="Gill Sans"/>
              <a:buNone/>
              <a:defRPr sz="1600" b="1" i="0" u="none" strike="noStrike" cap="none">
                <a:solidFill>
                  <a:srgbClr val="393941"/>
                </a:solidFill>
                <a:latin typeface="Gill Sans"/>
                <a:ea typeface="Gill Sans"/>
                <a:cs typeface="Gill Sans"/>
                <a:sym typeface="Gill Sans"/>
              </a:defRPr>
            </a:lvl1pPr>
            <a:lvl2pPr marL="457200" marR="0" lvl="1"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2pPr>
            <a:lvl3pPr marL="685800" marR="0" lvl="2"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3pPr>
            <a:lvl4pPr marL="914400" marR="0" lvl="3"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4pPr>
            <a:lvl5pPr marL="1143000" marR="0" lvl="4"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5pPr>
            <a:lvl6pPr marL="1371600" marR="0" lvl="5"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6pPr>
            <a:lvl7pPr marL="1600200" marR="0" lvl="6"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7pPr>
            <a:lvl8pPr marL="1828800" marR="0" lvl="7"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8pPr>
            <a:lvl9pPr marL="2057400" marR="0" lvl="8"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9pPr>
          </a:lstStyle>
          <a:p>
            <a:endParaRPr/>
          </a:p>
        </p:txBody>
      </p:sp>
      <p:sp>
        <p:nvSpPr>
          <p:cNvPr id="72" name="Google Shape;72;p86"/>
          <p:cNvSpPr txBox="1">
            <a:spLocks noGrp="1"/>
          </p:cNvSpPr>
          <p:nvPr>
            <p:ph type="body" idx="14"/>
          </p:nvPr>
        </p:nvSpPr>
        <p:spPr>
          <a:xfrm>
            <a:off x="6356772" y="4010163"/>
            <a:ext cx="2117934" cy="252329"/>
          </a:xfrm>
          <a:prstGeom prst="rect">
            <a:avLst/>
          </a:prstGeom>
          <a:noFill/>
          <a:ln>
            <a:noFill/>
          </a:ln>
        </p:spPr>
        <p:txBody>
          <a:bodyPr spcFirstLastPara="1" wrap="square" lIns="91425" tIns="45700" rIns="91425" bIns="45700" anchor="t" anchorCtr="0">
            <a:normAutofit/>
          </a:bodyPr>
          <a:lstStyle>
            <a:lvl1pPr marL="228600" marR="0" lvl="0" indent="-114300" algn="ctr" rtl="0">
              <a:lnSpc>
                <a:spcPct val="100000"/>
              </a:lnSpc>
              <a:spcBef>
                <a:spcPts val="0"/>
              </a:spcBef>
              <a:spcAft>
                <a:spcPts val="0"/>
              </a:spcAft>
              <a:buClr>
                <a:srgbClr val="393941"/>
              </a:buClr>
              <a:buSzPts val="3200"/>
              <a:buFont typeface="Gill Sans"/>
              <a:buNone/>
              <a:defRPr sz="1600" b="1" i="0" u="none" strike="noStrike" cap="none">
                <a:solidFill>
                  <a:srgbClr val="393941"/>
                </a:solidFill>
                <a:latin typeface="Gill Sans"/>
                <a:ea typeface="Gill Sans"/>
                <a:cs typeface="Gill Sans"/>
                <a:sym typeface="Gill Sans"/>
              </a:defRPr>
            </a:lvl1pPr>
            <a:lvl2pPr marL="457200" marR="0" lvl="1"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2pPr>
            <a:lvl3pPr marL="685800" marR="0" lvl="2"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3pPr>
            <a:lvl4pPr marL="914400" marR="0" lvl="3"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4pPr>
            <a:lvl5pPr marL="1143000" marR="0" lvl="4"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5pPr>
            <a:lvl6pPr marL="1371600" marR="0" lvl="5"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6pPr>
            <a:lvl7pPr marL="1600200" marR="0" lvl="6"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7pPr>
            <a:lvl8pPr marL="1828800" marR="0" lvl="7"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8pPr>
            <a:lvl9pPr marL="2057400" marR="0" lvl="8"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9pPr>
          </a:lstStyle>
          <a:p>
            <a:endParaRPr/>
          </a:p>
        </p:txBody>
      </p:sp>
      <p:sp>
        <p:nvSpPr>
          <p:cNvPr id="73" name="Google Shape;73;p86"/>
          <p:cNvSpPr txBox="1">
            <a:spLocks noGrp="1"/>
          </p:cNvSpPr>
          <p:nvPr>
            <p:ph type="body" idx="15"/>
          </p:nvPr>
        </p:nvSpPr>
        <p:spPr>
          <a:xfrm>
            <a:off x="8995919" y="4010163"/>
            <a:ext cx="2117934" cy="252329"/>
          </a:xfrm>
          <a:prstGeom prst="rect">
            <a:avLst/>
          </a:prstGeom>
          <a:noFill/>
          <a:ln>
            <a:noFill/>
          </a:ln>
        </p:spPr>
        <p:txBody>
          <a:bodyPr spcFirstLastPara="1" wrap="square" lIns="91425" tIns="45700" rIns="91425" bIns="45700" anchor="t" anchorCtr="0">
            <a:normAutofit/>
          </a:bodyPr>
          <a:lstStyle>
            <a:lvl1pPr marL="228600" marR="0" lvl="0" indent="-114300" algn="ctr" rtl="0">
              <a:lnSpc>
                <a:spcPct val="100000"/>
              </a:lnSpc>
              <a:spcBef>
                <a:spcPts val="0"/>
              </a:spcBef>
              <a:spcAft>
                <a:spcPts val="0"/>
              </a:spcAft>
              <a:buClr>
                <a:srgbClr val="393941"/>
              </a:buClr>
              <a:buSzPts val="3200"/>
              <a:buFont typeface="Gill Sans"/>
              <a:buNone/>
              <a:defRPr sz="1600" b="1" i="0" u="none" strike="noStrike" cap="none">
                <a:solidFill>
                  <a:srgbClr val="393941"/>
                </a:solidFill>
                <a:latin typeface="Gill Sans"/>
                <a:ea typeface="Gill Sans"/>
                <a:cs typeface="Gill Sans"/>
                <a:sym typeface="Gill Sans"/>
              </a:defRPr>
            </a:lvl1pPr>
            <a:lvl2pPr marL="457200" marR="0" lvl="1"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2pPr>
            <a:lvl3pPr marL="685800" marR="0" lvl="2"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3pPr>
            <a:lvl4pPr marL="914400" marR="0" lvl="3"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4pPr>
            <a:lvl5pPr marL="1143000" marR="0" lvl="4"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5pPr>
            <a:lvl6pPr marL="1371600" marR="0" lvl="5"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6pPr>
            <a:lvl7pPr marL="1600200" marR="0" lvl="6"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7pPr>
            <a:lvl8pPr marL="1828800" marR="0" lvl="7"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8pPr>
            <a:lvl9pPr marL="2057400" marR="0" lvl="8"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9pPr>
          </a:lstStyle>
          <a:p>
            <a:endParaRPr/>
          </a:p>
        </p:txBody>
      </p:sp>
      <p:sp>
        <p:nvSpPr>
          <p:cNvPr id="74" name="Google Shape;74;p86"/>
          <p:cNvSpPr txBox="1">
            <a:spLocks noGrp="1"/>
          </p:cNvSpPr>
          <p:nvPr>
            <p:ph type="title"/>
          </p:nvPr>
        </p:nvSpPr>
        <p:spPr>
          <a:xfrm>
            <a:off x="1060920" y="1204382"/>
            <a:ext cx="9701057" cy="719259"/>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393941"/>
              </a:buClr>
              <a:buSzPts val="10000"/>
              <a:buFont typeface="Gill Sans"/>
              <a:buNone/>
              <a:defRPr sz="5000" b="1" i="0" u="none" strike="noStrike" cap="none">
                <a:solidFill>
                  <a:srgbClr val="393941"/>
                </a:solidFill>
                <a:latin typeface="Gill Sans"/>
                <a:ea typeface="Gill Sans"/>
                <a:cs typeface="Gill Sans"/>
                <a:sym typeface="Gill Sans"/>
              </a:defRPr>
            </a:lvl1pPr>
            <a:lvl2pPr marR="0" lvl="1"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9pPr>
          </a:lstStyle>
          <a:p>
            <a:endParaRPr/>
          </a:p>
        </p:txBody>
      </p:sp>
    </p:spTree>
    <p:extLst>
      <p:ext uri="{BB962C8B-B14F-4D97-AF65-F5344CB8AC3E}">
        <p14:creationId xmlns:p14="http://schemas.microsoft.com/office/powerpoint/2010/main" val="259779890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Text-Heavy 4">
  <p:cSld name="Text-Heavy 4">
    <p:spTree>
      <p:nvGrpSpPr>
        <p:cNvPr id="1" name="Shape 75"/>
        <p:cNvGrpSpPr/>
        <p:nvPr/>
      </p:nvGrpSpPr>
      <p:grpSpPr>
        <a:xfrm>
          <a:off x="0" y="0"/>
          <a:ext cx="0" cy="0"/>
          <a:chOff x="0" y="0"/>
          <a:chExt cx="0" cy="0"/>
        </a:xfrm>
      </p:grpSpPr>
      <p:sp>
        <p:nvSpPr>
          <p:cNvPr id="76" name="Google Shape;76;p87"/>
          <p:cNvSpPr/>
          <p:nvPr/>
        </p:nvSpPr>
        <p:spPr>
          <a:xfrm>
            <a:off x="1181200" y="-8132"/>
            <a:ext cx="3515401" cy="6874264"/>
          </a:xfrm>
          <a:prstGeom prst="rect">
            <a:avLst/>
          </a:prstGeom>
          <a:solidFill>
            <a:srgbClr val="009457"/>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FFFFFF"/>
              </a:buClr>
              <a:buSzPts val="2300"/>
              <a:buFont typeface="Helvetica Neue Light"/>
              <a:buNone/>
            </a:pPr>
            <a:endParaRPr sz="1150" b="0" i="0" u="none" strike="noStrike" cap="none" dirty="0">
              <a:solidFill>
                <a:srgbClr val="A6A7AC"/>
              </a:solidFill>
              <a:latin typeface="PT Sans"/>
              <a:ea typeface="PT Sans"/>
              <a:cs typeface="PT Sans"/>
              <a:sym typeface="PT Sans"/>
            </a:endParaRPr>
          </a:p>
        </p:txBody>
      </p:sp>
      <p:sp>
        <p:nvSpPr>
          <p:cNvPr id="77" name="Google Shape;77;p87"/>
          <p:cNvSpPr txBox="1">
            <a:spLocks noGrp="1"/>
          </p:cNvSpPr>
          <p:nvPr>
            <p:ph type="body" idx="1"/>
          </p:nvPr>
        </p:nvSpPr>
        <p:spPr>
          <a:xfrm>
            <a:off x="5267087" y="1006569"/>
            <a:ext cx="1785938" cy="293688"/>
          </a:xfrm>
          <a:prstGeom prst="rect">
            <a:avLst/>
          </a:prstGeom>
          <a:noFill/>
          <a:ln>
            <a:noFill/>
          </a:ln>
        </p:spPr>
        <p:txBody>
          <a:bodyPr spcFirstLastPara="1" wrap="square" lIns="91425" tIns="45700" rIns="91425" bIns="45700" anchor="t" anchorCtr="0">
            <a:normAutofit/>
          </a:bodyPr>
          <a:lstStyle>
            <a:lvl1pPr marL="228600" marR="0" lvl="0" indent="-114300" algn="just" rtl="0">
              <a:lnSpc>
                <a:spcPct val="100000"/>
              </a:lnSpc>
              <a:spcBef>
                <a:spcPts val="0"/>
              </a:spcBef>
              <a:spcAft>
                <a:spcPts val="0"/>
              </a:spcAft>
              <a:buClr>
                <a:srgbClr val="515257"/>
              </a:buClr>
              <a:buSzPts val="2400"/>
              <a:buFont typeface="Gill Sans"/>
              <a:buNone/>
              <a:defRPr sz="1200" b="0" i="0" u="none" strike="noStrike" cap="none">
                <a:solidFill>
                  <a:srgbClr val="515257"/>
                </a:solidFill>
                <a:latin typeface="Gill Sans"/>
                <a:ea typeface="Gill Sans"/>
                <a:cs typeface="Gill Sans"/>
                <a:sym typeface="Gill Sans"/>
              </a:defRPr>
            </a:lvl1pPr>
            <a:lvl2pPr marL="457200" marR="0" lvl="1"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2pPr>
            <a:lvl3pPr marL="685800" marR="0" lvl="2"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3pPr>
            <a:lvl4pPr marL="914400" marR="0" lvl="3"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4pPr>
            <a:lvl5pPr marL="1143000" marR="0" lvl="4"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5pPr>
            <a:lvl6pPr marL="1371600" marR="0" lvl="5"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6pPr>
            <a:lvl7pPr marL="1600200" marR="0" lvl="6"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7pPr>
            <a:lvl8pPr marL="1828800" marR="0" lvl="7"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8pPr>
            <a:lvl9pPr marL="2057400" marR="0" lvl="8"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9pPr>
          </a:lstStyle>
          <a:p>
            <a:endParaRPr/>
          </a:p>
        </p:txBody>
      </p:sp>
      <p:sp>
        <p:nvSpPr>
          <p:cNvPr id="78" name="Google Shape;78;p87"/>
          <p:cNvSpPr txBox="1">
            <a:spLocks noGrp="1"/>
          </p:cNvSpPr>
          <p:nvPr>
            <p:ph type="body" idx="2"/>
          </p:nvPr>
        </p:nvSpPr>
        <p:spPr>
          <a:xfrm>
            <a:off x="5267087" y="1388073"/>
            <a:ext cx="5931694" cy="1112473"/>
          </a:xfrm>
          <a:prstGeom prst="rect">
            <a:avLst/>
          </a:prstGeom>
          <a:noFill/>
          <a:ln>
            <a:noFill/>
          </a:ln>
        </p:spPr>
        <p:txBody>
          <a:bodyPr spcFirstLastPara="1" wrap="square" lIns="91425" tIns="45700" rIns="91425" bIns="45700" anchor="t" anchorCtr="0">
            <a:noAutofit/>
          </a:bodyPr>
          <a:lstStyle>
            <a:lvl1pPr marL="228600" marR="0" lvl="0" indent="-114300" algn="l" rtl="0">
              <a:lnSpc>
                <a:spcPct val="70000"/>
              </a:lnSpc>
              <a:spcBef>
                <a:spcPts val="0"/>
              </a:spcBef>
              <a:spcAft>
                <a:spcPts val="0"/>
              </a:spcAft>
              <a:buClr>
                <a:srgbClr val="393941"/>
              </a:buClr>
              <a:buSzPts val="10000"/>
              <a:buFont typeface="Gill Sans"/>
              <a:buNone/>
              <a:defRPr sz="5000" b="1" i="0" u="none" strike="noStrike" cap="none">
                <a:solidFill>
                  <a:srgbClr val="393941"/>
                </a:solidFill>
                <a:latin typeface="Gill Sans"/>
                <a:ea typeface="Gill Sans"/>
                <a:cs typeface="Gill Sans"/>
                <a:sym typeface="Gill Sans"/>
              </a:defRPr>
            </a:lvl1pPr>
            <a:lvl2pPr marL="457200" marR="0" lvl="1"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2pPr>
            <a:lvl3pPr marL="685800" marR="0" lvl="2"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3pPr>
            <a:lvl4pPr marL="914400" marR="0" lvl="3"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4pPr>
            <a:lvl5pPr marL="1143000" marR="0" lvl="4"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5pPr>
            <a:lvl6pPr marL="1371600" marR="0" lvl="5"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6pPr>
            <a:lvl7pPr marL="1600200" marR="0" lvl="6"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7pPr>
            <a:lvl8pPr marL="1828800" marR="0" lvl="7"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8pPr>
            <a:lvl9pPr marL="2057400" marR="0" lvl="8"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9pPr>
          </a:lstStyle>
          <a:p>
            <a:endParaRPr/>
          </a:p>
        </p:txBody>
      </p:sp>
      <p:sp>
        <p:nvSpPr>
          <p:cNvPr id="79" name="Google Shape;79;p87"/>
          <p:cNvSpPr txBox="1">
            <a:spLocks noGrp="1"/>
          </p:cNvSpPr>
          <p:nvPr>
            <p:ph type="body" idx="3"/>
          </p:nvPr>
        </p:nvSpPr>
        <p:spPr>
          <a:xfrm>
            <a:off x="5267131" y="3163518"/>
            <a:ext cx="5617619" cy="2614613"/>
          </a:xfrm>
          <a:prstGeom prst="rect">
            <a:avLst/>
          </a:prstGeom>
          <a:noFill/>
          <a:ln>
            <a:noFill/>
          </a:ln>
        </p:spPr>
        <p:txBody>
          <a:bodyPr spcFirstLastPara="1" wrap="square" lIns="91425" tIns="45700" rIns="91425" bIns="45700" anchor="t" anchorCtr="0">
            <a:normAutofit/>
          </a:bodyPr>
          <a:lstStyle>
            <a:lvl1pPr marL="228600" marR="0" lvl="0" indent="-114300" algn="just" rtl="0">
              <a:lnSpc>
                <a:spcPct val="100000"/>
              </a:lnSpc>
              <a:spcBef>
                <a:spcPts val="0"/>
              </a:spcBef>
              <a:spcAft>
                <a:spcPts val="0"/>
              </a:spcAft>
              <a:buClr>
                <a:srgbClr val="515257"/>
              </a:buClr>
              <a:buSzPts val="3200"/>
              <a:buFont typeface="Gill Sans"/>
              <a:buNone/>
              <a:defRPr sz="1600" b="0" i="0" u="none" strike="noStrike" cap="none">
                <a:solidFill>
                  <a:srgbClr val="515257"/>
                </a:solidFill>
                <a:latin typeface="Gill Sans"/>
                <a:ea typeface="Gill Sans"/>
                <a:cs typeface="Gill Sans"/>
                <a:sym typeface="Gill Sans"/>
              </a:defRPr>
            </a:lvl1pPr>
            <a:lvl2pPr marL="457200" marR="0" lvl="1"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2pPr>
            <a:lvl3pPr marL="685800" marR="0" lvl="2"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3pPr>
            <a:lvl4pPr marL="914400" marR="0" lvl="3"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4pPr>
            <a:lvl5pPr marL="1143000" marR="0" lvl="4"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5pPr>
            <a:lvl6pPr marL="1371600" marR="0" lvl="5"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6pPr>
            <a:lvl7pPr marL="1600200" marR="0" lvl="6"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7pPr>
            <a:lvl8pPr marL="1828800" marR="0" lvl="7"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8pPr>
            <a:lvl9pPr marL="2057400" marR="0" lvl="8"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9pPr>
          </a:lstStyle>
          <a:p>
            <a:endParaRPr/>
          </a:p>
        </p:txBody>
      </p:sp>
    </p:spTree>
    <p:extLst>
      <p:ext uri="{BB962C8B-B14F-4D97-AF65-F5344CB8AC3E}">
        <p14:creationId xmlns:p14="http://schemas.microsoft.com/office/powerpoint/2010/main" val="166477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_Title and Content 6">
    <p:bg>
      <p:bgPr>
        <a:solidFill>
          <a:schemeClr val="bg1">
            <a:lumMod val="95000"/>
          </a:schemeClr>
        </a:solidFill>
        <a:effectLst/>
      </p:bgPr>
    </p:bg>
    <p:spTree>
      <p:nvGrpSpPr>
        <p:cNvPr id="1" name=""/>
        <p:cNvGrpSpPr/>
        <p:nvPr/>
      </p:nvGrpSpPr>
      <p:grpSpPr>
        <a:xfrm>
          <a:off x="0" y="0"/>
          <a:ext cx="0" cy="0"/>
          <a:chOff x="0" y="0"/>
          <a:chExt cx="0" cy="0"/>
        </a:xfrm>
      </p:grpSpPr>
      <p:sp>
        <p:nvSpPr>
          <p:cNvPr id="12" name="Google Shape;32;p82"/>
          <p:cNvSpPr txBox="1"/>
          <p:nvPr userDrawn="1"/>
        </p:nvSpPr>
        <p:spPr>
          <a:xfrm>
            <a:off x="11860805" y="2017605"/>
            <a:ext cx="38505" cy="215444"/>
          </a:xfrm>
          <a:prstGeom prst="rect">
            <a:avLst/>
          </a:prstGeom>
          <a:noFill/>
          <a:ln>
            <a:noFill/>
          </a:ln>
        </p:spPr>
        <p:txBody>
          <a:bodyPr spcFirstLastPara="1" wrap="square" lIns="19050" tIns="19050" rIns="19050" bIns="19050" anchor="ctr" anchorCtr="0">
            <a:spAutoFit/>
          </a:bodyPr>
          <a:lstStyle/>
          <a:p>
            <a:pPr marL="0" marR="0" lvl="0" indent="0" algn="just" rtl="0">
              <a:lnSpc>
                <a:spcPct val="100000"/>
              </a:lnSpc>
              <a:spcBef>
                <a:spcPts val="0"/>
              </a:spcBef>
              <a:spcAft>
                <a:spcPts val="0"/>
              </a:spcAft>
              <a:buClr>
                <a:srgbClr val="A6A7AC"/>
              </a:buClr>
              <a:buSzPts val="2300"/>
              <a:buFont typeface="PT Sans"/>
              <a:buNone/>
            </a:pPr>
            <a:endParaRPr sz="1150" b="0" i="0" u="none" strike="noStrike" cap="none" dirty="0">
              <a:solidFill>
                <a:srgbClr val="A6A7AC"/>
              </a:solidFill>
              <a:latin typeface="PT Sans"/>
              <a:ea typeface="PT Sans"/>
              <a:cs typeface="PT Sans"/>
              <a:sym typeface="PT Sans"/>
            </a:endParaRPr>
          </a:p>
        </p:txBody>
      </p:sp>
      <p:sp>
        <p:nvSpPr>
          <p:cNvPr id="13" name="Google Shape;22;p80"/>
          <p:cNvSpPr txBox="1">
            <a:spLocks noGrp="1"/>
          </p:cNvSpPr>
          <p:nvPr>
            <p:ph type="title"/>
          </p:nvPr>
        </p:nvSpPr>
        <p:spPr>
          <a:xfrm>
            <a:off x="1060451" y="1505118"/>
            <a:ext cx="9875520" cy="457200"/>
          </a:xfrm>
          <a:prstGeom prst="rect">
            <a:avLst/>
          </a:prstGeom>
          <a:noFill/>
          <a:ln>
            <a:noFill/>
          </a:ln>
        </p:spPr>
        <p:txBody>
          <a:bodyPr spcFirstLastPara="1" wrap="square" lIns="45720" tIns="45700" rIns="45720" bIns="45700" anchor="t" anchorCtr="0">
            <a:noAutofit/>
          </a:bodyPr>
          <a:lstStyle>
            <a:lvl1pPr marL="0" marR="0" lvl="0" indent="0" algn="l" rtl="0">
              <a:lnSpc>
                <a:spcPct val="80000"/>
              </a:lnSpc>
              <a:spcBef>
                <a:spcPts val="0"/>
              </a:spcBef>
              <a:spcAft>
                <a:spcPts val="0"/>
              </a:spcAft>
              <a:buClr>
                <a:srgbClr val="2CB772"/>
              </a:buClr>
              <a:buSzPts val="8800"/>
              <a:buFont typeface="Gill Sans"/>
              <a:buNone/>
              <a:defRPr sz="2800" b="0" i="0" u="none" strike="noStrike" cap="none">
                <a:solidFill>
                  <a:schemeClr val="accent1"/>
                </a:solidFill>
                <a:latin typeface="+mj-lt"/>
                <a:ea typeface="Gill Sans"/>
                <a:cs typeface="Gill Sans"/>
                <a:sym typeface="Gill Sans"/>
              </a:defRPr>
            </a:lvl1pPr>
            <a:lvl2pPr marR="0" lvl="1"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9pPr>
          </a:lstStyle>
          <a:p>
            <a:endParaRPr dirty="0"/>
          </a:p>
        </p:txBody>
      </p:sp>
      <p:sp>
        <p:nvSpPr>
          <p:cNvPr id="14" name="Google Shape;25;p80"/>
          <p:cNvSpPr txBox="1">
            <a:spLocks noGrp="1"/>
          </p:cNvSpPr>
          <p:nvPr>
            <p:ph type="body" idx="3"/>
          </p:nvPr>
        </p:nvSpPr>
        <p:spPr>
          <a:xfrm>
            <a:off x="1060450" y="1066800"/>
            <a:ext cx="4502107" cy="288925"/>
          </a:xfrm>
          <a:prstGeom prst="rect">
            <a:avLst/>
          </a:prstGeom>
          <a:noFill/>
          <a:ln>
            <a:noFill/>
          </a:ln>
        </p:spPr>
        <p:txBody>
          <a:bodyPr spcFirstLastPara="1" wrap="square" lIns="45720" tIns="45700" rIns="45720" bIns="45700" anchor="ctr" anchorCtr="0">
            <a:noAutofit/>
          </a:bodyPr>
          <a:lstStyle>
            <a:lvl1pPr marL="0" marR="0" lvl="0" indent="0" algn="l" rtl="0">
              <a:lnSpc>
                <a:spcPct val="100000"/>
              </a:lnSpc>
              <a:spcBef>
                <a:spcPts val="0"/>
              </a:spcBef>
              <a:spcAft>
                <a:spcPts val="0"/>
              </a:spcAft>
              <a:buClr>
                <a:srgbClr val="7A7B83"/>
              </a:buClr>
              <a:buSzPts val="3600"/>
              <a:buFont typeface="Gill Sans"/>
              <a:buNone/>
              <a:defRPr sz="1800" b="0" i="0" u="none" strike="noStrike" cap="all" baseline="0">
                <a:solidFill>
                  <a:srgbClr val="7A7B83"/>
                </a:solidFill>
                <a:latin typeface="Calibri Light" panose="020F0302020204030204" pitchFamily="34" charset="0"/>
                <a:ea typeface="Calibri Light" panose="020F0302020204030204" pitchFamily="34" charset="0"/>
                <a:cs typeface="Calibri Light" panose="020F0302020204030204" pitchFamily="34" charset="0"/>
                <a:sym typeface="Gill Sans"/>
              </a:defRPr>
            </a:lvl1pPr>
            <a:lvl2pPr marL="457200" marR="0" lvl="1"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2pPr>
            <a:lvl3pPr marL="685800" marR="0" lvl="2"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3pPr>
            <a:lvl4pPr marL="914400" marR="0" lvl="3"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4pPr>
            <a:lvl5pPr marL="1143000" marR="0" lvl="4"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5pPr>
            <a:lvl6pPr marL="1371600" marR="0" lvl="5"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6pPr>
            <a:lvl7pPr marL="1600200" marR="0" lvl="6"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7pPr>
            <a:lvl8pPr marL="1828800" marR="0" lvl="7"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8pPr>
            <a:lvl9pPr marL="2057400" marR="0" lvl="8"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9pPr>
          </a:lstStyle>
          <a:p>
            <a:endParaRPr dirty="0"/>
          </a:p>
        </p:txBody>
      </p:sp>
      <p:sp>
        <p:nvSpPr>
          <p:cNvPr id="15" name="Slide Number Placeholder 5"/>
          <p:cNvSpPr>
            <a:spLocks noGrp="1"/>
          </p:cNvSpPr>
          <p:nvPr>
            <p:ph type="sldNum" sz="quarter" idx="12"/>
          </p:nvPr>
        </p:nvSpPr>
        <p:spPr>
          <a:xfrm>
            <a:off x="9185187" y="6337088"/>
            <a:ext cx="2743200" cy="365125"/>
          </a:xfrm>
        </p:spPr>
        <p:txBody>
          <a:bodyPr/>
          <a:lstStyle/>
          <a:p>
            <a:fld id="{5805A9EC-108B-40EA-95FB-2468C466EA14}" type="slidenum">
              <a:rPr lang="en-US" smtClean="0"/>
              <a:t>‹#›</a:t>
            </a:fld>
            <a:endParaRPr lang="en-US" dirty="0"/>
          </a:p>
        </p:txBody>
      </p:sp>
      <p:sp>
        <p:nvSpPr>
          <p:cNvPr id="16" name="Text Placeholder 3"/>
          <p:cNvSpPr>
            <a:spLocks noGrp="1"/>
          </p:cNvSpPr>
          <p:nvPr>
            <p:ph type="body" sz="quarter" idx="13"/>
          </p:nvPr>
        </p:nvSpPr>
        <p:spPr>
          <a:xfrm>
            <a:off x="1060451" y="3222116"/>
            <a:ext cx="9875520" cy="457200"/>
          </a:xfrm>
        </p:spPr>
        <p:txBody>
          <a:bodyPr/>
          <a:lstStyle>
            <a:lvl1pPr marL="0" indent="0">
              <a:buNone/>
              <a:defRPr lang="en-US" dirty="0" smtClean="0">
                <a:solidFill>
                  <a:schemeClr val="accent1"/>
                </a:solidFill>
                <a:latin typeface="+mj-lt"/>
              </a:defRPr>
            </a:lvl1pPr>
            <a:lvl2pPr marL="457200" indent="0">
              <a:buNone/>
              <a:defRPr lang="en-US" dirty="0" smtClean="0"/>
            </a:lvl2pPr>
            <a:lvl3pPr marL="914400" indent="0">
              <a:buNone/>
              <a:defRPr lang="en-US" dirty="0" smtClean="0"/>
            </a:lvl3pPr>
            <a:lvl4pPr marL="1371600" indent="0">
              <a:buNone/>
              <a:defRPr lang="en-US" dirty="0" smtClean="0"/>
            </a:lvl4pPr>
            <a:lvl5pPr marL="1828800" indent="0">
              <a:buNone/>
              <a:defRPr lang="en-US" dirty="0"/>
            </a:lvl5pPr>
          </a:lstStyle>
          <a:p>
            <a:pPr lvl="0"/>
            <a:r>
              <a:rPr lang="en-US" dirty="0"/>
              <a:t>Edit Master text styles</a:t>
            </a:r>
          </a:p>
        </p:txBody>
      </p:sp>
      <p:sp>
        <p:nvSpPr>
          <p:cNvPr id="17" name="Text Placeholder 2"/>
          <p:cNvSpPr>
            <a:spLocks noGrp="1"/>
          </p:cNvSpPr>
          <p:nvPr>
            <p:ph type="body" sz="quarter" idx="14"/>
          </p:nvPr>
        </p:nvSpPr>
        <p:spPr>
          <a:xfrm>
            <a:off x="1356617" y="3678683"/>
            <a:ext cx="9579353" cy="1030395"/>
          </a:xfrm>
        </p:spPr>
        <p:txBody>
          <a:bodyPr>
            <a:noAutofit/>
          </a:bodyPr>
          <a:lstStyle>
            <a:lvl1pPr marL="0" indent="0">
              <a:lnSpc>
                <a:spcPct val="80000"/>
              </a:lnSpc>
              <a:spcBef>
                <a:spcPts val="0"/>
              </a:spcBef>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18" name="Text Placeholder 3"/>
          <p:cNvSpPr>
            <a:spLocks noGrp="1"/>
          </p:cNvSpPr>
          <p:nvPr>
            <p:ph type="body" sz="quarter" idx="15"/>
          </p:nvPr>
        </p:nvSpPr>
        <p:spPr>
          <a:xfrm>
            <a:off x="1060451" y="4922589"/>
            <a:ext cx="9875520" cy="457200"/>
          </a:xfrm>
        </p:spPr>
        <p:txBody>
          <a:bodyPr/>
          <a:lstStyle>
            <a:lvl1pPr marL="0" indent="0">
              <a:buNone/>
              <a:defRPr lang="en-US" dirty="0" smtClean="0">
                <a:solidFill>
                  <a:schemeClr val="accent1"/>
                </a:solidFill>
                <a:latin typeface="+mj-lt"/>
              </a:defRPr>
            </a:lvl1pPr>
            <a:lvl2pPr marL="457200" indent="0">
              <a:buNone/>
              <a:defRPr lang="en-US" dirty="0" smtClean="0"/>
            </a:lvl2pPr>
            <a:lvl3pPr marL="914400" indent="0">
              <a:buNone/>
              <a:defRPr lang="en-US" dirty="0" smtClean="0"/>
            </a:lvl3pPr>
            <a:lvl4pPr marL="1371600" indent="0">
              <a:buNone/>
              <a:defRPr lang="en-US" dirty="0" smtClean="0"/>
            </a:lvl4pPr>
            <a:lvl5pPr marL="1828800" indent="0">
              <a:buNone/>
              <a:defRPr lang="en-US" dirty="0"/>
            </a:lvl5pPr>
          </a:lstStyle>
          <a:p>
            <a:pPr lvl="0"/>
            <a:r>
              <a:rPr lang="en-US" dirty="0"/>
              <a:t>Edit Master text styles</a:t>
            </a:r>
          </a:p>
        </p:txBody>
      </p:sp>
      <p:sp>
        <p:nvSpPr>
          <p:cNvPr id="19" name="Text Placeholder 2"/>
          <p:cNvSpPr>
            <a:spLocks noGrp="1"/>
          </p:cNvSpPr>
          <p:nvPr>
            <p:ph type="body" sz="quarter" idx="17"/>
          </p:nvPr>
        </p:nvSpPr>
        <p:spPr>
          <a:xfrm>
            <a:off x="1356616" y="1978843"/>
            <a:ext cx="9579353" cy="1030395"/>
          </a:xfrm>
        </p:spPr>
        <p:txBody>
          <a:bodyPr>
            <a:noAutofit/>
          </a:bodyPr>
          <a:lstStyle>
            <a:lvl1pPr marL="0" indent="0">
              <a:lnSpc>
                <a:spcPct val="80000"/>
              </a:lnSpc>
              <a:spcBef>
                <a:spcPts val="0"/>
              </a:spcBef>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20" name="Text Placeholder 2"/>
          <p:cNvSpPr>
            <a:spLocks noGrp="1"/>
          </p:cNvSpPr>
          <p:nvPr>
            <p:ph type="body" sz="quarter" idx="18"/>
          </p:nvPr>
        </p:nvSpPr>
        <p:spPr>
          <a:xfrm>
            <a:off x="1356616" y="5379789"/>
            <a:ext cx="9579353" cy="1030395"/>
          </a:xfrm>
        </p:spPr>
        <p:txBody>
          <a:bodyPr>
            <a:noAutofit/>
          </a:bodyPr>
          <a:lstStyle>
            <a:lvl1pPr marL="0" indent="0">
              <a:lnSpc>
                <a:spcPct val="80000"/>
              </a:lnSpc>
              <a:spcBef>
                <a:spcPts val="0"/>
              </a:spcBef>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Tree>
    <p:extLst>
      <p:ext uri="{BB962C8B-B14F-4D97-AF65-F5344CB8AC3E}">
        <p14:creationId xmlns:p14="http://schemas.microsoft.com/office/powerpoint/2010/main" val="27234541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pPr algn="just">
              <a:defRPr/>
            </a:pPr>
            <a:endParaRPr lang="fr-BE" sz="1150" dirty="0">
              <a:solidFill>
                <a:prstClr val="black">
                  <a:tint val="75000"/>
                </a:prstClr>
              </a:solidFill>
              <a:latin typeface="Calibri" panose="020F0502020204030204"/>
              <a:sym typeface="PT Sans"/>
            </a:endParaRPr>
          </a:p>
        </p:txBody>
      </p:sp>
      <p:sp>
        <p:nvSpPr>
          <p:cNvPr id="4" name="Footer Placeholder 3"/>
          <p:cNvSpPr>
            <a:spLocks noGrp="1"/>
          </p:cNvSpPr>
          <p:nvPr>
            <p:ph type="ftr" sz="quarter" idx="11"/>
          </p:nvPr>
        </p:nvSpPr>
        <p:spPr/>
        <p:txBody>
          <a:bodyPr/>
          <a:lstStyle/>
          <a:p>
            <a:pPr algn="just">
              <a:defRPr/>
            </a:pPr>
            <a:endParaRPr lang="fr-BE" sz="1150" dirty="0">
              <a:solidFill>
                <a:prstClr val="black">
                  <a:tint val="75000"/>
                </a:prstClr>
              </a:solidFill>
              <a:latin typeface="Calibri" panose="020F0502020204030204"/>
              <a:sym typeface="PT Sans"/>
            </a:endParaRPr>
          </a:p>
        </p:txBody>
      </p:sp>
      <p:sp>
        <p:nvSpPr>
          <p:cNvPr id="5" name="Slide Number Placeholder 4"/>
          <p:cNvSpPr>
            <a:spLocks noGrp="1"/>
          </p:cNvSpPr>
          <p:nvPr>
            <p:ph type="sldNum" sz="quarter" idx="12"/>
          </p:nvPr>
        </p:nvSpPr>
        <p:spPr>
          <a:xfrm>
            <a:off x="5759117" y="190674"/>
            <a:ext cx="151977" cy="538609"/>
          </a:xfrm>
          <a:prstGeom prst="rect">
            <a:avLst/>
          </a:prstGeom>
        </p:spPr>
        <p:txBody>
          <a:bodyPr/>
          <a:lstStyle/>
          <a:p>
            <a:pPr>
              <a:defRPr/>
            </a:pPr>
            <a:fld id="{484DAA8A-AB21-4AE3-AE38-BCD7EC7BE9BC}" type="slidenum">
              <a:rPr lang="fr-BE" smtClean="0">
                <a:solidFill>
                  <a:prstClr val="black">
                    <a:tint val="75000"/>
                  </a:prstClr>
                </a:solidFill>
                <a:latin typeface="Calibri" panose="020F0502020204030204"/>
              </a:rPr>
              <a:pPr>
                <a:defRPr/>
              </a:pPr>
              <a:t>‹#›</a:t>
            </a:fld>
            <a:endParaRPr lang="fr-BE"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8430926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cSld name="Section Header">
    <p:bg>
      <p:bgPr>
        <a:solidFill>
          <a:srgbClr val="D9D9D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0" y="1752600"/>
            <a:ext cx="10363200" cy="1536700"/>
          </a:xfrm>
        </p:spPr>
        <p:txBody>
          <a:bodyPr anchor="ctr">
            <a:normAutofit/>
          </a:bodyPr>
          <a:lstStyle>
            <a:lvl1pPr algn="ctr">
              <a:lnSpc>
                <a:spcPct val="80000"/>
              </a:lnSpc>
              <a:defRPr sz="4400" b="1" cap="all"/>
            </a:lvl1pPr>
          </a:lstStyle>
          <a:p>
            <a:r>
              <a:rPr lang="en-US" dirty="0"/>
              <a:t>Section break title</a:t>
            </a:r>
          </a:p>
        </p:txBody>
      </p:sp>
      <p:sp>
        <p:nvSpPr>
          <p:cNvPr id="3" name="Text Placeholder 2"/>
          <p:cNvSpPr>
            <a:spLocks noGrp="1"/>
          </p:cNvSpPr>
          <p:nvPr>
            <p:ph type="body" idx="1"/>
          </p:nvPr>
        </p:nvSpPr>
        <p:spPr>
          <a:xfrm>
            <a:off x="1016000" y="3352801"/>
            <a:ext cx="10363200" cy="1119187"/>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4934879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gn="just" defTabSz="412750" hangingPunct="0">
              <a:defRPr/>
            </a:pPr>
            <a:endParaRPr lang="en-US" sz="1150" kern="0" dirty="0">
              <a:solidFill>
                <a:srgbClr val="A6A7AC"/>
              </a:solidFill>
              <a:latin typeface="PT Sans"/>
              <a:sym typeface="PT Sans"/>
            </a:endParaRPr>
          </a:p>
        </p:txBody>
      </p:sp>
      <p:sp>
        <p:nvSpPr>
          <p:cNvPr id="5" name="Footer Placeholder 4"/>
          <p:cNvSpPr>
            <a:spLocks noGrp="1"/>
          </p:cNvSpPr>
          <p:nvPr>
            <p:ph type="ftr" sz="quarter" idx="11"/>
          </p:nvPr>
        </p:nvSpPr>
        <p:spPr/>
        <p:txBody>
          <a:bodyPr/>
          <a:lstStyle/>
          <a:p>
            <a:pPr algn="just" defTabSz="412750" hangingPunct="0">
              <a:defRPr/>
            </a:pPr>
            <a:endParaRPr lang="en-US" sz="1150" kern="0" dirty="0">
              <a:solidFill>
                <a:srgbClr val="A6A7AC"/>
              </a:solidFill>
              <a:latin typeface="PT Sans"/>
              <a:sym typeface="PT Sans"/>
            </a:endParaRPr>
          </a:p>
        </p:txBody>
      </p:sp>
      <p:sp>
        <p:nvSpPr>
          <p:cNvPr id="6" name="Slide Number Placeholder 5"/>
          <p:cNvSpPr>
            <a:spLocks noGrp="1"/>
          </p:cNvSpPr>
          <p:nvPr>
            <p:ph type="sldNum" sz="quarter" idx="12"/>
          </p:nvPr>
        </p:nvSpPr>
        <p:spPr>
          <a:xfrm>
            <a:off x="11518233" y="381348"/>
            <a:ext cx="303954" cy="384721"/>
          </a:xfrm>
          <a:prstGeom prst="rect">
            <a:avLst/>
          </a:prstGeom>
        </p:spPr>
        <p:txBody>
          <a:bodyPr/>
          <a:lstStyle/>
          <a:p>
            <a:pPr defTabSz="412750" hangingPunct="0">
              <a:defRPr/>
            </a:pPr>
            <a:fld id="{9EED5506-BAE2-4095-AC21-D02635209ED0}" type="slidenum">
              <a:rPr lang="en-US" kern="0" smtClean="0"/>
              <a:pPr defTabSz="412750" hangingPunct="0">
                <a:defRPr/>
              </a:pPr>
              <a:t>‹#›</a:t>
            </a:fld>
            <a:endParaRPr lang="en-US" kern="0" dirty="0"/>
          </a:p>
        </p:txBody>
      </p:sp>
    </p:spTree>
    <p:extLst>
      <p:ext uri="{BB962C8B-B14F-4D97-AF65-F5344CB8AC3E}">
        <p14:creationId xmlns:p14="http://schemas.microsoft.com/office/powerpoint/2010/main" val="43196487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userDrawn="1">
  <p:cSld name="1_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1C94-50C5-844B-AA11-A90AD96893F6}"/>
              </a:ext>
            </a:extLst>
          </p:cNvPr>
          <p:cNvSpPr>
            <a:spLocks noGrp="1"/>
          </p:cNvSpPr>
          <p:nvPr>
            <p:ph type="title" hasCustomPrompt="1"/>
          </p:nvPr>
        </p:nvSpPr>
        <p:spPr>
          <a:xfrm>
            <a:off x="1060920" y="1791503"/>
            <a:ext cx="8241360" cy="1088418"/>
          </a:xfrm>
          <a:prstGeom prst="rect">
            <a:avLst/>
          </a:prstGeom>
        </p:spPr>
        <p:txBody>
          <a:bodyPr/>
          <a:lstStyle>
            <a:lvl1pPr defTabSz="342900">
              <a:defRPr lang="en-US" sz="4800" dirty="0">
                <a:solidFill>
                  <a:srgbClr val="2BB673"/>
                </a:solidFill>
              </a:defRPr>
            </a:lvl1pPr>
          </a:lstStyle>
          <a:p>
            <a:pPr defTabSz="685800"/>
            <a:r>
              <a:rPr lang="en-US" sz="5000" spc="38" dirty="0">
                <a:solidFill>
                  <a:srgbClr val="009457"/>
                </a:solidFill>
                <a:latin typeface="+mj-lt"/>
              </a:rPr>
              <a:t>Slide Title:</a:t>
            </a:r>
            <a:br>
              <a:rPr lang="en-US" sz="5000" spc="38" dirty="0">
                <a:solidFill>
                  <a:srgbClr val="009457"/>
                </a:solidFill>
                <a:latin typeface="+mj-lt"/>
              </a:rPr>
            </a:br>
            <a:r>
              <a:rPr lang="en-US" sz="5000" spc="38" dirty="0">
                <a:solidFill>
                  <a:srgbClr val="2BB673"/>
                </a:solidFill>
                <a:latin typeface="+mj-lt"/>
              </a:rPr>
              <a:t>Slide Title</a:t>
            </a:r>
            <a:endParaRPr lang="en-US" sz="5000" dirty="0">
              <a:solidFill>
                <a:srgbClr val="2BB673"/>
              </a:solidFill>
              <a:latin typeface="+mj-lt"/>
            </a:endParaRPr>
          </a:p>
        </p:txBody>
      </p:sp>
      <p:sp>
        <p:nvSpPr>
          <p:cNvPr id="8" name="TextBox 7">
            <a:extLst>
              <a:ext uri="{FF2B5EF4-FFF2-40B4-BE49-F238E27FC236}">
                <a16:creationId xmlns:a16="http://schemas.microsoft.com/office/drawing/2014/main" id="{757C64B6-FF27-4B23-A471-958BB09028D6}"/>
              </a:ext>
            </a:extLst>
          </p:cNvPr>
          <p:cNvSpPr txBox="1"/>
          <p:nvPr userDrawn="1"/>
        </p:nvSpPr>
        <p:spPr>
          <a:xfrm>
            <a:off x="11860789" y="2017605"/>
            <a:ext cx="38537" cy="21544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9050" tIns="19050" rIns="19050" bIns="19050" numCol="1" spcCol="38100" rtlCol="0" anchor="ctr">
            <a:spAutoFit/>
          </a:bodyPr>
          <a:lstStyle/>
          <a:p>
            <a:pPr marL="0" marR="0" indent="0" algn="just" defTabSz="412750" rtl="0" fontAlgn="auto" latinLnBrk="0" hangingPunct="0">
              <a:lnSpc>
                <a:spcPct val="100000"/>
              </a:lnSpc>
              <a:spcBef>
                <a:spcPts val="0"/>
              </a:spcBef>
              <a:spcAft>
                <a:spcPts val="0"/>
              </a:spcAft>
              <a:buClrTx/>
              <a:buSzTx/>
              <a:buFontTx/>
              <a:buNone/>
              <a:tabLst/>
            </a:pPr>
            <a:endParaRPr kumimoji="0" lang="en-US" sz="1150" b="0" i="0" u="none" strike="noStrike" cap="none" spc="0" normalizeH="0" baseline="0" dirty="0">
              <a:ln>
                <a:noFill/>
              </a:ln>
              <a:solidFill>
                <a:srgbClr val="A6A7AC"/>
              </a:solidFill>
              <a:effectLst/>
              <a:uFillTx/>
              <a:latin typeface="PT Sans"/>
              <a:ea typeface="PT Sans"/>
              <a:cs typeface="PT Sans"/>
              <a:sym typeface="PT Sans"/>
            </a:endParaRPr>
          </a:p>
        </p:txBody>
      </p:sp>
      <p:sp>
        <p:nvSpPr>
          <p:cNvPr id="12" name="Text Placeholder 11">
            <a:extLst>
              <a:ext uri="{FF2B5EF4-FFF2-40B4-BE49-F238E27FC236}">
                <a16:creationId xmlns:a16="http://schemas.microsoft.com/office/drawing/2014/main" id="{403EEF18-9666-4882-88A6-7293B1356371}"/>
              </a:ext>
            </a:extLst>
          </p:cNvPr>
          <p:cNvSpPr>
            <a:spLocks noGrp="1"/>
          </p:cNvSpPr>
          <p:nvPr>
            <p:ph type="body" sz="quarter" idx="11"/>
          </p:nvPr>
        </p:nvSpPr>
        <p:spPr>
          <a:xfrm>
            <a:off x="1060450" y="3567113"/>
            <a:ext cx="10457657" cy="2755900"/>
          </a:xfrm>
          <a:prstGeom prst="rect">
            <a:avLst/>
          </a:prstGeom>
        </p:spPr>
        <p:txBody>
          <a:bodyPr/>
          <a:lstStyle>
            <a:lvl1pPr marL="0" marR="0" indent="0" algn="just" defTabSz="171450" rtl="0" eaLnBrk="1" fontAlgn="auto" latinLnBrk="0" hangingPunct="0">
              <a:lnSpc>
                <a:spcPct val="100000"/>
              </a:lnSpc>
              <a:spcBef>
                <a:spcPts val="0"/>
              </a:spcBef>
              <a:spcAft>
                <a:spcPts val="0"/>
              </a:spcAft>
              <a:buClrTx/>
              <a:buSzTx/>
              <a:buFontTx/>
              <a:buNone/>
              <a:tabLst/>
              <a:defRPr/>
            </a:lvl1pPr>
            <a:lvl2pPr marL="425450" marR="0" indent="-254000" algn="just" defTabSz="171450" rtl="0" eaLnBrk="1" fontAlgn="auto" latinLnBrk="0" hangingPunct="0">
              <a:lnSpc>
                <a:spcPct val="100000"/>
              </a:lnSpc>
              <a:spcBef>
                <a:spcPts val="0"/>
              </a:spcBef>
              <a:spcAft>
                <a:spcPts val="600"/>
              </a:spcAft>
              <a:buClrTx/>
              <a:buSzTx/>
              <a:buFont typeface="Wingdings" panose="05000000000000000000" pitchFamily="2" charset="2"/>
              <a:buChar char="ü"/>
              <a:tabLst/>
              <a:defRPr/>
            </a:lvl2pPr>
          </a:lstStyle>
          <a:p>
            <a:pPr marL="0" marR="0" lvl="0" indent="0" algn="just" defTabSz="171450" rtl="0"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53585F"/>
              </a:solidFill>
              <a:effectLst/>
              <a:uLnTx/>
              <a:uFillTx/>
              <a:latin typeface="Gill Sans MT" panose="020B0502020104020203"/>
              <a:sym typeface="PT Sans"/>
            </a:endParaRPr>
          </a:p>
          <a:p>
            <a:pPr marL="425450" marR="0" lvl="1" indent="-254000" algn="just" defTabSz="171450" rtl="0" eaLnBrk="1" fontAlgn="auto" latinLnBrk="0" hangingPunct="0">
              <a:lnSpc>
                <a:spcPct val="100000"/>
              </a:lnSpc>
              <a:spcBef>
                <a:spcPts val="0"/>
              </a:spcBef>
              <a:spcAft>
                <a:spcPts val="600"/>
              </a:spcAft>
              <a:buClrTx/>
              <a:buSzTx/>
              <a:buFont typeface="Wingdings" panose="05000000000000000000" pitchFamily="2" charset="2"/>
              <a:buChar char="ü"/>
              <a:tabLst/>
              <a:defRPr/>
            </a:pPr>
            <a:r>
              <a:rPr kumimoji="0" lang="en-US" sz="2200" b="0" i="0" u="none" strike="noStrike" kern="0" cap="none" spc="0" normalizeH="0" baseline="0" noProof="0" dirty="0">
                <a:ln>
                  <a:noFill/>
                </a:ln>
                <a:solidFill>
                  <a:srgbClr val="53585F"/>
                </a:solidFill>
                <a:effectLst/>
                <a:uLnTx/>
                <a:uFillTx/>
                <a:latin typeface="Gill Sans MT" panose="020B0502020104020203"/>
                <a:cs typeface="Calibri" panose="020F0502020204030204" pitchFamily="34" charset="0"/>
                <a:sym typeface="PT Sans"/>
              </a:rPr>
              <a:t>Slide text here</a:t>
            </a:r>
          </a:p>
        </p:txBody>
      </p:sp>
      <p:sp>
        <p:nvSpPr>
          <p:cNvPr id="13" name="Text Placeholder 17">
            <a:extLst>
              <a:ext uri="{FF2B5EF4-FFF2-40B4-BE49-F238E27FC236}">
                <a16:creationId xmlns:a16="http://schemas.microsoft.com/office/drawing/2014/main" id="{61CF9E58-E6C9-43E7-9AFA-F08FDCFF8DAD}"/>
              </a:ext>
            </a:extLst>
          </p:cNvPr>
          <p:cNvSpPr>
            <a:spLocks noGrp="1"/>
          </p:cNvSpPr>
          <p:nvPr>
            <p:ph type="body" sz="quarter" idx="12" hasCustomPrompt="1"/>
          </p:nvPr>
        </p:nvSpPr>
        <p:spPr>
          <a:xfrm>
            <a:off x="1060086" y="1297148"/>
            <a:ext cx="2223294" cy="288925"/>
          </a:xfrm>
          <a:prstGeom prst="rect">
            <a:avLst/>
          </a:prstGeom>
        </p:spPr>
        <p:txBody>
          <a:bodyPr/>
          <a:lstStyle>
            <a:lvl1pPr>
              <a:defRPr>
                <a:solidFill>
                  <a:schemeClr val="tx1">
                    <a:lumMod val="75000"/>
                  </a:schemeClr>
                </a:solidFill>
                <a:latin typeface="+mn-lt"/>
              </a:defRPr>
            </a:lvl1pPr>
          </a:lstStyle>
          <a:p>
            <a:pPr lvl="0"/>
            <a:r>
              <a:rPr lang="en-US" dirty="0"/>
              <a:t>PASSAGES PROJECT</a:t>
            </a:r>
          </a:p>
        </p:txBody>
      </p:sp>
    </p:spTree>
    <p:extLst>
      <p:ext uri="{BB962C8B-B14F-4D97-AF65-F5344CB8AC3E}">
        <p14:creationId xmlns:p14="http://schemas.microsoft.com/office/powerpoint/2010/main" val="1145729057"/>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userDrawn="1">
  <p:cSld name="1_Content 4">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7C64B6-FF27-4B23-A471-958BB09028D6}"/>
              </a:ext>
            </a:extLst>
          </p:cNvPr>
          <p:cNvSpPr txBox="1"/>
          <p:nvPr userDrawn="1"/>
        </p:nvSpPr>
        <p:spPr>
          <a:xfrm>
            <a:off x="11860789" y="2017605"/>
            <a:ext cx="38537" cy="21544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9050" tIns="19050" rIns="19050" bIns="19050" numCol="1" spcCol="38100" rtlCol="0" anchor="ctr">
            <a:spAutoFit/>
          </a:bodyPr>
          <a:lstStyle/>
          <a:p>
            <a:pPr marL="0" marR="0" indent="0" algn="just" defTabSz="412750" rtl="0" fontAlgn="auto" latinLnBrk="0" hangingPunct="0">
              <a:lnSpc>
                <a:spcPct val="100000"/>
              </a:lnSpc>
              <a:spcBef>
                <a:spcPts val="0"/>
              </a:spcBef>
              <a:spcAft>
                <a:spcPts val="0"/>
              </a:spcAft>
              <a:buClrTx/>
              <a:buSzTx/>
              <a:buFontTx/>
              <a:buNone/>
              <a:tabLst/>
            </a:pPr>
            <a:endParaRPr kumimoji="0" lang="en-US" sz="1150" b="0" i="0" u="none" strike="noStrike" cap="none" spc="0" normalizeH="0" baseline="0" dirty="0">
              <a:ln>
                <a:noFill/>
              </a:ln>
              <a:solidFill>
                <a:srgbClr val="A6A7AC"/>
              </a:solidFill>
              <a:effectLst/>
              <a:uFillTx/>
              <a:latin typeface="PT Sans"/>
              <a:ea typeface="PT Sans"/>
              <a:cs typeface="PT Sans"/>
              <a:sym typeface="PT Sans"/>
            </a:endParaRPr>
          </a:p>
        </p:txBody>
      </p:sp>
      <p:sp>
        <p:nvSpPr>
          <p:cNvPr id="10" name="Title 9">
            <a:extLst>
              <a:ext uri="{FF2B5EF4-FFF2-40B4-BE49-F238E27FC236}">
                <a16:creationId xmlns:a16="http://schemas.microsoft.com/office/drawing/2014/main" id="{B2582044-7494-4DA3-8E16-9B8CE03E5E4B}"/>
              </a:ext>
            </a:extLst>
          </p:cNvPr>
          <p:cNvSpPr>
            <a:spLocks noGrp="1"/>
          </p:cNvSpPr>
          <p:nvPr>
            <p:ph type="title" hasCustomPrompt="1"/>
          </p:nvPr>
        </p:nvSpPr>
        <p:spPr>
          <a:xfrm>
            <a:off x="864790" y="1547725"/>
            <a:ext cx="10457657" cy="1088418"/>
          </a:xfrm>
          <a:prstGeom prst="rect">
            <a:avLst/>
          </a:prstGeom>
        </p:spPr>
        <p:txBody>
          <a:bodyPr/>
          <a:lstStyle>
            <a:lvl1pPr algn="ctr">
              <a:defRPr>
                <a:latin typeface="+mj-lt"/>
              </a:defRPr>
            </a:lvl1pPr>
          </a:lstStyle>
          <a:p>
            <a:r>
              <a:rPr lang="en-US" dirty="0"/>
              <a:t>Slide Title Slide Title</a:t>
            </a:r>
          </a:p>
        </p:txBody>
      </p:sp>
      <p:sp>
        <p:nvSpPr>
          <p:cNvPr id="13" name="Content Placeholder 12">
            <a:extLst>
              <a:ext uri="{FF2B5EF4-FFF2-40B4-BE49-F238E27FC236}">
                <a16:creationId xmlns:a16="http://schemas.microsoft.com/office/drawing/2014/main" id="{3A5A2637-7A02-45CB-8E81-6E5948BADD7D}"/>
              </a:ext>
            </a:extLst>
          </p:cNvPr>
          <p:cNvSpPr>
            <a:spLocks noGrp="1"/>
          </p:cNvSpPr>
          <p:nvPr>
            <p:ph sz="quarter" idx="11"/>
          </p:nvPr>
        </p:nvSpPr>
        <p:spPr>
          <a:xfrm>
            <a:off x="864789" y="3128169"/>
            <a:ext cx="10457261" cy="2983706"/>
          </a:xfrm>
          <a:prstGeom prst="rect">
            <a:avLst/>
          </a:prstGeom>
        </p:spPr>
        <p:txBody>
          <a:bodyPr/>
          <a:lstStyle>
            <a:lvl1pPr marL="285750" indent="-285750">
              <a:buFont typeface="Arial" panose="020B0604020202020204" pitchFamily="34" charset="0"/>
              <a:buChar char="•"/>
              <a:defRPr sz="2200"/>
            </a:lvl1pPr>
            <a:lvl2pPr marL="285750" indent="-285750">
              <a:buFont typeface="Arial" panose="020B0604020202020204" pitchFamily="34" charset="0"/>
              <a:buChar char="•"/>
              <a:defRPr sz="2200"/>
            </a:lvl2pPr>
            <a:lvl3pPr marL="285750" indent="-285750">
              <a:buFont typeface="Arial" panose="020B0604020202020204" pitchFamily="34" charset="0"/>
              <a:buChar char="•"/>
              <a:defRPr sz="2200"/>
            </a:lvl3pPr>
            <a:lvl4pPr marL="285750" indent="-285750">
              <a:buFont typeface="Arial" panose="020B0604020202020204" pitchFamily="34" charset="0"/>
              <a:buChar char="•"/>
              <a:defRPr sz="2200"/>
            </a:lvl4pPr>
            <a:lvl5pPr marL="285750" indent="-285750">
              <a:buFont typeface="Arial" panose="020B0604020202020204" pitchFamily="34" charset="0"/>
              <a:buChar cha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5952783"/>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userDrawn="1">
  <p:cSld name="2_Content 2">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DEEEE56-8618-47A4-8654-4177AC0BB79D}"/>
              </a:ext>
            </a:extLst>
          </p:cNvPr>
          <p:cNvSpPr>
            <a:spLocks noGrp="1"/>
          </p:cNvSpPr>
          <p:nvPr>
            <p:ph type="pic" sz="quarter" idx="11"/>
          </p:nvPr>
        </p:nvSpPr>
        <p:spPr>
          <a:xfrm>
            <a:off x="1181200" y="0"/>
            <a:ext cx="3515519" cy="6959600"/>
          </a:xfrm>
          <a:prstGeom prst="rect">
            <a:avLst/>
          </a:prstGeom>
        </p:spPr>
        <p:txBody>
          <a:bodyPr/>
          <a:lstStyle/>
          <a:p>
            <a:endParaRPr lang="en-US" dirty="0"/>
          </a:p>
        </p:txBody>
      </p:sp>
      <p:sp>
        <p:nvSpPr>
          <p:cNvPr id="2" name="Title 1">
            <a:extLst>
              <a:ext uri="{FF2B5EF4-FFF2-40B4-BE49-F238E27FC236}">
                <a16:creationId xmlns:a16="http://schemas.microsoft.com/office/drawing/2014/main" id="{D199062D-08B0-9A4A-AB2A-474470FD3C9E}"/>
              </a:ext>
            </a:extLst>
          </p:cNvPr>
          <p:cNvSpPr>
            <a:spLocks noGrp="1"/>
          </p:cNvSpPr>
          <p:nvPr>
            <p:ph type="title" hasCustomPrompt="1"/>
          </p:nvPr>
        </p:nvSpPr>
        <p:spPr>
          <a:xfrm>
            <a:off x="6028115" y="1505118"/>
            <a:ext cx="4846637" cy="1088418"/>
          </a:xfrm>
          <a:prstGeom prst="rect">
            <a:avLst/>
          </a:prstGeom>
        </p:spPr>
        <p:txBody>
          <a:bodyPr>
            <a:noAutofit/>
          </a:bodyPr>
          <a:lstStyle>
            <a:lvl1pPr>
              <a:defRPr sz="4400">
                <a:solidFill>
                  <a:srgbClr val="2CB772"/>
                </a:solidFill>
                <a:latin typeface="+mj-lt"/>
              </a:defRPr>
            </a:lvl1pPr>
          </a:lstStyle>
          <a:p>
            <a:r>
              <a:rPr lang="en-US" dirty="0"/>
              <a:t>Slide Title Slide: Title Slide Title Slide Title Slide </a:t>
            </a:r>
          </a:p>
        </p:txBody>
      </p:sp>
      <p:sp>
        <p:nvSpPr>
          <p:cNvPr id="11" name="Shape 230">
            <a:extLst>
              <a:ext uri="{FF2B5EF4-FFF2-40B4-BE49-F238E27FC236}">
                <a16:creationId xmlns:a16="http://schemas.microsoft.com/office/drawing/2014/main" id="{D8C7B2F6-60A2-43CB-BE11-A610C83AA6FD}"/>
              </a:ext>
            </a:extLst>
          </p:cNvPr>
          <p:cNvSpPr/>
          <p:nvPr userDrawn="1"/>
        </p:nvSpPr>
        <p:spPr>
          <a:xfrm>
            <a:off x="1181200" y="-82203"/>
            <a:ext cx="3515401" cy="6991003"/>
          </a:xfrm>
          <a:prstGeom prst="rect">
            <a:avLst/>
          </a:prstGeom>
          <a:solidFill>
            <a:srgbClr val="009457">
              <a:alpha val="68000"/>
            </a:srgbClr>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0" dirty="0"/>
          </a:p>
        </p:txBody>
      </p:sp>
      <p:sp>
        <p:nvSpPr>
          <p:cNvPr id="13" name="Text Placeholder 12">
            <a:extLst>
              <a:ext uri="{FF2B5EF4-FFF2-40B4-BE49-F238E27FC236}">
                <a16:creationId xmlns:a16="http://schemas.microsoft.com/office/drawing/2014/main" id="{B3150F41-858C-46EC-A63A-4BC51C7BD583}"/>
              </a:ext>
            </a:extLst>
          </p:cNvPr>
          <p:cNvSpPr>
            <a:spLocks noGrp="1"/>
          </p:cNvSpPr>
          <p:nvPr>
            <p:ph type="body" sz="quarter" idx="10"/>
          </p:nvPr>
        </p:nvSpPr>
        <p:spPr>
          <a:xfrm>
            <a:off x="6039923" y="3180241"/>
            <a:ext cx="4846638" cy="3459956"/>
          </a:xfrm>
          <a:prstGeom prst="rect">
            <a:avLst/>
          </a:prstGeom>
        </p:spPr>
        <p:txBody>
          <a:bodyPr>
            <a:normAutofit/>
          </a:bodyPr>
          <a:lstStyle>
            <a:lvl1pPr marL="285750" indent="-285750">
              <a:buFont typeface="Arial" panose="020B0604020202020204" pitchFamily="34" charset="0"/>
              <a:buChar char="•"/>
              <a:defRPr sz="2000">
                <a:solidFill>
                  <a:srgbClr val="393941"/>
                </a:solidFill>
                <a:latin typeface="+mj-lt"/>
              </a:defRPr>
            </a:lvl1pPr>
            <a:lvl2pPr marL="285750" indent="-285750">
              <a:buFont typeface="Arial" panose="020B0604020202020204" pitchFamily="34" charset="0"/>
              <a:buChar char="•"/>
              <a:defRPr sz="2000">
                <a:solidFill>
                  <a:srgbClr val="393941"/>
                </a:solidFill>
                <a:latin typeface="+mj-lt"/>
              </a:defRPr>
            </a:lvl2pPr>
            <a:lvl3pPr marL="285750" indent="-285750">
              <a:buFont typeface="Arial" panose="020B0604020202020204" pitchFamily="34" charset="0"/>
              <a:buChar char="•"/>
              <a:defRPr sz="2000">
                <a:solidFill>
                  <a:srgbClr val="393941"/>
                </a:solidFill>
                <a:latin typeface="+mj-lt"/>
              </a:defRPr>
            </a:lvl3pPr>
            <a:lvl4pPr marL="285750" indent="-285750">
              <a:buFont typeface="Arial" panose="020B0604020202020204" pitchFamily="34" charset="0"/>
              <a:buChar char="•"/>
              <a:defRPr sz="2000">
                <a:solidFill>
                  <a:srgbClr val="393941"/>
                </a:solidFill>
                <a:latin typeface="+mj-lt"/>
              </a:defRPr>
            </a:lvl4pPr>
            <a:lvl5pPr marL="285750" indent="-285750">
              <a:buFont typeface="Arial" panose="020B0604020202020204" pitchFamily="34" charset="0"/>
              <a:buChar char="•"/>
              <a:defRPr sz="2000">
                <a:solidFill>
                  <a:srgbClr val="393941"/>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17">
            <a:extLst>
              <a:ext uri="{FF2B5EF4-FFF2-40B4-BE49-F238E27FC236}">
                <a16:creationId xmlns:a16="http://schemas.microsoft.com/office/drawing/2014/main" id="{BAEBC335-A886-4D09-9F28-A423661FBB1C}"/>
              </a:ext>
            </a:extLst>
          </p:cNvPr>
          <p:cNvSpPr>
            <a:spLocks noGrp="1"/>
          </p:cNvSpPr>
          <p:nvPr>
            <p:ph type="body" sz="quarter" idx="12" hasCustomPrompt="1"/>
          </p:nvPr>
        </p:nvSpPr>
        <p:spPr>
          <a:xfrm>
            <a:off x="6028115" y="1070769"/>
            <a:ext cx="2223294" cy="288925"/>
          </a:xfrm>
          <a:prstGeom prst="rect">
            <a:avLst/>
          </a:prstGeom>
        </p:spPr>
        <p:txBody>
          <a:bodyPr/>
          <a:lstStyle>
            <a:lvl1pPr>
              <a:defRPr>
                <a:solidFill>
                  <a:schemeClr val="tx1">
                    <a:lumMod val="75000"/>
                  </a:schemeClr>
                </a:solidFill>
                <a:latin typeface="+mn-lt"/>
              </a:defRPr>
            </a:lvl1pPr>
          </a:lstStyle>
          <a:p>
            <a:pPr lvl="0"/>
            <a:r>
              <a:rPr lang="en-US" dirty="0"/>
              <a:t>PASSAGES PROJECT</a:t>
            </a:r>
          </a:p>
        </p:txBody>
      </p:sp>
    </p:spTree>
    <p:extLst>
      <p:ext uri="{BB962C8B-B14F-4D97-AF65-F5344CB8AC3E}">
        <p14:creationId xmlns:p14="http://schemas.microsoft.com/office/powerpoint/2010/main" val="393305666"/>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userDrawn="1">
  <p:cSld name="Group 1">
    <p:bg>
      <p:bgPr>
        <a:solidFill>
          <a:srgbClr val="F4F5F7"/>
        </a:solidFill>
        <a:effectLst/>
      </p:bgPr>
    </p:bg>
    <p:spTree>
      <p:nvGrpSpPr>
        <p:cNvPr id="1" name=""/>
        <p:cNvGrpSpPr/>
        <p:nvPr/>
      </p:nvGrpSpPr>
      <p:grpSpPr>
        <a:xfrm>
          <a:off x="0" y="0"/>
          <a:ext cx="0" cy="0"/>
          <a:chOff x="0" y="0"/>
          <a:chExt cx="0" cy="0"/>
        </a:xfrm>
      </p:grpSpPr>
      <p:sp>
        <p:nvSpPr>
          <p:cNvPr id="30" name="Shape 30"/>
          <p:cNvSpPr>
            <a:spLocks noGrp="1"/>
          </p:cNvSpPr>
          <p:nvPr>
            <p:ph type="title" hasCustomPrompt="1"/>
          </p:nvPr>
        </p:nvSpPr>
        <p:spPr>
          <a:xfrm>
            <a:off x="1060921" y="1096938"/>
            <a:ext cx="10261251" cy="1088418"/>
          </a:xfrm>
          <a:prstGeom prst="rect">
            <a:avLst/>
          </a:prstGeom>
        </p:spPr>
        <p:txBody>
          <a:bodyPr>
            <a:noAutofit/>
          </a:bodyPr>
          <a:lstStyle>
            <a:lvl1pPr algn="ctr">
              <a:defRPr sz="4400">
                <a:latin typeface="+mj-lt"/>
              </a:defRPr>
            </a:lvl1pPr>
          </a:lstStyle>
          <a:p>
            <a:r>
              <a:rPr dirty="0"/>
              <a:t>Title Text</a:t>
            </a:r>
            <a:r>
              <a:rPr lang="en-US" dirty="0"/>
              <a:t> Title Text Title Text Title Text Title Text Title Text Title Text</a:t>
            </a:r>
            <a:endParaRPr dirty="0"/>
          </a:p>
        </p:txBody>
      </p:sp>
      <p:sp>
        <p:nvSpPr>
          <p:cNvPr id="5" name="Shape 137">
            <a:extLst>
              <a:ext uri="{FF2B5EF4-FFF2-40B4-BE49-F238E27FC236}">
                <a16:creationId xmlns:a16="http://schemas.microsoft.com/office/drawing/2014/main" id="{EE8BABF7-7F4D-49AD-8676-509A2B7E95D6}"/>
              </a:ext>
            </a:extLst>
          </p:cNvPr>
          <p:cNvSpPr/>
          <p:nvPr userDrawn="1"/>
        </p:nvSpPr>
        <p:spPr>
          <a:xfrm>
            <a:off x="8176234" y="3836445"/>
            <a:ext cx="2780843" cy="395493"/>
          </a:xfrm>
          <a:prstGeom prst="roundRect">
            <a:avLst>
              <a:gd name="adj" fmla="val 50000"/>
            </a:avLst>
          </a:prstGeom>
          <a:solidFill>
            <a:srgbClr val="009457"/>
          </a:solidFill>
          <a:ln w="38100" cap="flat">
            <a:solidFill>
              <a:srgbClr val="009457"/>
            </a:solidFill>
            <a:prstDash val="solid"/>
            <a:miter lim="400000"/>
          </a:ln>
          <a:effectLst/>
        </p:spPr>
        <p:txBody>
          <a:bodyPr wrap="square" lIns="19050" tIns="19050" rIns="19050" bIns="19050" numCol="1" anchor="ctr">
            <a:noAutofit/>
          </a:bodyPr>
          <a:lstStyle/>
          <a:p>
            <a:pPr marL="0" marR="0" lvl="0" indent="0" algn="ctr" defTabSz="412750" rtl="0" eaLnBrk="1" fontAlgn="auto" latinLnBrk="0" hangingPunct="0">
              <a:lnSpc>
                <a:spcPct val="100000"/>
              </a:lnSpc>
              <a:spcBef>
                <a:spcPts val="0"/>
              </a:spcBef>
              <a:spcAft>
                <a:spcPts val="0"/>
              </a:spcAft>
              <a:buClrTx/>
              <a:buSzTx/>
              <a:buFontTx/>
              <a:buNone/>
              <a:tabLst/>
              <a:defRPr sz="3000">
                <a:solidFill>
                  <a:srgbClr val="FFFFFF"/>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FFFFFF"/>
              </a:solidFill>
              <a:effectLst/>
              <a:uLnTx/>
              <a:uFillTx/>
              <a:latin typeface="Helvetica Light"/>
              <a:sym typeface="Helvetica Light"/>
            </a:endParaRPr>
          </a:p>
        </p:txBody>
      </p:sp>
      <p:grpSp>
        <p:nvGrpSpPr>
          <p:cNvPr id="7" name="Group 142">
            <a:extLst>
              <a:ext uri="{FF2B5EF4-FFF2-40B4-BE49-F238E27FC236}">
                <a16:creationId xmlns:a16="http://schemas.microsoft.com/office/drawing/2014/main" id="{0C513970-F1BE-4913-9926-4917833AC58F}"/>
              </a:ext>
            </a:extLst>
          </p:cNvPr>
          <p:cNvGrpSpPr/>
          <p:nvPr userDrawn="1"/>
        </p:nvGrpSpPr>
        <p:grpSpPr>
          <a:xfrm>
            <a:off x="1078745" y="2333447"/>
            <a:ext cx="3093204" cy="4276047"/>
            <a:chOff x="0" y="0"/>
            <a:chExt cx="6186406" cy="8552092"/>
          </a:xfrm>
        </p:grpSpPr>
        <p:sp>
          <p:nvSpPr>
            <p:cNvPr id="9" name="Shape 136">
              <a:extLst>
                <a:ext uri="{FF2B5EF4-FFF2-40B4-BE49-F238E27FC236}">
                  <a16:creationId xmlns:a16="http://schemas.microsoft.com/office/drawing/2014/main" id="{259176BC-A609-490E-B94F-A20FF0EE8885}"/>
                </a:ext>
              </a:extLst>
            </p:cNvPr>
            <p:cNvSpPr/>
            <p:nvPr/>
          </p:nvSpPr>
          <p:spPr>
            <a:xfrm>
              <a:off x="0" y="0"/>
              <a:ext cx="6186406" cy="8552092"/>
            </a:xfrm>
            <a:prstGeom prst="rect">
              <a:avLst/>
            </a:prstGeom>
            <a:noFill/>
            <a:ln w="50800" cap="flat">
              <a:solidFill>
                <a:srgbClr val="2CB772"/>
              </a:solidFill>
              <a:prstDash val="solid"/>
              <a:miter lim="400000"/>
            </a:ln>
            <a:effectLst/>
          </p:spPr>
          <p:txBody>
            <a:bodyPr wrap="square" lIns="38100" tIns="38100" rIns="38100" bIns="38100" numCol="1" anchor="ctr">
              <a:noAutofit/>
            </a:bodyPr>
            <a:lstStyle/>
            <a:p>
              <a:pPr marL="0" marR="0" lvl="0" indent="0" algn="ctr" defTabSz="412750" rtl="0" eaLnBrk="1" fontAlgn="auto" latinLnBrk="0" hangingPunct="0">
                <a:lnSpc>
                  <a:spcPct val="100000"/>
                </a:lnSpc>
                <a:spcBef>
                  <a:spcPts val="0"/>
                </a:spcBef>
                <a:spcAft>
                  <a:spcPts val="0"/>
                </a:spcAft>
                <a:buClrTx/>
                <a:buSzTx/>
                <a:buFontTx/>
                <a:buNone/>
                <a:tabLst/>
                <a:defRPr sz="3000">
                  <a:solidFill>
                    <a:srgbClr val="FFFFFF"/>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FFFFFF"/>
                </a:solidFill>
                <a:effectLst/>
                <a:uLnTx/>
                <a:uFillTx/>
                <a:latin typeface="Helvetica Light"/>
                <a:sym typeface="Helvetica Light"/>
              </a:endParaRPr>
            </a:p>
          </p:txBody>
        </p:sp>
        <p:sp>
          <p:nvSpPr>
            <p:cNvPr id="10" name="Shape 137">
              <a:extLst>
                <a:ext uri="{FF2B5EF4-FFF2-40B4-BE49-F238E27FC236}">
                  <a16:creationId xmlns:a16="http://schemas.microsoft.com/office/drawing/2014/main" id="{6DB8A5D2-001A-48B2-9984-B2B54B4E1A3D}"/>
                </a:ext>
              </a:extLst>
            </p:cNvPr>
            <p:cNvSpPr/>
            <p:nvPr/>
          </p:nvSpPr>
          <p:spPr>
            <a:xfrm>
              <a:off x="699760" y="2839036"/>
              <a:ext cx="4634485" cy="790601"/>
            </a:xfrm>
            <a:prstGeom prst="roundRect">
              <a:avLst>
                <a:gd name="adj" fmla="val 50000"/>
              </a:avLst>
            </a:prstGeom>
            <a:solidFill>
              <a:srgbClr val="009457"/>
            </a:solidFill>
            <a:ln w="38100" cap="flat">
              <a:solidFill>
                <a:srgbClr val="009457"/>
              </a:solidFill>
              <a:prstDash val="solid"/>
              <a:miter lim="400000"/>
            </a:ln>
            <a:effectLst/>
          </p:spPr>
          <p:txBody>
            <a:bodyPr wrap="square" lIns="38100" tIns="38100" rIns="38100" bIns="38100" numCol="1" anchor="ctr">
              <a:noAutofit/>
            </a:bodyPr>
            <a:lstStyle/>
            <a:p>
              <a:pPr marL="0" marR="0" lvl="0" indent="0" algn="ctr" defTabSz="412750" rtl="0" eaLnBrk="1" fontAlgn="auto" latinLnBrk="0" hangingPunct="0">
                <a:lnSpc>
                  <a:spcPct val="100000"/>
                </a:lnSpc>
                <a:spcBef>
                  <a:spcPts val="0"/>
                </a:spcBef>
                <a:spcAft>
                  <a:spcPts val="0"/>
                </a:spcAft>
                <a:buClrTx/>
                <a:buSzTx/>
                <a:buFontTx/>
                <a:buNone/>
                <a:tabLst/>
                <a:defRPr sz="3000">
                  <a:solidFill>
                    <a:srgbClr val="FFFFFF"/>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FFFFFF"/>
                </a:solidFill>
                <a:effectLst/>
                <a:uLnTx/>
                <a:uFillTx/>
                <a:latin typeface="Helvetica Light"/>
                <a:sym typeface="Helvetica Light"/>
              </a:endParaRPr>
            </a:p>
          </p:txBody>
        </p:sp>
      </p:grpSp>
      <p:grpSp>
        <p:nvGrpSpPr>
          <p:cNvPr id="12" name="Group 150">
            <a:extLst>
              <a:ext uri="{FF2B5EF4-FFF2-40B4-BE49-F238E27FC236}">
                <a16:creationId xmlns:a16="http://schemas.microsoft.com/office/drawing/2014/main" id="{3D69F85D-FC9F-40BE-8B2F-B1C4C7035F12}"/>
              </a:ext>
            </a:extLst>
          </p:cNvPr>
          <p:cNvGrpSpPr/>
          <p:nvPr userDrawn="1"/>
        </p:nvGrpSpPr>
        <p:grpSpPr>
          <a:xfrm>
            <a:off x="4549399" y="2333447"/>
            <a:ext cx="3093204" cy="4276047"/>
            <a:chOff x="0" y="0"/>
            <a:chExt cx="6186406" cy="8552092"/>
          </a:xfrm>
        </p:grpSpPr>
        <p:sp>
          <p:nvSpPr>
            <p:cNvPr id="13" name="Shape 145">
              <a:extLst>
                <a:ext uri="{FF2B5EF4-FFF2-40B4-BE49-F238E27FC236}">
                  <a16:creationId xmlns:a16="http://schemas.microsoft.com/office/drawing/2014/main" id="{0FBEB1EF-9206-4E3E-96E2-0DA8D649AE5D}"/>
                </a:ext>
              </a:extLst>
            </p:cNvPr>
            <p:cNvSpPr/>
            <p:nvPr/>
          </p:nvSpPr>
          <p:spPr>
            <a:xfrm>
              <a:off x="0" y="0"/>
              <a:ext cx="6186406" cy="8552092"/>
            </a:xfrm>
            <a:prstGeom prst="rect">
              <a:avLst/>
            </a:prstGeom>
            <a:noFill/>
            <a:ln w="50800" cap="flat">
              <a:solidFill>
                <a:schemeClr val="bg2"/>
              </a:solidFill>
              <a:prstDash val="solid"/>
              <a:miter lim="400000"/>
            </a:ln>
            <a:effectLst/>
          </p:spPr>
          <p:txBody>
            <a:bodyPr wrap="square" lIns="38100" tIns="38100" rIns="38100" bIns="38100" numCol="1" anchor="ctr">
              <a:noAutofit/>
            </a:bodyPr>
            <a:lstStyle/>
            <a:p>
              <a:pPr marL="0" marR="0" lvl="0" indent="0" algn="ctr" defTabSz="412750" rtl="0" eaLnBrk="1" fontAlgn="auto" latinLnBrk="0" hangingPunct="0">
                <a:lnSpc>
                  <a:spcPct val="100000"/>
                </a:lnSpc>
                <a:spcBef>
                  <a:spcPts val="0"/>
                </a:spcBef>
                <a:spcAft>
                  <a:spcPts val="0"/>
                </a:spcAft>
                <a:buClrTx/>
                <a:buSzTx/>
                <a:buFontTx/>
                <a:buNone/>
                <a:tabLst/>
                <a:defRPr sz="3000">
                  <a:solidFill>
                    <a:srgbClr val="FFFFFF"/>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FFFFFF"/>
                </a:solidFill>
                <a:effectLst/>
                <a:uLnTx/>
                <a:uFillTx/>
                <a:latin typeface="Helvetica Light"/>
                <a:sym typeface="Helvetica Light"/>
              </a:endParaRPr>
            </a:p>
          </p:txBody>
        </p:sp>
        <p:sp>
          <p:nvSpPr>
            <p:cNvPr id="14" name="Shape 146">
              <a:extLst>
                <a:ext uri="{FF2B5EF4-FFF2-40B4-BE49-F238E27FC236}">
                  <a16:creationId xmlns:a16="http://schemas.microsoft.com/office/drawing/2014/main" id="{DF5D0450-FCB6-4472-900A-76E1FFC5E684}"/>
                </a:ext>
              </a:extLst>
            </p:cNvPr>
            <p:cNvSpPr/>
            <p:nvPr/>
          </p:nvSpPr>
          <p:spPr>
            <a:xfrm>
              <a:off x="886563" y="2962427"/>
              <a:ext cx="4264201" cy="790601"/>
            </a:xfrm>
            <a:prstGeom prst="roundRect">
              <a:avLst>
                <a:gd name="adj" fmla="val 50000"/>
              </a:avLst>
            </a:prstGeom>
            <a:solidFill>
              <a:schemeClr val="bg2"/>
            </a:solidFill>
            <a:ln w="38100" cap="flat">
              <a:solidFill>
                <a:srgbClr val="393941"/>
              </a:solidFill>
              <a:prstDash val="solid"/>
              <a:miter lim="400000"/>
            </a:ln>
            <a:effectLst/>
          </p:spPr>
          <p:txBody>
            <a:bodyPr wrap="square" lIns="38100" tIns="38100" rIns="38100" bIns="38100" numCol="1" anchor="ctr">
              <a:noAutofit/>
            </a:bodyPr>
            <a:lstStyle/>
            <a:p>
              <a:pPr marL="0" marR="0" lvl="0" indent="0" algn="ctr" defTabSz="412750" rtl="0" eaLnBrk="1" fontAlgn="auto" latinLnBrk="0" hangingPunct="0">
                <a:lnSpc>
                  <a:spcPct val="100000"/>
                </a:lnSpc>
                <a:spcBef>
                  <a:spcPts val="0"/>
                </a:spcBef>
                <a:spcAft>
                  <a:spcPts val="0"/>
                </a:spcAft>
                <a:buClrTx/>
                <a:buSzTx/>
                <a:buFontTx/>
                <a:buNone/>
                <a:tabLst/>
                <a:defRPr sz="3000">
                  <a:solidFill>
                    <a:srgbClr val="FFFFFF"/>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FFFFFF"/>
                </a:solidFill>
                <a:effectLst/>
                <a:uLnTx/>
                <a:uFillTx/>
                <a:latin typeface="Helvetica Light"/>
                <a:sym typeface="Helvetica Light"/>
              </a:endParaRPr>
            </a:p>
          </p:txBody>
        </p:sp>
      </p:grpSp>
      <p:sp>
        <p:nvSpPr>
          <p:cNvPr id="17" name="Shape 153">
            <a:extLst>
              <a:ext uri="{FF2B5EF4-FFF2-40B4-BE49-F238E27FC236}">
                <a16:creationId xmlns:a16="http://schemas.microsoft.com/office/drawing/2014/main" id="{DA47AC56-A1FE-417D-9179-F09460BA848C}"/>
              </a:ext>
            </a:extLst>
          </p:cNvPr>
          <p:cNvSpPr/>
          <p:nvPr/>
        </p:nvSpPr>
        <p:spPr>
          <a:xfrm>
            <a:off x="8020053" y="2333447"/>
            <a:ext cx="3093204" cy="4276047"/>
          </a:xfrm>
          <a:prstGeom prst="rect">
            <a:avLst/>
          </a:prstGeom>
          <a:noFill/>
          <a:ln w="50800" cap="flat">
            <a:solidFill>
              <a:srgbClr val="2CB772"/>
            </a:solidFill>
            <a:prstDash val="solid"/>
            <a:miter lim="400000"/>
          </a:ln>
          <a:effectLst/>
        </p:spPr>
        <p:txBody>
          <a:bodyPr wrap="square" lIns="19050" tIns="19050" rIns="19050" bIns="19050" numCol="1" anchor="ctr">
            <a:noAutofit/>
          </a:bodyPr>
          <a:lstStyle/>
          <a:p>
            <a:pPr marL="0" marR="0" lvl="0" indent="0" algn="ctr" defTabSz="412750" rtl="0" eaLnBrk="1" fontAlgn="auto" latinLnBrk="0" hangingPunct="0">
              <a:lnSpc>
                <a:spcPct val="100000"/>
              </a:lnSpc>
              <a:spcBef>
                <a:spcPts val="0"/>
              </a:spcBef>
              <a:spcAft>
                <a:spcPts val="0"/>
              </a:spcAft>
              <a:buClrTx/>
              <a:buSzTx/>
              <a:buFontTx/>
              <a:buNone/>
              <a:tabLst/>
              <a:defRPr sz="3000">
                <a:solidFill>
                  <a:srgbClr val="FFFFFF"/>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FFFFFF"/>
              </a:solidFill>
              <a:effectLst/>
              <a:uLnTx/>
              <a:uFillTx/>
              <a:latin typeface="Helvetica Light"/>
              <a:sym typeface="Helvetica Light"/>
            </a:endParaRPr>
          </a:p>
        </p:txBody>
      </p:sp>
      <p:sp>
        <p:nvSpPr>
          <p:cNvPr id="23" name="Oval 22">
            <a:extLst>
              <a:ext uri="{FF2B5EF4-FFF2-40B4-BE49-F238E27FC236}">
                <a16:creationId xmlns:a16="http://schemas.microsoft.com/office/drawing/2014/main" id="{BE1D6859-8533-4152-B1CB-54060801420E}"/>
              </a:ext>
            </a:extLst>
          </p:cNvPr>
          <p:cNvSpPr/>
          <p:nvPr userDrawn="1"/>
        </p:nvSpPr>
        <p:spPr>
          <a:xfrm>
            <a:off x="2107628" y="2599362"/>
            <a:ext cx="978473" cy="978473"/>
          </a:xfrm>
          <a:prstGeom prst="ellipse">
            <a:avLst/>
          </a:prstGeom>
          <a:solidFill>
            <a:srgbClr val="00945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US" sz="675" b="0" i="0" u="none" strike="noStrike" kern="0" cap="none" spc="0" normalizeH="0" baseline="0" noProof="0" dirty="0">
              <a:ln>
                <a:noFill/>
              </a:ln>
              <a:solidFill>
                <a:prstClr val="white"/>
              </a:solidFill>
              <a:effectLst/>
              <a:uLnTx/>
              <a:uFillTx/>
              <a:latin typeface="Gill Sans MT" panose="020B0502020104020203"/>
              <a:ea typeface="+mn-ea"/>
              <a:cs typeface="+mn-cs"/>
              <a:sym typeface="PT Sans"/>
            </a:endParaRPr>
          </a:p>
        </p:txBody>
      </p:sp>
      <p:sp>
        <p:nvSpPr>
          <p:cNvPr id="25" name="Oval 24">
            <a:extLst>
              <a:ext uri="{FF2B5EF4-FFF2-40B4-BE49-F238E27FC236}">
                <a16:creationId xmlns:a16="http://schemas.microsoft.com/office/drawing/2014/main" id="{C0E06298-3F80-423D-A7C7-68E5546FFF3C}"/>
              </a:ext>
            </a:extLst>
          </p:cNvPr>
          <p:cNvSpPr/>
          <p:nvPr userDrawn="1"/>
        </p:nvSpPr>
        <p:spPr>
          <a:xfrm>
            <a:off x="5548820" y="2627497"/>
            <a:ext cx="999927" cy="999927"/>
          </a:xfrm>
          <a:prstGeom prst="ellipse">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US" sz="675" b="0" i="0" u="none" strike="noStrike" kern="0" cap="none" spc="0" normalizeH="0" baseline="0" noProof="0" dirty="0">
              <a:ln>
                <a:noFill/>
              </a:ln>
              <a:solidFill>
                <a:prstClr val="white"/>
              </a:solidFill>
              <a:effectLst/>
              <a:uLnTx/>
              <a:uFillTx/>
              <a:latin typeface="Gill Sans MT" panose="020B0502020104020203"/>
              <a:ea typeface="+mn-ea"/>
              <a:cs typeface="+mn-cs"/>
              <a:sym typeface="PT Sans"/>
            </a:endParaRPr>
          </a:p>
        </p:txBody>
      </p:sp>
      <p:sp>
        <p:nvSpPr>
          <p:cNvPr id="27" name="Oval 26">
            <a:extLst>
              <a:ext uri="{FF2B5EF4-FFF2-40B4-BE49-F238E27FC236}">
                <a16:creationId xmlns:a16="http://schemas.microsoft.com/office/drawing/2014/main" id="{E11859A7-7CC6-4021-8D52-2664AF1F3271}"/>
              </a:ext>
            </a:extLst>
          </p:cNvPr>
          <p:cNvSpPr/>
          <p:nvPr userDrawn="1"/>
        </p:nvSpPr>
        <p:spPr>
          <a:xfrm>
            <a:off x="9041319" y="2626468"/>
            <a:ext cx="1028062" cy="1028062"/>
          </a:xfrm>
          <a:prstGeom prst="ellipse">
            <a:avLst/>
          </a:prstGeom>
          <a:solidFill>
            <a:srgbClr val="00945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US" sz="675" b="0" i="0" u="none" strike="noStrike" kern="0" cap="none" spc="0" normalizeH="0" baseline="0" noProof="0" dirty="0">
              <a:ln>
                <a:noFill/>
              </a:ln>
              <a:solidFill>
                <a:prstClr val="white"/>
              </a:solidFill>
              <a:effectLst/>
              <a:uLnTx/>
              <a:uFillTx/>
              <a:latin typeface="Gill Sans MT" panose="020B0502020104020203"/>
              <a:ea typeface="+mn-ea"/>
              <a:cs typeface="+mn-cs"/>
              <a:sym typeface="PT Sans"/>
            </a:endParaRPr>
          </a:p>
        </p:txBody>
      </p:sp>
      <p:sp>
        <p:nvSpPr>
          <p:cNvPr id="3" name="Picture Placeholder 2">
            <a:extLst>
              <a:ext uri="{FF2B5EF4-FFF2-40B4-BE49-F238E27FC236}">
                <a16:creationId xmlns:a16="http://schemas.microsoft.com/office/drawing/2014/main" id="{CA288BC6-56FC-49D5-85A5-F92022AC3BCC}"/>
              </a:ext>
            </a:extLst>
          </p:cNvPr>
          <p:cNvSpPr>
            <a:spLocks noGrp="1"/>
          </p:cNvSpPr>
          <p:nvPr>
            <p:ph type="pic" sz="quarter" idx="10"/>
          </p:nvPr>
        </p:nvSpPr>
        <p:spPr>
          <a:xfrm>
            <a:off x="2107407" y="2599532"/>
            <a:ext cx="978694" cy="978694"/>
          </a:xfrm>
          <a:prstGeom prst="rect">
            <a:avLst/>
          </a:prstGeom>
        </p:spPr>
        <p:txBody>
          <a:bodyPr/>
          <a:lstStyle/>
          <a:p>
            <a:endParaRPr lang="en-US" dirty="0"/>
          </a:p>
        </p:txBody>
      </p:sp>
      <p:sp>
        <p:nvSpPr>
          <p:cNvPr id="33" name="Picture Placeholder 2">
            <a:extLst>
              <a:ext uri="{FF2B5EF4-FFF2-40B4-BE49-F238E27FC236}">
                <a16:creationId xmlns:a16="http://schemas.microsoft.com/office/drawing/2014/main" id="{3BB8F154-7192-4EC2-A940-A7B2FE911435}"/>
              </a:ext>
            </a:extLst>
          </p:cNvPr>
          <p:cNvSpPr>
            <a:spLocks noGrp="1"/>
          </p:cNvSpPr>
          <p:nvPr>
            <p:ph type="pic" sz="quarter" idx="11"/>
          </p:nvPr>
        </p:nvSpPr>
        <p:spPr>
          <a:xfrm>
            <a:off x="5548819" y="2675732"/>
            <a:ext cx="978694" cy="978694"/>
          </a:xfrm>
          <a:prstGeom prst="rect">
            <a:avLst/>
          </a:prstGeom>
        </p:spPr>
        <p:txBody>
          <a:bodyPr/>
          <a:lstStyle/>
          <a:p>
            <a:endParaRPr lang="en-US" dirty="0"/>
          </a:p>
        </p:txBody>
      </p:sp>
      <p:sp>
        <p:nvSpPr>
          <p:cNvPr id="34" name="Picture Placeholder 2">
            <a:extLst>
              <a:ext uri="{FF2B5EF4-FFF2-40B4-BE49-F238E27FC236}">
                <a16:creationId xmlns:a16="http://schemas.microsoft.com/office/drawing/2014/main" id="{F5C26E29-7EA3-409B-A828-37EB6F6118ED}"/>
              </a:ext>
            </a:extLst>
          </p:cNvPr>
          <p:cNvSpPr>
            <a:spLocks noGrp="1"/>
          </p:cNvSpPr>
          <p:nvPr>
            <p:ph type="pic" sz="quarter" idx="12"/>
          </p:nvPr>
        </p:nvSpPr>
        <p:spPr>
          <a:xfrm>
            <a:off x="9058073" y="2678643"/>
            <a:ext cx="978694" cy="978694"/>
          </a:xfrm>
          <a:prstGeom prst="rect">
            <a:avLst/>
          </a:prstGeom>
        </p:spPr>
        <p:txBody>
          <a:bodyPr/>
          <a:lstStyle/>
          <a:p>
            <a:endParaRPr lang="en-US" dirty="0"/>
          </a:p>
        </p:txBody>
      </p:sp>
      <p:sp>
        <p:nvSpPr>
          <p:cNvPr id="29" name="Text Placeholder 28">
            <a:extLst>
              <a:ext uri="{FF2B5EF4-FFF2-40B4-BE49-F238E27FC236}">
                <a16:creationId xmlns:a16="http://schemas.microsoft.com/office/drawing/2014/main" id="{8C48AB2A-13F4-4154-84A7-48D1F8385AA1}"/>
              </a:ext>
            </a:extLst>
          </p:cNvPr>
          <p:cNvSpPr>
            <a:spLocks noGrp="1"/>
          </p:cNvSpPr>
          <p:nvPr>
            <p:ph type="body" sz="quarter" idx="13"/>
          </p:nvPr>
        </p:nvSpPr>
        <p:spPr>
          <a:xfrm>
            <a:off x="1278611" y="4323003"/>
            <a:ext cx="2735451" cy="2116544"/>
          </a:xfrm>
          <a:prstGeom prst="rect">
            <a:avLst/>
          </a:prstGeom>
        </p:spPr>
        <p:txBody>
          <a:bodyPr>
            <a:normAutofit/>
          </a:bodyPr>
          <a:lstStyle>
            <a:lvl1pPr marL="0" indent="0" algn="ctr">
              <a:buFont typeface="Arial" panose="020B0604020202020204" pitchFamily="34" charset="0"/>
              <a:buNone/>
              <a:defRPr sz="2000">
                <a:solidFill>
                  <a:srgbClr val="393941"/>
                </a:solidFill>
                <a:latin typeface="+mj-lt"/>
              </a:defRPr>
            </a:lvl1pPr>
            <a:lvl2pPr marL="0" indent="0" algn="ctr">
              <a:buFont typeface="Arial" panose="020B0604020202020204" pitchFamily="34" charset="0"/>
              <a:buNone/>
              <a:defRPr sz="2000">
                <a:solidFill>
                  <a:srgbClr val="393941"/>
                </a:solidFill>
                <a:latin typeface="+mj-lt"/>
              </a:defRPr>
            </a:lvl2pPr>
            <a:lvl3pPr marL="0" indent="0" algn="ctr">
              <a:buFont typeface="Arial" panose="020B0604020202020204" pitchFamily="34" charset="0"/>
              <a:buNone/>
              <a:defRPr sz="2000">
                <a:solidFill>
                  <a:srgbClr val="393941"/>
                </a:solidFill>
                <a:latin typeface="+mj-lt"/>
              </a:defRPr>
            </a:lvl3pPr>
            <a:lvl4pPr marL="0" indent="0" algn="ctr">
              <a:buFont typeface="Arial" panose="020B0604020202020204" pitchFamily="34" charset="0"/>
              <a:buNone/>
              <a:defRPr sz="2000">
                <a:solidFill>
                  <a:srgbClr val="393941"/>
                </a:solidFill>
                <a:latin typeface="+mj-lt"/>
              </a:defRPr>
            </a:lvl4pPr>
            <a:lvl5pPr marL="0" indent="0" algn="ctr">
              <a:buFont typeface="Arial" panose="020B0604020202020204" pitchFamily="34" charset="0"/>
              <a:buNone/>
              <a:defRPr sz="2000">
                <a:solidFill>
                  <a:srgbClr val="393941"/>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28">
            <a:extLst>
              <a:ext uri="{FF2B5EF4-FFF2-40B4-BE49-F238E27FC236}">
                <a16:creationId xmlns:a16="http://schemas.microsoft.com/office/drawing/2014/main" id="{F5789F7B-8196-4790-8C63-C7DD2C9570BF}"/>
              </a:ext>
            </a:extLst>
          </p:cNvPr>
          <p:cNvSpPr>
            <a:spLocks noGrp="1"/>
          </p:cNvSpPr>
          <p:nvPr>
            <p:ph type="body" sz="quarter" idx="14"/>
          </p:nvPr>
        </p:nvSpPr>
        <p:spPr>
          <a:xfrm>
            <a:off x="4728275" y="4375627"/>
            <a:ext cx="2735451" cy="2116544"/>
          </a:xfrm>
          <a:prstGeom prst="rect">
            <a:avLst/>
          </a:prstGeom>
        </p:spPr>
        <p:txBody>
          <a:bodyPr>
            <a:normAutofit/>
          </a:bodyPr>
          <a:lstStyle>
            <a:lvl1pPr marL="0" indent="0" algn="ctr">
              <a:buFont typeface="Arial" panose="020B0604020202020204" pitchFamily="34" charset="0"/>
              <a:buNone/>
              <a:defRPr sz="2000">
                <a:solidFill>
                  <a:srgbClr val="393941"/>
                </a:solidFill>
                <a:latin typeface="+mj-lt"/>
              </a:defRPr>
            </a:lvl1pPr>
            <a:lvl2pPr marL="0" indent="0" algn="ctr">
              <a:buFont typeface="Arial" panose="020B0604020202020204" pitchFamily="34" charset="0"/>
              <a:buNone/>
              <a:defRPr sz="2000">
                <a:solidFill>
                  <a:srgbClr val="393941"/>
                </a:solidFill>
                <a:latin typeface="+mj-lt"/>
              </a:defRPr>
            </a:lvl2pPr>
            <a:lvl3pPr marL="0" indent="0" algn="ctr">
              <a:buFont typeface="Arial" panose="020B0604020202020204" pitchFamily="34" charset="0"/>
              <a:buNone/>
              <a:defRPr sz="2000">
                <a:solidFill>
                  <a:srgbClr val="393941"/>
                </a:solidFill>
                <a:latin typeface="+mj-lt"/>
              </a:defRPr>
            </a:lvl3pPr>
            <a:lvl4pPr marL="0" indent="0" algn="ctr">
              <a:buFont typeface="Arial" panose="020B0604020202020204" pitchFamily="34" charset="0"/>
              <a:buNone/>
              <a:defRPr sz="2000">
                <a:solidFill>
                  <a:srgbClr val="393941"/>
                </a:solidFill>
                <a:latin typeface="+mj-lt"/>
              </a:defRPr>
            </a:lvl4pPr>
            <a:lvl5pPr marL="0" indent="0" algn="ctr">
              <a:buFont typeface="Arial" panose="020B0604020202020204" pitchFamily="34" charset="0"/>
              <a:buNone/>
              <a:defRPr sz="2000">
                <a:solidFill>
                  <a:srgbClr val="393941"/>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28">
            <a:extLst>
              <a:ext uri="{FF2B5EF4-FFF2-40B4-BE49-F238E27FC236}">
                <a16:creationId xmlns:a16="http://schemas.microsoft.com/office/drawing/2014/main" id="{3005E8E8-DD88-484F-A7FA-6E0458CE4EDB}"/>
              </a:ext>
            </a:extLst>
          </p:cNvPr>
          <p:cNvSpPr>
            <a:spLocks noGrp="1"/>
          </p:cNvSpPr>
          <p:nvPr>
            <p:ph type="body" sz="quarter" idx="15"/>
          </p:nvPr>
        </p:nvSpPr>
        <p:spPr>
          <a:xfrm>
            <a:off x="8176234" y="4370399"/>
            <a:ext cx="2735451" cy="2116544"/>
          </a:xfrm>
          <a:prstGeom prst="rect">
            <a:avLst/>
          </a:prstGeom>
        </p:spPr>
        <p:txBody>
          <a:bodyPr>
            <a:normAutofit/>
          </a:bodyPr>
          <a:lstStyle>
            <a:lvl1pPr marL="0" indent="0" algn="ctr">
              <a:buFont typeface="Arial" panose="020B0604020202020204" pitchFamily="34" charset="0"/>
              <a:buNone/>
              <a:defRPr sz="2000">
                <a:solidFill>
                  <a:srgbClr val="393941"/>
                </a:solidFill>
                <a:latin typeface="+mj-lt"/>
              </a:defRPr>
            </a:lvl1pPr>
            <a:lvl2pPr marL="0" indent="0" algn="ctr">
              <a:buFont typeface="Arial" panose="020B0604020202020204" pitchFamily="34" charset="0"/>
              <a:buNone/>
              <a:defRPr sz="2000">
                <a:solidFill>
                  <a:srgbClr val="393941"/>
                </a:solidFill>
                <a:latin typeface="+mj-lt"/>
              </a:defRPr>
            </a:lvl2pPr>
            <a:lvl3pPr marL="0" indent="0" algn="ctr">
              <a:buFont typeface="Arial" panose="020B0604020202020204" pitchFamily="34" charset="0"/>
              <a:buNone/>
              <a:defRPr sz="2000">
                <a:solidFill>
                  <a:srgbClr val="393941"/>
                </a:solidFill>
                <a:latin typeface="+mj-lt"/>
              </a:defRPr>
            </a:lvl3pPr>
            <a:lvl4pPr marL="0" indent="0" algn="ctr">
              <a:buFont typeface="Arial" panose="020B0604020202020204" pitchFamily="34" charset="0"/>
              <a:buNone/>
              <a:defRPr sz="2000">
                <a:solidFill>
                  <a:srgbClr val="393941"/>
                </a:solidFill>
                <a:latin typeface="+mj-lt"/>
              </a:defRPr>
            </a:lvl4pPr>
            <a:lvl5pPr marL="0" indent="0" algn="ctr">
              <a:buFont typeface="Arial" panose="020B0604020202020204" pitchFamily="34" charset="0"/>
              <a:buNone/>
              <a:defRPr sz="2000">
                <a:solidFill>
                  <a:srgbClr val="393941"/>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ext Placeholder 37">
            <a:extLst>
              <a:ext uri="{FF2B5EF4-FFF2-40B4-BE49-F238E27FC236}">
                <a16:creationId xmlns:a16="http://schemas.microsoft.com/office/drawing/2014/main" id="{DE3023A2-A617-44B6-B920-D82F2790B9A8}"/>
              </a:ext>
            </a:extLst>
          </p:cNvPr>
          <p:cNvSpPr>
            <a:spLocks noGrp="1"/>
          </p:cNvSpPr>
          <p:nvPr>
            <p:ph type="body" sz="quarter" idx="16" hasCustomPrompt="1"/>
          </p:nvPr>
        </p:nvSpPr>
        <p:spPr>
          <a:xfrm>
            <a:off x="1175563" y="3814660"/>
            <a:ext cx="2899569" cy="252329"/>
          </a:xfrm>
          <a:prstGeom prst="rect">
            <a:avLst/>
          </a:prstGeom>
        </p:spPr>
        <p:txBody>
          <a:bodyPr>
            <a:normAutofit/>
          </a:bodyPr>
          <a:lstStyle>
            <a:lvl1pPr algn="ctr">
              <a:defRPr sz="1600" b="1" spc="150">
                <a:solidFill>
                  <a:srgbClr val="FFFEFF"/>
                </a:solidFill>
                <a:latin typeface="+mj-lt"/>
              </a:defRPr>
            </a:lvl1pPr>
          </a:lstStyle>
          <a:p>
            <a:pPr lvl="0"/>
            <a:r>
              <a:rPr lang="en-US" dirty="0"/>
              <a:t>HEADING</a:t>
            </a:r>
          </a:p>
        </p:txBody>
      </p:sp>
      <p:sp>
        <p:nvSpPr>
          <p:cNvPr id="39" name="Text Placeholder 37">
            <a:extLst>
              <a:ext uri="{FF2B5EF4-FFF2-40B4-BE49-F238E27FC236}">
                <a16:creationId xmlns:a16="http://schemas.microsoft.com/office/drawing/2014/main" id="{EC035091-BBCC-4434-A8FF-47E30D75516B}"/>
              </a:ext>
            </a:extLst>
          </p:cNvPr>
          <p:cNvSpPr>
            <a:spLocks noGrp="1"/>
          </p:cNvSpPr>
          <p:nvPr>
            <p:ph type="body" sz="quarter" idx="17" hasCustomPrompt="1"/>
          </p:nvPr>
        </p:nvSpPr>
        <p:spPr>
          <a:xfrm>
            <a:off x="4608947" y="3858353"/>
            <a:ext cx="2899569" cy="252329"/>
          </a:xfrm>
          <a:prstGeom prst="rect">
            <a:avLst/>
          </a:prstGeom>
        </p:spPr>
        <p:txBody>
          <a:bodyPr>
            <a:normAutofit/>
          </a:bodyPr>
          <a:lstStyle>
            <a:lvl1pPr algn="ctr">
              <a:defRPr sz="1600" b="1" spc="150">
                <a:solidFill>
                  <a:srgbClr val="FFFEFF"/>
                </a:solidFill>
                <a:latin typeface="+mj-lt"/>
              </a:defRPr>
            </a:lvl1pPr>
          </a:lstStyle>
          <a:p>
            <a:pPr lvl="0"/>
            <a:r>
              <a:rPr lang="en-US" dirty="0"/>
              <a:t>HEADING</a:t>
            </a:r>
          </a:p>
        </p:txBody>
      </p:sp>
      <p:sp>
        <p:nvSpPr>
          <p:cNvPr id="40" name="Text Placeholder 37">
            <a:extLst>
              <a:ext uri="{FF2B5EF4-FFF2-40B4-BE49-F238E27FC236}">
                <a16:creationId xmlns:a16="http://schemas.microsoft.com/office/drawing/2014/main" id="{BD1CA44D-4632-458A-99A3-839559DEB605}"/>
              </a:ext>
            </a:extLst>
          </p:cNvPr>
          <p:cNvSpPr>
            <a:spLocks noGrp="1"/>
          </p:cNvSpPr>
          <p:nvPr>
            <p:ph type="body" sz="quarter" idx="18" hasCustomPrompt="1"/>
          </p:nvPr>
        </p:nvSpPr>
        <p:spPr>
          <a:xfrm>
            <a:off x="8026338" y="3886146"/>
            <a:ext cx="2899569" cy="252329"/>
          </a:xfrm>
          <a:prstGeom prst="rect">
            <a:avLst/>
          </a:prstGeom>
        </p:spPr>
        <p:txBody>
          <a:bodyPr>
            <a:normAutofit/>
          </a:bodyPr>
          <a:lstStyle>
            <a:lvl1pPr algn="ctr">
              <a:defRPr sz="1600" b="1" spc="150">
                <a:solidFill>
                  <a:srgbClr val="FFFEFF"/>
                </a:solidFill>
                <a:latin typeface="+mj-lt"/>
              </a:defRPr>
            </a:lvl1pPr>
          </a:lstStyle>
          <a:p>
            <a:pPr lvl="0"/>
            <a:r>
              <a:rPr lang="en-US" dirty="0"/>
              <a:t>HEADING</a:t>
            </a:r>
          </a:p>
        </p:txBody>
      </p:sp>
    </p:spTree>
    <p:extLst>
      <p:ext uri="{BB962C8B-B14F-4D97-AF65-F5344CB8AC3E}">
        <p14:creationId xmlns:p14="http://schemas.microsoft.com/office/powerpoint/2010/main" val="748172166"/>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normAutofit/>
          </a:bodyPr>
          <a:lstStyle>
            <a:lvl1pPr>
              <a:defRPr sz="4800"/>
            </a:lvl1pPr>
          </a:lstStyle>
          <a:p>
            <a:r>
              <a:rPr lang="en-US" dirty="0"/>
              <a:t>Click to edit Master title style</a:t>
            </a:r>
          </a:p>
        </p:txBody>
      </p:sp>
      <p:sp>
        <p:nvSpPr>
          <p:cNvPr id="4" name="Content Placeholder 3"/>
          <p:cNvSpPr>
            <a:spLocks noGrp="1"/>
          </p:cNvSpPr>
          <p:nvPr>
            <p:ph sz="half" idx="2"/>
          </p:nvPr>
        </p:nvSpPr>
        <p:spPr>
          <a:xfrm>
            <a:off x="609600" y="1739516"/>
            <a:ext cx="5386918" cy="3663759"/>
          </a:xfrm>
        </p:spPr>
        <p:txBody>
          <a:bodyPr/>
          <a:lstStyle>
            <a:lvl1pPr>
              <a:defRPr sz="3200"/>
            </a:lvl1pPr>
            <a:lvl2pPr>
              <a:defRPr sz="2667"/>
            </a:lvl2pPr>
            <a:lvl3pPr>
              <a:defRPr sz="2400"/>
            </a:lvl3pPr>
            <a:lvl4pPr>
              <a:defRPr sz="2134"/>
            </a:lvl4pPr>
            <a:lvl5pPr>
              <a:defRPr sz="2134"/>
            </a:lvl5pPr>
            <a:lvl6pPr>
              <a:defRPr sz="2134"/>
            </a:lvl6pPr>
            <a:lvl7pPr>
              <a:defRPr sz="2134"/>
            </a:lvl7pPr>
            <a:lvl8pPr>
              <a:defRPr sz="2134"/>
            </a:lvl8pPr>
            <a:lvl9pPr>
              <a:defRPr sz="2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193369" y="1739516"/>
            <a:ext cx="5389034" cy="3663759"/>
          </a:xfrm>
        </p:spPr>
        <p:txBody>
          <a:bodyPr/>
          <a:lstStyle>
            <a:lvl1pPr>
              <a:defRPr sz="3200"/>
            </a:lvl1pPr>
            <a:lvl2pPr>
              <a:defRPr sz="2667"/>
            </a:lvl2pPr>
            <a:lvl3pPr>
              <a:defRPr sz="2400"/>
            </a:lvl3pPr>
            <a:lvl4pPr>
              <a:defRPr sz="2134"/>
            </a:lvl4pPr>
            <a:lvl5pPr>
              <a:defRPr sz="2134"/>
            </a:lvl5pPr>
            <a:lvl6pPr>
              <a:defRPr sz="2134"/>
            </a:lvl6pPr>
            <a:lvl7pPr>
              <a:defRPr sz="2134"/>
            </a:lvl7pPr>
            <a:lvl8pPr>
              <a:defRPr sz="2134"/>
            </a:lvl8pPr>
            <a:lvl9pPr>
              <a:defRPr sz="21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4070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_Quote 1">
    <p:bg>
      <p:bgPr>
        <a:solidFill>
          <a:schemeClr val="bg1">
            <a:lumMod val="95000"/>
          </a:schemeClr>
        </a:solidFill>
        <a:effectLst/>
      </p:bgPr>
    </p:bg>
    <p:spTree>
      <p:nvGrpSpPr>
        <p:cNvPr id="1" name=""/>
        <p:cNvGrpSpPr/>
        <p:nvPr/>
      </p:nvGrpSpPr>
      <p:grpSpPr>
        <a:xfrm>
          <a:off x="0" y="0"/>
          <a:ext cx="0" cy="0"/>
          <a:chOff x="0" y="0"/>
          <a:chExt cx="0" cy="0"/>
        </a:xfrm>
      </p:grpSpPr>
      <p:sp>
        <p:nvSpPr>
          <p:cNvPr id="11" name="Text Placeholder 2"/>
          <p:cNvSpPr>
            <a:spLocks noGrp="1"/>
          </p:cNvSpPr>
          <p:nvPr>
            <p:ph type="body" sz="quarter" idx="10"/>
          </p:nvPr>
        </p:nvSpPr>
        <p:spPr>
          <a:xfrm>
            <a:off x="1981200" y="1828800"/>
            <a:ext cx="8229600" cy="320040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21" name="Slide Number Placeholder 5"/>
          <p:cNvSpPr>
            <a:spLocks noGrp="1"/>
          </p:cNvSpPr>
          <p:nvPr>
            <p:ph type="sldNum" sz="quarter" idx="12"/>
          </p:nvPr>
        </p:nvSpPr>
        <p:spPr>
          <a:xfrm>
            <a:off x="9185187" y="6337088"/>
            <a:ext cx="2743200" cy="365125"/>
          </a:xfrm>
        </p:spPr>
        <p:txBody>
          <a:bodyPr/>
          <a:lstStyle/>
          <a:p>
            <a:fld id="{5805A9EC-108B-40EA-95FB-2468C466EA14}" type="slidenum">
              <a:rPr lang="en-US" smtClean="0"/>
              <a:t>‹#›</a:t>
            </a:fld>
            <a:endParaRPr lang="en-US" dirty="0"/>
          </a:p>
        </p:txBody>
      </p:sp>
      <p:sp>
        <p:nvSpPr>
          <p:cNvPr id="22" name="Rounded Rectangle 21"/>
          <p:cNvSpPr/>
          <p:nvPr userDrawn="1"/>
        </p:nvSpPr>
        <p:spPr>
          <a:xfrm>
            <a:off x="609600" y="1143000"/>
            <a:ext cx="10972800" cy="4572000"/>
          </a:xfrm>
          <a:prstGeom prst="roundRect">
            <a:avLst>
              <a:gd name="adj" fmla="val 50000"/>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grpSp>
        <p:nvGrpSpPr>
          <p:cNvPr id="23" name="Group 22"/>
          <p:cNvGrpSpPr/>
          <p:nvPr userDrawn="1"/>
        </p:nvGrpSpPr>
        <p:grpSpPr>
          <a:xfrm>
            <a:off x="10145311" y="4267200"/>
            <a:ext cx="1447800" cy="1447800"/>
            <a:chOff x="7737387" y="-2205989"/>
            <a:chExt cx="1447800" cy="1447800"/>
          </a:xfrm>
        </p:grpSpPr>
        <p:sp>
          <p:nvSpPr>
            <p:cNvPr id="24" name="Oval 23"/>
            <p:cNvSpPr/>
            <p:nvPr userDrawn="1"/>
          </p:nvSpPr>
          <p:spPr>
            <a:xfrm>
              <a:off x="7866927" y="-2076449"/>
              <a:ext cx="1188720" cy="118872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7737387" y="-2205989"/>
              <a:ext cx="1447800" cy="1447800"/>
            </a:xfrm>
            <a:prstGeom prst="rect">
              <a:avLst/>
            </a:prstGeom>
          </p:spPr>
        </p:pic>
      </p:grpSp>
      <p:grpSp>
        <p:nvGrpSpPr>
          <p:cNvPr id="26" name="Group 25"/>
          <p:cNvGrpSpPr/>
          <p:nvPr userDrawn="1"/>
        </p:nvGrpSpPr>
        <p:grpSpPr>
          <a:xfrm>
            <a:off x="363496" y="1143000"/>
            <a:ext cx="1447800" cy="1447800"/>
            <a:chOff x="7737387" y="-2205989"/>
            <a:chExt cx="1447800" cy="1447800"/>
          </a:xfrm>
        </p:grpSpPr>
        <p:sp>
          <p:nvSpPr>
            <p:cNvPr id="27" name="Oval 26"/>
            <p:cNvSpPr/>
            <p:nvPr userDrawn="1"/>
          </p:nvSpPr>
          <p:spPr>
            <a:xfrm>
              <a:off x="7866927" y="-2076449"/>
              <a:ext cx="1188720" cy="118872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a:off x="7737387" y="-2205989"/>
              <a:ext cx="1447800" cy="1447800"/>
            </a:xfrm>
            <a:prstGeom prst="rect">
              <a:avLst/>
            </a:prstGeom>
          </p:spPr>
        </p:pic>
      </p:grpSp>
    </p:spTree>
    <p:extLst>
      <p:ext uri="{BB962C8B-B14F-4D97-AF65-F5344CB8AC3E}">
        <p14:creationId xmlns:p14="http://schemas.microsoft.com/office/powerpoint/2010/main" val="515880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_Comparison">
    <p:bg>
      <p:bgPr>
        <a:solidFill>
          <a:schemeClr val="bg1">
            <a:lumMod val="95000"/>
          </a:schemeClr>
        </a:solidFill>
        <a:effectLst/>
      </p:bgPr>
    </p:bg>
    <p:spTree>
      <p:nvGrpSpPr>
        <p:cNvPr id="1" name=""/>
        <p:cNvGrpSpPr/>
        <p:nvPr/>
      </p:nvGrpSpPr>
      <p:grpSpPr>
        <a:xfrm>
          <a:off x="0" y="0"/>
          <a:ext cx="0" cy="0"/>
          <a:chOff x="0" y="0"/>
          <a:chExt cx="0" cy="0"/>
        </a:xfrm>
      </p:grpSpPr>
      <p:sp>
        <p:nvSpPr>
          <p:cNvPr id="12" name="Google Shape;32;p82"/>
          <p:cNvSpPr txBox="1"/>
          <p:nvPr userDrawn="1"/>
        </p:nvSpPr>
        <p:spPr>
          <a:xfrm>
            <a:off x="11860805" y="2017605"/>
            <a:ext cx="38505" cy="215444"/>
          </a:xfrm>
          <a:prstGeom prst="rect">
            <a:avLst/>
          </a:prstGeom>
          <a:noFill/>
          <a:ln>
            <a:noFill/>
          </a:ln>
        </p:spPr>
        <p:txBody>
          <a:bodyPr spcFirstLastPara="1" wrap="square" lIns="19050" tIns="19050" rIns="19050" bIns="19050" anchor="ctr" anchorCtr="0">
            <a:spAutoFit/>
          </a:bodyPr>
          <a:lstStyle/>
          <a:p>
            <a:pPr marL="0" marR="0" lvl="0" indent="0" algn="just" rtl="0">
              <a:lnSpc>
                <a:spcPct val="100000"/>
              </a:lnSpc>
              <a:spcBef>
                <a:spcPts val="0"/>
              </a:spcBef>
              <a:spcAft>
                <a:spcPts val="0"/>
              </a:spcAft>
              <a:buClr>
                <a:srgbClr val="A6A7AC"/>
              </a:buClr>
              <a:buSzPts val="2300"/>
              <a:buFont typeface="PT Sans"/>
              <a:buNone/>
            </a:pPr>
            <a:endParaRPr sz="1150" b="0" i="0" u="none" strike="noStrike" cap="none" dirty="0">
              <a:solidFill>
                <a:srgbClr val="A6A7AC"/>
              </a:solidFill>
              <a:latin typeface="PT Sans"/>
              <a:ea typeface="PT Sans"/>
              <a:cs typeface="PT Sans"/>
              <a:sym typeface="PT Sans"/>
            </a:endParaRPr>
          </a:p>
        </p:txBody>
      </p:sp>
      <p:sp>
        <p:nvSpPr>
          <p:cNvPr id="13" name="Google Shape;22;p80"/>
          <p:cNvSpPr txBox="1">
            <a:spLocks noGrp="1"/>
          </p:cNvSpPr>
          <p:nvPr>
            <p:ph type="title"/>
          </p:nvPr>
        </p:nvSpPr>
        <p:spPr>
          <a:xfrm>
            <a:off x="1060451" y="1505118"/>
            <a:ext cx="9814302" cy="1088418"/>
          </a:xfrm>
          <a:prstGeom prst="rect">
            <a:avLst/>
          </a:prstGeom>
          <a:noFill/>
          <a:ln>
            <a:noFill/>
          </a:ln>
        </p:spPr>
        <p:txBody>
          <a:bodyPr spcFirstLastPara="1" wrap="square" lIns="45720" tIns="45700" rIns="45720" bIns="45700" anchor="t" anchorCtr="0">
            <a:noAutofit/>
          </a:bodyPr>
          <a:lstStyle>
            <a:lvl1pPr marL="0" marR="0" lvl="0" indent="0" algn="l" rtl="0">
              <a:lnSpc>
                <a:spcPct val="80000"/>
              </a:lnSpc>
              <a:spcBef>
                <a:spcPts val="0"/>
              </a:spcBef>
              <a:spcAft>
                <a:spcPts val="0"/>
              </a:spcAft>
              <a:buClr>
                <a:srgbClr val="2CB772"/>
              </a:buClr>
              <a:buSzPts val="8800"/>
              <a:buFont typeface="Gill Sans"/>
              <a:buNone/>
              <a:defRPr sz="7200" b="0" i="0" u="none" strike="noStrike" cap="none">
                <a:solidFill>
                  <a:schemeClr val="accent1"/>
                </a:solidFill>
                <a:latin typeface="+mj-lt"/>
                <a:ea typeface="Gill Sans"/>
                <a:cs typeface="Gill Sans"/>
                <a:sym typeface="Gill Sans"/>
              </a:defRPr>
            </a:lvl1pPr>
            <a:lvl2pPr marR="0" lvl="1"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9pPr>
          </a:lstStyle>
          <a:p>
            <a:endParaRPr dirty="0"/>
          </a:p>
        </p:txBody>
      </p:sp>
      <p:sp>
        <p:nvSpPr>
          <p:cNvPr id="14" name="Google Shape;25;p80"/>
          <p:cNvSpPr txBox="1">
            <a:spLocks noGrp="1"/>
          </p:cNvSpPr>
          <p:nvPr>
            <p:ph type="body" idx="3"/>
          </p:nvPr>
        </p:nvSpPr>
        <p:spPr>
          <a:xfrm>
            <a:off x="1060450" y="1066800"/>
            <a:ext cx="4502107" cy="288925"/>
          </a:xfrm>
          <a:prstGeom prst="rect">
            <a:avLst/>
          </a:prstGeom>
          <a:noFill/>
          <a:ln>
            <a:noFill/>
          </a:ln>
        </p:spPr>
        <p:txBody>
          <a:bodyPr spcFirstLastPara="1" wrap="square" lIns="45720" tIns="45700" rIns="45720" bIns="45700" anchor="ctr" anchorCtr="0">
            <a:noAutofit/>
          </a:bodyPr>
          <a:lstStyle>
            <a:lvl1pPr marL="0" marR="0" lvl="0" indent="0" algn="l" rtl="0">
              <a:lnSpc>
                <a:spcPct val="100000"/>
              </a:lnSpc>
              <a:spcBef>
                <a:spcPts val="0"/>
              </a:spcBef>
              <a:spcAft>
                <a:spcPts val="0"/>
              </a:spcAft>
              <a:buClr>
                <a:srgbClr val="7A7B83"/>
              </a:buClr>
              <a:buSzPts val="3600"/>
              <a:buFont typeface="Gill Sans"/>
              <a:buNone/>
              <a:defRPr sz="1800" b="0" i="0" u="none" strike="noStrike" cap="all" baseline="0">
                <a:solidFill>
                  <a:srgbClr val="7A7B83"/>
                </a:solidFill>
                <a:latin typeface="Calibri Light" panose="020F0302020204030204" pitchFamily="34" charset="0"/>
                <a:ea typeface="Calibri Light" panose="020F0302020204030204" pitchFamily="34" charset="0"/>
                <a:cs typeface="Calibri Light" panose="020F0302020204030204" pitchFamily="34" charset="0"/>
                <a:sym typeface="Gill Sans"/>
              </a:defRPr>
            </a:lvl1pPr>
            <a:lvl2pPr marL="457200" marR="0" lvl="1"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2pPr>
            <a:lvl3pPr marL="685800" marR="0" lvl="2"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3pPr>
            <a:lvl4pPr marL="914400" marR="0" lvl="3"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4pPr>
            <a:lvl5pPr marL="1143000" marR="0" lvl="4"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5pPr>
            <a:lvl6pPr marL="1371600" marR="0" lvl="5"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6pPr>
            <a:lvl7pPr marL="1600200" marR="0" lvl="6"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7pPr>
            <a:lvl8pPr marL="1828800" marR="0" lvl="7"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8pPr>
            <a:lvl9pPr marL="2057400" marR="0" lvl="8"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9pPr>
          </a:lstStyle>
          <a:p>
            <a:endParaRPr dirty="0"/>
          </a:p>
        </p:txBody>
      </p:sp>
      <p:sp>
        <p:nvSpPr>
          <p:cNvPr id="15" name="Text Placeholder 2"/>
          <p:cNvSpPr>
            <a:spLocks noGrp="1"/>
          </p:cNvSpPr>
          <p:nvPr>
            <p:ph type="body" sz="quarter" idx="10"/>
          </p:nvPr>
        </p:nvSpPr>
        <p:spPr>
          <a:xfrm>
            <a:off x="1060450" y="2743200"/>
            <a:ext cx="4502107" cy="3593888"/>
          </a:xfrm>
          <a:solidFill>
            <a:srgbClr val="2BB673">
              <a:alpha val="30196"/>
            </a:srgbClr>
          </a:solidFill>
        </p:spPr>
        <p:txBody>
          <a:bodyPr lIns="274320" tIns="914400" rIns="274320"/>
          <a:lstStyle>
            <a:lvl1pPr marL="0" indent="0">
              <a:buNone/>
              <a:defRPr/>
            </a:lvl1pPr>
          </a:lstStyle>
          <a:p>
            <a:pPr lvl="0"/>
            <a:r>
              <a:rPr lang="en-US" dirty="0"/>
              <a:t>Edit Master text styles</a:t>
            </a:r>
          </a:p>
        </p:txBody>
      </p:sp>
      <p:sp>
        <p:nvSpPr>
          <p:cNvPr id="16" name="Slide Number Placeholder 5"/>
          <p:cNvSpPr>
            <a:spLocks noGrp="1"/>
          </p:cNvSpPr>
          <p:nvPr>
            <p:ph type="sldNum" sz="quarter" idx="12"/>
          </p:nvPr>
        </p:nvSpPr>
        <p:spPr>
          <a:xfrm>
            <a:off x="9185187" y="6337088"/>
            <a:ext cx="2743200" cy="365125"/>
          </a:xfrm>
        </p:spPr>
        <p:txBody>
          <a:bodyPr/>
          <a:lstStyle/>
          <a:p>
            <a:fld id="{5805A9EC-108B-40EA-95FB-2468C466EA14}" type="slidenum">
              <a:rPr lang="en-US" smtClean="0"/>
              <a:t>‹#›</a:t>
            </a:fld>
            <a:endParaRPr lang="en-US" dirty="0"/>
          </a:p>
        </p:txBody>
      </p:sp>
      <p:sp>
        <p:nvSpPr>
          <p:cNvPr id="17" name="Text Placeholder 2"/>
          <p:cNvSpPr>
            <a:spLocks noGrp="1"/>
          </p:cNvSpPr>
          <p:nvPr>
            <p:ph type="body" sz="quarter" idx="13"/>
          </p:nvPr>
        </p:nvSpPr>
        <p:spPr>
          <a:xfrm>
            <a:off x="6386499" y="2773664"/>
            <a:ext cx="4502107" cy="3589694"/>
          </a:xfrm>
          <a:solidFill>
            <a:schemeClr val="tx2">
              <a:lumMod val="20000"/>
              <a:lumOff val="80000"/>
            </a:schemeClr>
          </a:solidFill>
        </p:spPr>
        <p:txBody>
          <a:bodyPr lIns="274320" tIns="914400" rIns="274320"/>
          <a:lstStyle>
            <a:lvl1pPr marL="0" indent="0">
              <a:buNone/>
              <a:defRPr/>
            </a:lvl1pPr>
          </a:lstStyle>
          <a:p>
            <a:pPr lvl="0"/>
            <a:r>
              <a:rPr lang="en-US" dirty="0"/>
              <a:t>Edit Master text styles</a:t>
            </a:r>
          </a:p>
        </p:txBody>
      </p:sp>
      <p:sp>
        <p:nvSpPr>
          <p:cNvPr id="19" name="Text Placeholder 8"/>
          <p:cNvSpPr>
            <a:spLocks noGrp="1"/>
          </p:cNvSpPr>
          <p:nvPr>
            <p:ph type="body" sz="quarter" idx="14" hasCustomPrompt="1"/>
          </p:nvPr>
        </p:nvSpPr>
        <p:spPr>
          <a:xfrm>
            <a:off x="1673202" y="2933700"/>
            <a:ext cx="3276600" cy="457200"/>
          </a:xfrm>
        </p:spPr>
        <p:txBody>
          <a:bodyPr/>
          <a:lstStyle>
            <a:lvl1pPr marL="0" indent="0" algn="ctr">
              <a:buNone/>
              <a:defRPr>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29" name="Text Placeholder 8"/>
          <p:cNvSpPr>
            <a:spLocks noGrp="1"/>
          </p:cNvSpPr>
          <p:nvPr>
            <p:ph type="body" sz="quarter" idx="15" hasCustomPrompt="1"/>
          </p:nvPr>
        </p:nvSpPr>
        <p:spPr>
          <a:xfrm>
            <a:off x="6999252" y="2966720"/>
            <a:ext cx="3276600" cy="457200"/>
          </a:xfrm>
        </p:spPr>
        <p:txBody>
          <a:bodyPr/>
          <a:lstStyle>
            <a:lvl1pPr marL="0" indent="0" algn="ctr">
              <a:buNone/>
              <a:defRPr>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30" name="Picture Placeholder 13"/>
          <p:cNvSpPr>
            <a:spLocks noGrp="1"/>
          </p:cNvSpPr>
          <p:nvPr>
            <p:ph type="pic" sz="quarter" idx="16"/>
          </p:nvPr>
        </p:nvSpPr>
        <p:spPr>
          <a:xfrm>
            <a:off x="1824016" y="4343400"/>
            <a:ext cx="2974975" cy="1828800"/>
          </a:xfrm>
        </p:spPr>
        <p:txBody>
          <a:bodyPr/>
          <a:lstStyle/>
          <a:p>
            <a:endParaRPr lang="en-US" dirty="0"/>
          </a:p>
        </p:txBody>
      </p:sp>
      <p:sp>
        <p:nvSpPr>
          <p:cNvPr id="31" name="Picture Placeholder 13"/>
          <p:cNvSpPr>
            <a:spLocks noGrp="1"/>
          </p:cNvSpPr>
          <p:nvPr>
            <p:ph type="pic" sz="quarter" idx="17"/>
          </p:nvPr>
        </p:nvSpPr>
        <p:spPr>
          <a:xfrm>
            <a:off x="7150066" y="4343400"/>
            <a:ext cx="2974975" cy="1828800"/>
          </a:xfrm>
        </p:spPr>
        <p:txBody>
          <a:bodyPr/>
          <a:lstStyle/>
          <a:p>
            <a:endParaRPr lang="en-US" dirty="0"/>
          </a:p>
        </p:txBody>
      </p:sp>
    </p:spTree>
    <p:extLst>
      <p:ext uri="{BB962C8B-B14F-4D97-AF65-F5344CB8AC3E}">
        <p14:creationId xmlns:p14="http://schemas.microsoft.com/office/powerpoint/2010/main" val="1341524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_Divider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905251"/>
            <a:ext cx="10515600" cy="914400"/>
          </a:xfrm>
        </p:spPr>
        <p:txBody>
          <a:bodyPr anchor="ctr"/>
          <a:lstStyle/>
          <a:p>
            <a:r>
              <a:rPr lang="en-US" dirty="0"/>
              <a:t>Click to edit Master title style</a:t>
            </a:r>
          </a:p>
        </p:txBody>
      </p:sp>
      <p:sp>
        <p:nvSpPr>
          <p:cNvPr id="5" name="Text Placeholder 4"/>
          <p:cNvSpPr>
            <a:spLocks noGrp="1"/>
          </p:cNvSpPr>
          <p:nvPr>
            <p:ph type="body" sz="quarter" idx="11" hasCustomPrompt="1"/>
          </p:nvPr>
        </p:nvSpPr>
        <p:spPr>
          <a:xfrm>
            <a:off x="838200" y="4876800"/>
            <a:ext cx="10515600" cy="914400"/>
          </a:xfrm>
        </p:spPr>
        <p:txBody>
          <a:bodyPr anchor="ctr">
            <a:normAutofit/>
          </a:bodyPr>
          <a:lstStyle>
            <a:lvl1pPr marL="0" indent="0">
              <a:buNone/>
              <a:defRPr sz="4400" baseline="0">
                <a:latin typeface="+mj-lt"/>
              </a:defRPr>
            </a:lvl1pPr>
          </a:lstStyle>
          <a:p>
            <a:pPr lvl="0"/>
            <a:r>
              <a:rPr lang="en-US" dirty="0"/>
              <a:t>Click to edit Master subtitle style</a:t>
            </a:r>
          </a:p>
        </p:txBody>
      </p:sp>
      <p:sp>
        <p:nvSpPr>
          <p:cNvPr id="6" name="Slide Number Placeholder 5"/>
          <p:cNvSpPr txBox="1">
            <a:spLocks/>
          </p:cNvSpPr>
          <p:nvPr userDrawn="1"/>
        </p:nvSpPr>
        <p:spPr>
          <a:xfrm>
            <a:off x="9185187" y="63370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rgbClr val="90909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05A9EC-108B-40EA-95FB-2468C466EA14}" type="slidenum">
              <a:rPr lang="en-US" smtClean="0"/>
              <a:pPr/>
              <a:t>‹#›</a:t>
            </a:fld>
            <a:endParaRPr lang="en-US" dirty="0"/>
          </a:p>
        </p:txBody>
      </p:sp>
    </p:spTree>
    <p:extLst>
      <p:ext uri="{BB962C8B-B14F-4D97-AF65-F5344CB8AC3E}">
        <p14:creationId xmlns:p14="http://schemas.microsoft.com/office/powerpoint/2010/main" val="309649453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ro_Divide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280621"/>
            <a:ext cx="10515600" cy="2305051"/>
          </a:xfrm>
        </p:spPr>
        <p:txBody>
          <a:bodyPr anchor="b">
            <a:noAutofit/>
          </a:bodyPr>
          <a:lstStyle>
            <a:lvl1pPr>
              <a:lnSpc>
                <a:spcPct val="100000"/>
              </a:lnSpc>
              <a:defRPr sz="8000" b="0" cap="none" baseline="0"/>
            </a:lvl1pPr>
          </a:lstStyle>
          <a:p>
            <a:r>
              <a:rPr lang="en-US" dirty="0"/>
              <a:t>Click to edit Master title style</a:t>
            </a:r>
          </a:p>
        </p:txBody>
      </p:sp>
      <p:sp>
        <p:nvSpPr>
          <p:cNvPr id="5" name="Text Placeholder 4"/>
          <p:cNvSpPr>
            <a:spLocks noGrp="1"/>
          </p:cNvSpPr>
          <p:nvPr>
            <p:ph type="body" sz="quarter" idx="11" hasCustomPrompt="1"/>
          </p:nvPr>
        </p:nvSpPr>
        <p:spPr>
          <a:xfrm>
            <a:off x="838200" y="5532120"/>
            <a:ext cx="10515600" cy="640080"/>
          </a:xfrm>
        </p:spPr>
        <p:txBody>
          <a:bodyPr anchor="ctr">
            <a:normAutofit/>
          </a:bodyPr>
          <a:lstStyle>
            <a:lvl1pPr marL="0" indent="0">
              <a:buNone/>
              <a:defRPr sz="3600" baseline="0">
                <a:latin typeface="+mj-lt"/>
              </a:defRPr>
            </a:lvl1pPr>
          </a:lstStyle>
          <a:p>
            <a:pPr lvl="0"/>
            <a:r>
              <a:rPr lang="en-US" dirty="0"/>
              <a:t>CLICK TO EDIT MASTER SUBTITLE STYLE</a:t>
            </a:r>
          </a:p>
        </p:txBody>
      </p:sp>
      <p:sp>
        <p:nvSpPr>
          <p:cNvPr id="6" name="Slide Number Placeholder 5"/>
          <p:cNvSpPr txBox="1">
            <a:spLocks/>
          </p:cNvSpPr>
          <p:nvPr userDrawn="1"/>
        </p:nvSpPr>
        <p:spPr>
          <a:xfrm>
            <a:off x="9185187" y="63370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rgbClr val="90909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05A9EC-108B-40EA-95FB-2468C466EA14}" type="slidenum">
              <a:rPr lang="en-US" smtClean="0"/>
              <a:pPr/>
              <a:t>‹#›</a:t>
            </a:fld>
            <a:endParaRPr lang="en-US" dirty="0"/>
          </a:p>
        </p:txBody>
      </p:sp>
    </p:spTree>
    <p:extLst>
      <p:ext uri="{BB962C8B-B14F-4D97-AF65-F5344CB8AC3E}">
        <p14:creationId xmlns:p14="http://schemas.microsoft.com/office/powerpoint/2010/main" val="21121490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ro_Title">
    <p:bg>
      <p:bgPr>
        <a:solidFill>
          <a:schemeClr val="tx1"/>
        </a:solidFill>
        <a:effectLst/>
      </p:bgPr>
    </p:bg>
    <p:spTree>
      <p:nvGrpSpPr>
        <p:cNvPr id="1" name=""/>
        <p:cNvGrpSpPr/>
        <p:nvPr/>
      </p:nvGrpSpPr>
      <p:grpSpPr>
        <a:xfrm>
          <a:off x="0" y="0"/>
          <a:ext cx="0" cy="0"/>
          <a:chOff x="0" y="0"/>
          <a:chExt cx="0" cy="0"/>
        </a:xfrm>
      </p:grpSpPr>
      <p:sp>
        <p:nvSpPr>
          <p:cNvPr id="7" name="Rectangle 6"/>
          <p:cNvSpPr/>
          <p:nvPr userDrawn="1"/>
        </p:nvSpPr>
        <p:spPr>
          <a:xfrm>
            <a:off x="-1" y="0"/>
            <a:ext cx="12192001" cy="393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9448800" y="3935289"/>
            <a:ext cx="2743200" cy="2922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5540" y="4233145"/>
            <a:ext cx="8225060" cy="2157940"/>
          </a:xfrm>
        </p:spPr>
        <p:txBody>
          <a:bodyPr>
            <a:normAutofit/>
          </a:bodyPr>
          <a:lstStyle>
            <a:lvl1pPr>
              <a:lnSpc>
                <a:spcPct val="80000"/>
              </a:lnSpc>
              <a:defRPr sz="5100" b="0" cap="none" baseline="0">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a:xfrm>
            <a:off x="9185187" y="6337088"/>
            <a:ext cx="2743200"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46" name="TextBox 45"/>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8" name="Picture Placeholder 7"/>
          <p:cNvSpPr>
            <a:spLocks noGrp="1"/>
          </p:cNvSpPr>
          <p:nvPr>
            <p:ph type="pic" sz="quarter" idx="16"/>
          </p:nvPr>
        </p:nvSpPr>
        <p:spPr>
          <a:xfrm>
            <a:off x="3698787" y="318774"/>
            <a:ext cx="8229600" cy="3286125"/>
          </a:xfrm>
        </p:spPr>
        <p:txBody>
          <a:bodyPr/>
          <a:lstStyle/>
          <a:p>
            <a:endParaRPr lang="en-US" dirty="0"/>
          </a:p>
        </p:txBody>
      </p:sp>
    </p:spTree>
    <p:extLst>
      <p:ext uri="{BB962C8B-B14F-4D97-AF65-F5344CB8AC3E}">
        <p14:creationId xmlns:p14="http://schemas.microsoft.com/office/powerpoint/2010/main" val="2861787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ro_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53" name="Rounded Rectangle 52"/>
          <p:cNvSpPr/>
          <p:nvPr userDrawn="1"/>
        </p:nvSpPr>
        <p:spPr>
          <a:xfrm>
            <a:off x="393514" y="577735"/>
            <a:ext cx="12547786" cy="869708"/>
          </a:xfrm>
          <a:prstGeom prst="roundRect">
            <a:avLst>
              <a:gd name="adj" fmla="val 50000"/>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3" name="Content Placeholder 2"/>
          <p:cNvSpPr>
            <a:spLocks noGrp="1"/>
          </p:cNvSpPr>
          <p:nvPr>
            <p:ph idx="1"/>
          </p:nvPr>
        </p:nvSpPr>
        <p:spPr>
          <a:xfrm>
            <a:off x="838201" y="1741564"/>
            <a:ext cx="10744200" cy="461478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2" name="Title 1"/>
          <p:cNvSpPr>
            <a:spLocks noGrp="1"/>
          </p:cNvSpPr>
          <p:nvPr>
            <p:ph type="title"/>
          </p:nvPr>
        </p:nvSpPr>
        <p:spPr>
          <a:xfrm>
            <a:off x="838200" y="577736"/>
            <a:ext cx="9290455" cy="869708"/>
          </a:xfrm>
        </p:spPr>
        <p:txBody>
          <a:bodyPr/>
          <a:lstStyle>
            <a:lvl1pPr>
              <a:defRPr baseline="0">
                <a:solidFill>
                  <a:schemeClr val="tx1"/>
                </a:solidFill>
              </a:defRPr>
            </a:lvl1pPr>
          </a:lstStyle>
          <a:p>
            <a:endParaRPr lang="en-US" dirty="0"/>
          </a:p>
        </p:txBody>
      </p:sp>
      <p:sp>
        <p:nvSpPr>
          <p:cNvPr id="14" name="Text Placeholder 4"/>
          <p:cNvSpPr>
            <a:spLocks noGrp="1"/>
          </p:cNvSpPr>
          <p:nvPr>
            <p:ph type="body" sz="quarter" idx="13" hasCustomPrompt="1"/>
          </p:nvPr>
        </p:nvSpPr>
        <p:spPr>
          <a:xfrm>
            <a:off x="11035376" y="838200"/>
            <a:ext cx="918851" cy="365760"/>
          </a:xfrm>
        </p:spPr>
        <p:txBody>
          <a:bodyPr>
            <a:normAutofit/>
          </a:bodyPr>
          <a:lstStyle>
            <a:lvl1pPr marL="0" indent="0">
              <a:buNone/>
              <a:defRPr sz="1800" baseline="0">
                <a:solidFill>
                  <a:schemeClr val="tx1"/>
                </a:solidFill>
                <a:latin typeface="+mj-lt"/>
              </a:defRPr>
            </a:lvl1pPr>
          </a:lstStyle>
          <a:p>
            <a:pPr lvl="0"/>
            <a:r>
              <a:rPr lang="en-US" dirty="0"/>
              <a:t>PAGE #</a:t>
            </a:r>
          </a:p>
        </p:txBody>
      </p:sp>
      <p:grpSp>
        <p:nvGrpSpPr>
          <p:cNvPr id="15" name="Group 14"/>
          <p:cNvGrpSpPr/>
          <p:nvPr userDrawn="1"/>
        </p:nvGrpSpPr>
        <p:grpSpPr>
          <a:xfrm>
            <a:off x="10149607" y="513206"/>
            <a:ext cx="864817" cy="1015749"/>
            <a:chOff x="12321769" y="789215"/>
            <a:chExt cx="1059511" cy="134983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7" name="TextBox 16"/>
            <p:cNvSpPr txBox="1"/>
            <p:nvPr/>
          </p:nvSpPr>
          <p:spPr>
            <a:xfrm>
              <a:off x="12566790" y="1422995"/>
              <a:ext cx="569474" cy="388300"/>
            </a:xfrm>
            <a:prstGeom prst="rect">
              <a:avLst/>
            </a:prstGeom>
            <a:noFill/>
          </p:spPr>
          <p:txBody>
            <a:bodyPr wrap="square" rtlCol="0">
              <a:spAutoFit/>
            </a:bodyPr>
            <a:lstStyle/>
            <a:p>
              <a:pPr algn="ctr">
                <a:lnSpc>
                  <a:spcPts val="1500"/>
                </a:lnSpc>
              </a:pPr>
              <a:r>
                <a:rPr lang="en-US" sz="1600" dirty="0">
                  <a:solidFill>
                    <a:schemeClr val="bg2"/>
                  </a:solidFill>
                  <a:latin typeface="+mj-lt"/>
                </a:rPr>
                <a:t>SNET</a:t>
              </a:r>
              <a:endParaRPr lang="en-US" sz="2000" dirty="0">
                <a:solidFill>
                  <a:schemeClr val="bg2"/>
                </a:solidFill>
                <a:latin typeface="+mj-lt"/>
              </a:endParaRPr>
            </a:p>
          </p:txBody>
        </p:sp>
      </p:grpSp>
    </p:spTree>
    <p:extLst>
      <p:ext uri="{BB962C8B-B14F-4D97-AF65-F5344CB8AC3E}">
        <p14:creationId xmlns:p14="http://schemas.microsoft.com/office/powerpoint/2010/main" val="133898150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_Blank">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Tree>
    <p:extLst>
      <p:ext uri="{BB962C8B-B14F-4D97-AF65-F5344CB8AC3E}">
        <p14:creationId xmlns:p14="http://schemas.microsoft.com/office/powerpoint/2010/main" val="50559847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NET Training Activity">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3" name="Rectangle 2">
            <a:extLst>
              <a:ext uri="{FF2B5EF4-FFF2-40B4-BE49-F238E27FC236}">
                <a16:creationId xmlns:a16="http://schemas.microsoft.com/office/drawing/2014/main" id="{0FFA726C-8337-A9CE-A95F-27D76BFB6868}"/>
              </a:ext>
            </a:extLst>
          </p:cNvPr>
          <p:cNvSpPr/>
          <p:nvPr userDrawn="1"/>
        </p:nvSpPr>
        <p:spPr>
          <a:xfrm>
            <a:off x="-152400" y="4861718"/>
            <a:ext cx="124968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3BF938-333C-60C5-0880-4F3674053E8A}"/>
              </a:ext>
            </a:extLst>
          </p:cNvPr>
          <p:cNvSpPr>
            <a:spLocks noGrp="1"/>
          </p:cNvSpPr>
          <p:nvPr>
            <p:ph type="title" hasCustomPrompt="1"/>
          </p:nvPr>
        </p:nvSpPr>
        <p:spPr>
          <a:xfrm>
            <a:off x="235160" y="4960936"/>
            <a:ext cx="10515600" cy="792163"/>
          </a:xfrm>
        </p:spPr>
        <p:txBody>
          <a:bodyPr>
            <a:normAutofit/>
          </a:bodyPr>
          <a:lstStyle>
            <a:lvl1pPr>
              <a:defRPr sz="4000" b="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433806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ro_Group 1">
    <p:bg>
      <p:bgPr>
        <a:solidFill>
          <a:schemeClr val="bg1">
            <a:lumMod val="95000"/>
          </a:schemeClr>
        </a:solidFill>
        <a:effectLst/>
      </p:bgPr>
    </p:bg>
    <p:spTree>
      <p:nvGrpSpPr>
        <p:cNvPr id="1" name=""/>
        <p:cNvGrpSpPr/>
        <p:nvPr/>
      </p:nvGrpSpPr>
      <p:grpSpPr>
        <a:xfrm>
          <a:off x="0" y="0"/>
          <a:ext cx="0" cy="0"/>
          <a:chOff x="0" y="0"/>
          <a:chExt cx="0" cy="0"/>
        </a:xfrm>
      </p:grpSpPr>
      <p:sp>
        <p:nvSpPr>
          <p:cNvPr id="24" name="Google Shape;22;p80"/>
          <p:cNvSpPr txBox="1">
            <a:spLocks noGrp="1"/>
          </p:cNvSpPr>
          <p:nvPr userDrawn="1">
            <p:ph type="title"/>
          </p:nvPr>
        </p:nvSpPr>
        <p:spPr>
          <a:xfrm>
            <a:off x="1078745" y="504421"/>
            <a:ext cx="10052806" cy="1355207"/>
          </a:xfrm>
          <a:prstGeom prst="rect">
            <a:avLst/>
          </a:prstGeom>
          <a:noFill/>
          <a:ln>
            <a:noFill/>
          </a:ln>
        </p:spPr>
        <p:txBody>
          <a:bodyPr spcFirstLastPara="1" wrap="square" lIns="45720" tIns="45700" rIns="45720" bIns="45700" anchor="t" anchorCtr="0">
            <a:noAutofit/>
          </a:bodyPr>
          <a:lstStyle>
            <a:lvl1pPr marL="0" marR="0" lvl="0" indent="0" algn="l" rtl="0">
              <a:lnSpc>
                <a:spcPct val="80000"/>
              </a:lnSpc>
              <a:spcBef>
                <a:spcPts val="0"/>
              </a:spcBef>
              <a:spcAft>
                <a:spcPts val="0"/>
              </a:spcAft>
              <a:buClr>
                <a:srgbClr val="2CB772"/>
              </a:buClr>
              <a:buSzPts val="8800"/>
              <a:buFont typeface="Gill Sans"/>
              <a:buNone/>
              <a:defRPr sz="5400" b="0" i="0" u="none" strike="noStrike" cap="none">
                <a:solidFill>
                  <a:schemeClr val="accent1"/>
                </a:solidFill>
                <a:latin typeface="+mj-lt"/>
                <a:ea typeface="Gill Sans"/>
                <a:cs typeface="Gill Sans"/>
                <a:sym typeface="Gill Sans"/>
              </a:defRPr>
            </a:lvl1pPr>
            <a:lvl2pPr marR="0" lvl="1"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9pPr>
          </a:lstStyle>
          <a:p>
            <a:endParaRPr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9200" y="3562893"/>
            <a:ext cx="978729" cy="978729"/>
          </a:xfrm>
          <a:prstGeom prst="rect">
            <a:avLst/>
          </a:prstGeom>
        </p:spPr>
      </p:pic>
      <p:sp>
        <p:nvSpPr>
          <p:cNvPr id="6" name="Rounded Rectangle 5"/>
          <p:cNvSpPr/>
          <p:nvPr userDrawn="1"/>
        </p:nvSpPr>
        <p:spPr>
          <a:xfrm rot="16200000" flipH="1">
            <a:off x="5589826" y="-2273965"/>
            <a:ext cx="1030644" cy="10052806"/>
          </a:xfrm>
          <a:prstGeom prst="roundRect">
            <a:avLst>
              <a:gd name="adj" fmla="val 50000"/>
            </a:avLst>
          </a:prstGeom>
          <a:noFill/>
          <a:ln w="57150">
            <a:solidFill>
              <a:srgbClr val="0094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7"/>
          <p:cNvSpPr/>
          <p:nvPr userDrawn="1"/>
        </p:nvSpPr>
        <p:spPr>
          <a:xfrm rot="16200000" flipH="1">
            <a:off x="5589825" y="-974144"/>
            <a:ext cx="1030644" cy="10052806"/>
          </a:xfrm>
          <a:prstGeom prst="roundRect">
            <a:avLst>
              <a:gd name="adj" fmla="val 50000"/>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userDrawn="1"/>
        </p:nvSpPr>
        <p:spPr>
          <a:xfrm rot="16200000" flipH="1">
            <a:off x="5589825" y="325675"/>
            <a:ext cx="1030644" cy="10052806"/>
          </a:xfrm>
          <a:prstGeom prst="roundRect">
            <a:avLst>
              <a:gd name="adj" fmla="val 50000"/>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1900" y="2251809"/>
            <a:ext cx="990600" cy="990600"/>
          </a:xfrm>
          <a:prstGeom prst="rect">
            <a:avLst/>
          </a:prstGeom>
        </p:spPr>
      </p:pic>
      <p:sp>
        <p:nvSpPr>
          <p:cNvPr id="15" name="Text Placeholder 14"/>
          <p:cNvSpPr>
            <a:spLocks noGrp="1"/>
          </p:cNvSpPr>
          <p:nvPr>
            <p:ph type="body" sz="quarter" idx="13"/>
          </p:nvPr>
        </p:nvSpPr>
        <p:spPr>
          <a:xfrm>
            <a:off x="2590800" y="2336981"/>
            <a:ext cx="8229599" cy="838203"/>
          </a:xfrm>
        </p:spPr>
        <p:txBody>
          <a:bodyPr>
            <a:normAutofit/>
          </a:bodyPr>
          <a:lstStyle>
            <a:lvl1pPr marL="0" indent="0">
              <a:lnSpc>
                <a:spcPct val="100000"/>
              </a:lnSpc>
              <a:spcBef>
                <a:spcPts val="0"/>
              </a:spcBef>
              <a:buNone/>
              <a:defRPr sz="24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32" name="Text Placeholder 14"/>
          <p:cNvSpPr>
            <a:spLocks noGrp="1"/>
          </p:cNvSpPr>
          <p:nvPr>
            <p:ph type="body" sz="quarter" idx="14"/>
          </p:nvPr>
        </p:nvSpPr>
        <p:spPr>
          <a:xfrm>
            <a:off x="2590800" y="3633156"/>
            <a:ext cx="8229599" cy="838203"/>
          </a:xfrm>
        </p:spPr>
        <p:txBody>
          <a:bodyPr>
            <a:normAutofit/>
          </a:bodyPr>
          <a:lstStyle>
            <a:lvl1pPr marL="0" indent="0">
              <a:lnSpc>
                <a:spcPct val="100000"/>
              </a:lnSpc>
              <a:spcBef>
                <a:spcPts val="0"/>
              </a:spcBef>
              <a:buNone/>
              <a:defRPr sz="24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37" name="Text Placeholder 14"/>
          <p:cNvSpPr>
            <a:spLocks noGrp="1"/>
          </p:cNvSpPr>
          <p:nvPr>
            <p:ph type="body" sz="quarter" idx="15"/>
          </p:nvPr>
        </p:nvSpPr>
        <p:spPr>
          <a:xfrm>
            <a:off x="2590800" y="4932975"/>
            <a:ext cx="8229599" cy="838203"/>
          </a:xfrm>
        </p:spPr>
        <p:txBody>
          <a:bodyPr>
            <a:normAutofit/>
          </a:bodyPr>
          <a:lstStyle>
            <a:lvl1pPr marL="0" indent="0">
              <a:lnSpc>
                <a:spcPct val="100000"/>
              </a:lnSpc>
              <a:spcBef>
                <a:spcPts val="0"/>
              </a:spcBef>
              <a:buNone/>
              <a:defRPr sz="24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pic>
        <p:nvPicPr>
          <p:cNvPr id="41" name="Picture 4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1900" y="4854157"/>
            <a:ext cx="990600" cy="990600"/>
          </a:xfrm>
          <a:prstGeom prst="rect">
            <a:avLst/>
          </a:prstGeom>
        </p:spPr>
      </p:pic>
      <p:sp>
        <p:nvSpPr>
          <p:cNvPr id="42" name="Slide Number Placeholder 5"/>
          <p:cNvSpPr>
            <a:spLocks noGrp="1"/>
          </p:cNvSpPr>
          <p:nvPr>
            <p:ph type="sldNum" sz="quarter" idx="12"/>
          </p:nvPr>
        </p:nvSpPr>
        <p:spPr>
          <a:xfrm>
            <a:off x="9185187" y="6337088"/>
            <a:ext cx="2743200" cy="365125"/>
          </a:xfrm>
        </p:spPr>
        <p:txBody>
          <a:bodyPr/>
          <a:lstStyle/>
          <a:p>
            <a:fld id="{5805A9EC-108B-40EA-95FB-2468C466EA14}" type="slidenum">
              <a:rPr lang="en-US" smtClean="0"/>
              <a:t>‹#›</a:t>
            </a:fld>
            <a:endParaRPr lang="en-US" dirty="0"/>
          </a:p>
        </p:txBody>
      </p:sp>
    </p:spTree>
    <p:extLst>
      <p:ext uri="{BB962C8B-B14F-4D97-AF65-F5344CB8AC3E}">
        <p14:creationId xmlns:p14="http://schemas.microsoft.com/office/powerpoint/2010/main" val="4156114546"/>
      </p:ext>
    </p:extLst>
  </p:cSld>
  <p:clrMapOvr>
    <a:overrideClrMapping bg1="lt1" tx1="dk1" bg2="lt2" tx2="dk2" accent1="accent1" accent2="accent2" accent3="accent3" accent4="accent4" accent5="accent5" accent6="accent6" hlink="hlink" folHlink="folHlink"/>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ro_Key Terms 1">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838200" y="4182535"/>
            <a:ext cx="105156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ounded Rectangle 52"/>
          <p:cNvSpPr/>
          <p:nvPr userDrawn="1"/>
        </p:nvSpPr>
        <p:spPr>
          <a:xfrm>
            <a:off x="393514" y="577735"/>
            <a:ext cx="12547786" cy="869708"/>
          </a:xfrm>
          <a:prstGeom prst="roundRect">
            <a:avLst>
              <a:gd name="adj" fmla="val 50000"/>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3" name="Content Placeholder 2"/>
          <p:cNvSpPr>
            <a:spLocks noGrp="1"/>
          </p:cNvSpPr>
          <p:nvPr>
            <p:ph idx="1"/>
          </p:nvPr>
        </p:nvSpPr>
        <p:spPr>
          <a:xfrm>
            <a:off x="838200" y="1941345"/>
            <a:ext cx="10515600" cy="1828800"/>
          </a:xfrm>
        </p:spPr>
        <p:txBody>
          <a:bodyPr lIns="457200" tIns="64008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2" name="Title 1"/>
          <p:cNvSpPr>
            <a:spLocks noGrp="1"/>
          </p:cNvSpPr>
          <p:nvPr>
            <p:ph type="title"/>
          </p:nvPr>
        </p:nvSpPr>
        <p:spPr>
          <a:xfrm>
            <a:off x="4238596" y="577736"/>
            <a:ext cx="5890059" cy="869708"/>
          </a:xfrm>
        </p:spPr>
        <p:txBody>
          <a:bodyPr/>
          <a:lstStyle>
            <a:lvl1pPr>
              <a:defRPr baseline="0">
                <a:solidFill>
                  <a:schemeClr val="tx1"/>
                </a:solidFill>
              </a:defRPr>
            </a:lvl1pPr>
          </a:lstStyle>
          <a:p>
            <a:endParaRPr lang="en-US" dirty="0"/>
          </a:p>
        </p:txBody>
      </p:sp>
      <p:sp>
        <p:nvSpPr>
          <p:cNvPr id="14" name="Text Placeholder 4"/>
          <p:cNvSpPr>
            <a:spLocks noGrp="1"/>
          </p:cNvSpPr>
          <p:nvPr>
            <p:ph type="body" sz="quarter" idx="13" hasCustomPrompt="1"/>
          </p:nvPr>
        </p:nvSpPr>
        <p:spPr>
          <a:xfrm>
            <a:off x="11035376" y="838200"/>
            <a:ext cx="918851" cy="365760"/>
          </a:xfrm>
        </p:spPr>
        <p:txBody>
          <a:bodyPr>
            <a:normAutofit/>
          </a:bodyPr>
          <a:lstStyle>
            <a:lvl1pPr marL="0" indent="0">
              <a:buNone/>
              <a:defRPr sz="1800" baseline="0">
                <a:solidFill>
                  <a:schemeClr val="tx1"/>
                </a:solidFill>
                <a:latin typeface="+mj-lt"/>
              </a:defRPr>
            </a:lvl1pPr>
          </a:lstStyle>
          <a:p>
            <a:pPr lvl="0"/>
            <a:r>
              <a:rPr lang="en-US" dirty="0"/>
              <a:t>PAGE #</a:t>
            </a:r>
          </a:p>
        </p:txBody>
      </p:sp>
      <p:grpSp>
        <p:nvGrpSpPr>
          <p:cNvPr id="15" name="Group 14"/>
          <p:cNvGrpSpPr/>
          <p:nvPr userDrawn="1"/>
        </p:nvGrpSpPr>
        <p:grpSpPr>
          <a:xfrm>
            <a:off x="10191615" y="532643"/>
            <a:ext cx="864817" cy="1015749"/>
            <a:chOff x="12321769" y="789215"/>
            <a:chExt cx="1059511" cy="134983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7" name="TextBox 16"/>
            <p:cNvSpPr txBox="1"/>
            <p:nvPr/>
          </p:nvSpPr>
          <p:spPr>
            <a:xfrm>
              <a:off x="12566790" y="1422995"/>
              <a:ext cx="569474" cy="388300"/>
            </a:xfrm>
            <a:prstGeom prst="rect">
              <a:avLst/>
            </a:prstGeom>
            <a:noFill/>
          </p:spPr>
          <p:txBody>
            <a:bodyPr wrap="square" rtlCol="0">
              <a:spAutoFit/>
            </a:bodyPr>
            <a:lstStyle/>
            <a:p>
              <a:pPr algn="ctr">
                <a:lnSpc>
                  <a:spcPts val="1500"/>
                </a:lnSpc>
              </a:pPr>
              <a:r>
                <a:rPr lang="en-US" sz="1600" dirty="0">
                  <a:solidFill>
                    <a:schemeClr val="bg2"/>
                  </a:solidFill>
                  <a:latin typeface="+mj-lt"/>
                </a:rPr>
                <a:t>SNET</a:t>
              </a:r>
              <a:endParaRPr lang="en-US" sz="2000" dirty="0">
                <a:solidFill>
                  <a:schemeClr val="bg2"/>
                </a:solidFill>
                <a:latin typeface="+mj-lt"/>
              </a:endParaRPr>
            </a:p>
          </p:txBody>
        </p:sp>
      </p:gr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 y="628741"/>
            <a:ext cx="767696" cy="767696"/>
          </a:xfrm>
          <a:prstGeom prst="rect">
            <a:avLst/>
          </a:prstGeom>
        </p:spPr>
      </p:pic>
      <p:sp>
        <p:nvSpPr>
          <p:cNvPr id="5" name="TextBox 4"/>
          <p:cNvSpPr txBox="1"/>
          <p:nvPr userDrawn="1"/>
        </p:nvSpPr>
        <p:spPr>
          <a:xfrm>
            <a:off x="1223731" y="504757"/>
            <a:ext cx="2814869" cy="1015663"/>
          </a:xfrm>
          <a:prstGeom prst="rect">
            <a:avLst/>
          </a:prstGeom>
          <a:noFill/>
        </p:spPr>
        <p:txBody>
          <a:bodyPr wrap="square" rtlCol="0">
            <a:spAutoFit/>
          </a:bodyPr>
          <a:lstStyle/>
          <a:p>
            <a:r>
              <a:rPr lang="en-US" sz="6000" spc="0" dirty="0">
                <a:solidFill>
                  <a:schemeClr val="tx1"/>
                </a:solidFill>
                <a:latin typeface="+mj-lt"/>
              </a:rPr>
              <a:t>KEY TERMS:</a:t>
            </a:r>
          </a:p>
        </p:txBody>
      </p:sp>
      <p:sp>
        <p:nvSpPr>
          <p:cNvPr id="9" name="Text Placeholder 8"/>
          <p:cNvSpPr>
            <a:spLocks noGrp="1"/>
          </p:cNvSpPr>
          <p:nvPr>
            <p:ph type="body" sz="quarter" idx="14"/>
          </p:nvPr>
        </p:nvSpPr>
        <p:spPr>
          <a:xfrm>
            <a:off x="838200" y="4182535"/>
            <a:ext cx="10515600" cy="1828800"/>
          </a:xfrm>
          <a:noFill/>
        </p:spPr>
        <p:txBody>
          <a:bodyPr lIns="457200" tIns="640080" rIns="9144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8" name="TextBox 17"/>
          <p:cNvSpPr txBox="1"/>
          <p:nvPr userDrawn="1"/>
        </p:nvSpPr>
        <p:spPr>
          <a:xfrm>
            <a:off x="838200" y="1826464"/>
            <a:ext cx="3124200" cy="707886"/>
          </a:xfrm>
          <a:prstGeom prst="rect">
            <a:avLst/>
          </a:prstGeom>
          <a:noFill/>
        </p:spPr>
        <p:txBody>
          <a:bodyPr wrap="square" rtlCol="0">
            <a:spAutoFit/>
          </a:bodyPr>
          <a:lstStyle/>
          <a:p>
            <a:r>
              <a:rPr lang="en-US" sz="4000" spc="0" dirty="0">
                <a:solidFill>
                  <a:schemeClr val="tx1"/>
                </a:solidFill>
                <a:latin typeface="+mj-lt"/>
              </a:rPr>
              <a:t>DEFINITION:</a:t>
            </a:r>
          </a:p>
        </p:txBody>
      </p:sp>
      <p:sp>
        <p:nvSpPr>
          <p:cNvPr id="19" name="TextBox 18"/>
          <p:cNvSpPr txBox="1"/>
          <p:nvPr userDrawn="1"/>
        </p:nvSpPr>
        <p:spPr>
          <a:xfrm>
            <a:off x="838200" y="4114800"/>
            <a:ext cx="3124200" cy="707886"/>
          </a:xfrm>
          <a:prstGeom prst="rect">
            <a:avLst/>
          </a:prstGeom>
          <a:noFill/>
        </p:spPr>
        <p:txBody>
          <a:bodyPr wrap="square" rtlCol="0">
            <a:spAutoFit/>
          </a:bodyPr>
          <a:lstStyle/>
          <a:p>
            <a:r>
              <a:rPr lang="en-US" sz="4000" spc="0" dirty="0">
                <a:solidFill>
                  <a:schemeClr val="tx1"/>
                </a:solidFill>
                <a:latin typeface="+mj-lt"/>
              </a:rPr>
              <a:t>EXAMPLE:</a:t>
            </a:r>
          </a:p>
        </p:txBody>
      </p:sp>
    </p:spTree>
    <p:extLst>
      <p:ext uri="{BB962C8B-B14F-4D97-AF65-F5344CB8AC3E}">
        <p14:creationId xmlns:p14="http://schemas.microsoft.com/office/powerpoint/2010/main" val="2374042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anim calcmode="lin" valueType="num">
                                      <p:cBhvr>
                                        <p:cTn id="2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build="p">
        <p:tmplLst>
          <p:tmpl>
            <p:tnLst>
              <p:par>
                <p:cTn presetID="42"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Lst>
      </p:bldP>
      <p:bldP spid="18" grpId="0"/>
      <p:bldP spid="1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ro_Key Terms 2">
    <p:bg>
      <p:bgPr>
        <a:solidFill>
          <a:schemeClr val="bg1">
            <a:lumMod val="95000"/>
          </a:schemeClr>
        </a:solidFill>
        <a:effectLst/>
      </p:bgPr>
    </p:bg>
    <p:spTree>
      <p:nvGrpSpPr>
        <p:cNvPr id="1" name=""/>
        <p:cNvGrpSpPr/>
        <p:nvPr/>
      </p:nvGrpSpPr>
      <p:grpSpPr>
        <a:xfrm>
          <a:off x="0" y="0"/>
          <a:ext cx="0" cy="0"/>
          <a:chOff x="0" y="0"/>
          <a:chExt cx="0" cy="0"/>
        </a:xfrm>
      </p:grpSpPr>
      <p:sp>
        <p:nvSpPr>
          <p:cNvPr id="53" name="Rounded Rectangle 52"/>
          <p:cNvSpPr/>
          <p:nvPr userDrawn="1"/>
        </p:nvSpPr>
        <p:spPr>
          <a:xfrm>
            <a:off x="393514" y="577735"/>
            <a:ext cx="12547786" cy="869708"/>
          </a:xfrm>
          <a:prstGeom prst="roundRect">
            <a:avLst>
              <a:gd name="adj" fmla="val 50000"/>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3" name="Content Placeholder 2"/>
          <p:cNvSpPr>
            <a:spLocks noGrp="1"/>
          </p:cNvSpPr>
          <p:nvPr>
            <p:ph idx="1"/>
          </p:nvPr>
        </p:nvSpPr>
        <p:spPr>
          <a:xfrm>
            <a:off x="838200" y="1941344"/>
            <a:ext cx="10515600" cy="3926055"/>
          </a:xfrm>
        </p:spPr>
        <p:txBody>
          <a:bodyPr lIns="91440" tIns="91440" bIns="91440"/>
          <a:lstStyle>
            <a:lvl1pPr marL="514350" indent="-514350">
              <a:buFont typeface="+mj-lt"/>
              <a:buAutoNum type="arabicPeriod"/>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2" name="Title 1"/>
          <p:cNvSpPr>
            <a:spLocks noGrp="1"/>
          </p:cNvSpPr>
          <p:nvPr>
            <p:ph type="title"/>
          </p:nvPr>
        </p:nvSpPr>
        <p:spPr>
          <a:xfrm>
            <a:off x="4238596" y="577736"/>
            <a:ext cx="5890059" cy="869708"/>
          </a:xfrm>
        </p:spPr>
        <p:txBody>
          <a:bodyPr/>
          <a:lstStyle>
            <a:lvl1pPr>
              <a:defRPr baseline="0">
                <a:solidFill>
                  <a:schemeClr val="tx1"/>
                </a:solidFill>
              </a:defRPr>
            </a:lvl1pPr>
          </a:lstStyle>
          <a:p>
            <a:endParaRPr lang="en-US" dirty="0"/>
          </a:p>
        </p:txBody>
      </p:sp>
      <p:sp>
        <p:nvSpPr>
          <p:cNvPr id="14" name="Text Placeholder 4"/>
          <p:cNvSpPr>
            <a:spLocks noGrp="1"/>
          </p:cNvSpPr>
          <p:nvPr>
            <p:ph type="body" sz="quarter" idx="13" hasCustomPrompt="1"/>
          </p:nvPr>
        </p:nvSpPr>
        <p:spPr>
          <a:xfrm>
            <a:off x="11035376" y="838200"/>
            <a:ext cx="918851" cy="365760"/>
          </a:xfrm>
        </p:spPr>
        <p:txBody>
          <a:bodyPr>
            <a:normAutofit/>
          </a:bodyPr>
          <a:lstStyle>
            <a:lvl1pPr marL="0" indent="0">
              <a:buNone/>
              <a:defRPr sz="1800" baseline="0">
                <a:solidFill>
                  <a:schemeClr val="tx1"/>
                </a:solidFill>
                <a:latin typeface="+mj-lt"/>
              </a:defRPr>
            </a:lvl1pPr>
          </a:lstStyle>
          <a:p>
            <a:pPr lvl="0"/>
            <a:r>
              <a:rPr lang="en-US" dirty="0"/>
              <a:t>PAGE #</a:t>
            </a:r>
          </a:p>
        </p:txBody>
      </p:sp>
      <p:grpSp>
        <p:nvGrpSpPr>
          <p:cNvPr id="15" name="Group 14"/>
          <p:cNvGrpSpPr/>
          <p:nvPr userDrawn="1"/>
        </p:nvGrpSpPr>
        <p:grpSpPr>
          <a:xfrm>
            <a:off x="10149607" y="513206"/>
            <a:ext cx="864817" cy="1015749"/>
            <a:chOff x="12321769" y="789215"/>
            <a:chExt cx="1059511" cy="134983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7" name="TextBox 16"/>
            <p:cNvSpPr txBox="1"/>
            <p:nvPr/>
          </p:nvSpPr>
          <p:spPr>
            <a:xfrm>
              <a:off x="12566790" y="1422995"/>
              <a:ext cx="569474" cy="388300"/>
            </a:xfrm>
            <a:prstGeom prst="rect">
              <a:avLst/>
            </a:prstGeom>
            <a:noFill/>
          </p:spPr>
          <p:txBody>
            <a:bodyPr wrap="square" rtlCol="0">
              <a:spAutoFit/>
            </a:bodyPr>
            <a:lstStyle/>
            <a:p>
              <a:pPr algn="ctr">
                <a:lnSpc>
                  <a:spcPts val="1500"/>
                </a:lnSpc>
              </a:pPr>
              <a:r>
                <a:rPr lang="en-US" sz="1600" dirty="0">
                  <a:solidFill>
                    <a:schemeClr val="bg2"/>
                  </a:solidFill>
                  <a:latin typeface="+mj-lt"/>
                </a:rPr>
                <a:t>SNET</a:t>
              </a:r>
              <a:endParaRPr lang="en-US" sz="2000" dirty="0">
                <a:solidFill>
                  <a:schemeClr val="bg2"/>
                </a:solidFill>
                <a:latin typeface="+mj-lt"/>
              </a:endParaRPr>
            </a:p>
          </p:txBody>
        </p:sp>
      </p:gr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 y="628741"/>
            <a:ext cx="767696" cy="767696"/>
          </a:xfrm>
          <a:prstGeom prst="rect">
            <a:avLst/>
          </a:prstGeom>
        </p:spPr>
      </p:pic>
      <p:sp>
        <p:nvSpPr>
          <p:cNvPr id="5" name="TextBox 4"/>
          <p:cNvSpPr txBox="1"/>
          <p:nvPr userDrawn="1"/>
        </p:nvSpPr>
        <p:spPr>
          <a:xfrm>
            <a:off x="1223731" y="504757"/>
            <a:ext cx="2814869" cy="1015663"/>
          </a:xfrm>
          <a:prstGeom prst="rect">
            <a:avLst/>
          </a:prstGeom>
          <a:noFill/>
        </p:spPr>
        <p:txBody>
          <a:bodyPr wrap="square" rtlCol="0">
            <a:spAutoFit/>
          </a:bodyPr>
          <a:lstStyle/>
          <a:p>
            <a:r>
              <a:rPr lang="en-US" sz="6000" spc="0" dirty="0">
                <a:solidFill>
                  <a:schemeClr val="tx1"/>
                </a:solidFill>
                <a:latin typeface="+mj-lt"/>
              </a:rPr>
              <a:t>KEY TERMS:</a:t>
            </a:r>
          </a:p>
        </p:txBody>
      </p:sp>
    </p:spTree>
    <p:extLst>
      <p:ext uri="{BB962C8B-B14F-4D97-AF65-F5344CB8AC3E}">
        <p14:creationId xmlns:p14="http://schemas.microsoft.com/office/powerpoint/2010/main" val="35807472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ase 1_Title">
    <p:bg>
      <p:bgPr>
        <a:solidFill>
          <a:schemeClr val="accent2"/>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1" cy="393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9448800" y="3935289"/>
            <a:ext cx="2743200" cy="2922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5540" y="4233145"/>
            <a:ext cx="8225060" cy="1986679"/>
          </a:xfrm>
        </p:spPr>
        <p:txBody>
          <a:bodyPr>
            <a:normAutofit/>
          </a:bodyPr>
          <a:lstStyle>
            <a:lvl1pPr>
              <a:defRPr sz="6000" cap="all" baseline="0">
                <a:solidFill>
                  <a:schemeClr val="bg1"/>
                </a:solidFill>
              </a:defRPr>
            </a:lvl1pPr>
          </a:lstStyle>
          <a:p>
            <a:r>
              <a:rPr lang="en-US" dirty="0"/>
              <a:t>Click to edit </a:t>
            </a:r>
            <a:br>
              <a:rPr lang="en-US" dirty="0"/>
            </a:br>
            <a:r>
              <a:rPr lang="en-US" dirty="0"/>
              <a:t>Master title style</a:t>
            </a:r>
          </a:p>
        </p:txBody>
      </p:sp>
      <p:sp>
        <p:nvSpPr>
          <p:cNvPr id="6" name="Slide Number Placeholder 5"/>
          <p:cNvSpPr>
            <a:spLocks noGrp="1"/>
          </p:cNvSpPr>
          <p:nvPr>
            <p:ph type="sldNum" sz="quarter" idx="12"/>
          </p:nvPr>
        </p:nvSpPr>
        <p:spPr>
          <a:xfrm>
            <a:off x="9185187" y="6340691"/>
            <a:ext cx="2743200"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46" name="TextBox 45"/>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42" name="TextBox 41"/>
          <p:cNvSpPr txBox="1"/>
          <p:nvPr userDrawn="1"/>
        </p:nvSpPr>
        <p:spPr>
          <a:xfrm>
            <a:off x="-457200" y="-1991826"/>
            <a:ext cx="5862813" cy="7786747"/>
          </a:xfrm>
          <a:prstGeom prst="rect">
            <a:avLst/>
          </a:prstGeom>
          <a:noFill/>
        </p:spPr>
        <p:txBody>
          <a:bodyPr wrap="square" rtlCol="0">
            <a:spAutoFit/>
          </a:bodyPr>
          <a:lstStyle/>
          <a:p>
            <a:r>
              <a:rPr lang="en-US" sz="50000" b="0" spc="-5000" baseline="0" dirty="0">
                <a:solidFill>
                  <a:schemeClr val="accent2"/>
                </a:solidFill>
                <a:latin typeface="+mj-lt"/>
              </a:rPr>
              <a:t>01</a:t>
            </a:r>
          </a:p>
        </p:txBody>
      </p:sp>
      <p:grpSp>
        <p:nvGrpSpPr>
          <p:cNvPr id="17" name="Group 16"/>
          <p:cNvGrpSpPr/>
          <p:nvPr userDrawn="1"/>
        </p:nvGrpSpPr>
        <p:grpSpPr>
          <a:xfrm>
            <a:off x="4082874" y="755568"/>
            <a:ext cx="7772400" cy="2176272"/>
            <a:chOff x="355523" y="455308"/>
            <a:chExt cx="8432954" cy="2359436"/>
          </a:xfrm>
        </p:grpSpPr>
        <p:sp>
          <p:nvSpPr>
            <p:cNvPr id="18" name="Block Arc 17">
              <a:extLst>
                <a:ext uri="{FF2B5EF4-FFF2-40B4-BE49-F238E27FC236}">
                  <a16:creationId xmlns:a16="http://schemas.microsoft.com/office/drawing/2014/main" id="{25C4BB89-0383-4E5F-9624-D8A7B3A6B031}"/>
                </a:ext>
              </a:extLst>
            </p:cNvPr>
            <p:cNvSpPr/>
            <p:nvPr/>
          </p:nvSpPr>
          <p:spPr>
            <a:xfrm rot="10800000">
              <a:off x="6469333" y="468244"/>
              <a:ext cx="2319144" cy="2346500"/>
            </a:xfrm>
            <a:prstGeom prst="blockArc">
              <a:avLst>
                <a:gd name="adj1" fmla="val 8860787"/>
                <a:gd name="adj2" fmla="val 21593282"/>
                <a:gd name="adj3" fmla="val 35629"/>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19" name="Block Arc 18">
              <a:extLst>
                <a:ext uri="{FF2B5EF4-FFF2-40B4-BE49-F238E27FC236}">
                  <a16:creationId xmlns:a16="http://schemas.microsoft.com/office/drawing/2014/main" id="{ED7ACBA3-16A4-4925-AA4C-868864626843}"/>
                </a:ext>
              </a:extLst>
            </p:cNvPr>
            <p:cNvSpPr/>
            <p:nvPr/>
          </p:nvSpPr>
          <p:spPr>
            <a:xfrm rot="10800000" flipH="1">
              <a:off x="355523" y="455308"/>
              <a:ext cx="2347406" cy="2302638"/>
            </a:xfrm>
            <a:prstGeom prst="blockArc">
              <a:avLst>
                <a:gd name="adj1" fmla="val 9112713"/>
                <a:gd name="adj2" fmla="val 21521824"/>
                <a:gd name="adj3" fmla="val 36083"/>
              </a:avLst>
            </a:prstGeom>
            <a:solidFill>
              <a:srgbClr val="2BB673"/>
            </a:solidFill>
            <a:ln>
              <a:solidFill>
                <a:srgbClr val="2BB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20" name="Block Arc 19">
              <a:extLst>
                <a:ext uri="{FF2B5EF4-FFF2-40B4-BE49-F238E27FC236}">
                  <a16:creationId xmlns:a16="http://schemas.microsoft.com/office/drawing/2014/main" id="{7730DBED-39C0-490F-ABAB-252C00200D3D}"/>
                </a:ext>
              </a:extLst>
            </p:cNvPr>
            <p:cNvSpPr/>
            <p:nvPr/>
          </p:nvSpPr>
          <p:spPr>
            <a:xfrm>
              <a:off x="4944193" y="495795"/>
              <a:ext cx="2347406" cy="2302638"/>
            </a:xfrm>
            <a:prstGeom prst="blockArc">
              <a:avLst>
                <a:gd name="adj1" fmla="val 10800000"/>
                <a:gd name="adj2" fmla="val 50745"/>
                <a:gd name="adj3" fmla="val 35637"/>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21" name="Block Arc 20">
              <a:extLst>
                <a:ext uri="{FF2B5EF4-FFF2-40B4-BE49-F238E27FC236}">
                  <a16:creationId xmlns:a16="http://schemas.microsoft.com/office/drawing/2014/main" id="{CE06FCB5-562F-460F-96D3-C60550831269}"/>
                </a:ext>
              </a:extLst>
            </p:cNvPr>
            <p:cNvSpPr/>
            <p:nvPr/>
          </p:nvSpPr>
          <p:spPr>
            <a:xfrm rot="10800000">
              <a:off x="3412604" y="504143"/>
              <a:ext cx="2347406" cy="2302638"/>
            </a:xfrm>
            <a:prstGeom prst="blockArc">
              <a:avLst>
                <a:gd name="adj1" fmla="val 10800000"/>
                <a:gd name="adj2" fmla="val 50745"/>
                <a:gd name="adj3" fmla="val 35637"/>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22" name="Block Arc 21">
              <a:extLst>
                <a:ext uri="{FF2B5EF4-FFF2-40B4-BE49-F238E27FC236}">
                  <a16:creationId xmlns:a16="http://schemas.microsoft.com/office/drawing/2014/main" id="{4DFA4714-AC6A-4575-BD0F-74800032DC7B}"/>
                </a:ext>
              </a:extLst>
            </p:cNvPr>
            <p:cNvSpPr/>
            <p:nvPr/>
          </p:nvSpPr>
          <p:spPr>
            <a:xfrm>
              <a:off x="1887143" y="476192"/>
              <a:ext cx="2347406" cy="2302638"/>
            </a:xfrm>
            <a:prstGeom prst="blockArc">
              <a:avLst>
                <a:gd name="adj1" fmla="val 10800000"/>
                <a:gd name="adj2" fmla="val 50745"/>
                <a:gd name="adj3" fmla="val 35637"/>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pic>
          <p:nvPicPr>
            <p:cNvPr id="23" name="Picture 22">
              <a:extLst>
                <a:ext uri="{FF2B5EF4-FFF2-40B4-BE49-F238E27FC236}">
                  <a16:creationId xmlns:a16="http://schemas.microsoft.com/office/drawing/2014/main" id="{6059CD5D-A784-47AE-A880-C69FC5E3EA14}"/>
                </a:ext>
              </a:extLst>
            </p:cNvPr>
            <p:cNvPicPr>
              <a:picLocks noChangeAspect="1"/>
            </p:cNvPicPr>
            <p:nvPr/>
          </p:nvPicPr>
          <p:blipFill rotWithShape="1">
            <a:blip r:embed="rId5"/>
            <a:srcRect b="49023"/>
            <a:stretch/>
          </p:blipFill>
          <p:spPr>
            <a:xfrm rot="10800000">
              <a:off x="6835326" y="1629919"/>
              <a:ext cx="1510285" cy="784996"/>
            </a:xfrm>
            <a:prstGeom prst="rect">
              <a:avLst/>
            </a:prstGeom>
          </p:spPr>
        </p:pic>
        <p:pic>
          <p:nvPicPr>
            <p:cNvPr id="24" name="Picture 23">
              <a:extLst>
                <a:ext uri="{FF2B5EF4-FFF2-40B4-BE49-F238E27FC236}">
                  <a16:creationId xmlns:a16="http://schemas.microsoft.com/office/drawing/2014/main" id="{7A14FA85-4A26-403A-90BF-A5C68A334FCF}"/>
                </a:ext>
              </a:extLst>
            </p:cNvPr>
            <p:cNvPicPr>
              <a:picLocks noChangeAspect="1"/>
            </p:cNvPicPr>
            <p:nvPr/>
          </p:nvPicPr>
          <p:blipFill rotWithShape="1">
            <a:blip r:embed="rId5"/>
            <a:srcRect b="49023"/>
            <a:stretch/>
          </p:blipFill>
          <p:spPr>
            <a:xfrm rot="10800000">
              <a:off x="3827268" y="1660347"/>
              <a:ext cx="1510285" cy="784996"/>
            </a:xfrm>
            <a:prstGeom prst="rect">
              <a:avLst/>
            </a:prstGeom>
          </p:spPr>
        </p:pic>
        <p:pic>
          <p:nvPicPr>
            <p:cNvPr id="25" name="Picture 24">
              <a:extLst>
                <a:ext uri="{FF2B5EF4-FFF2-40B4-BE49-F238E27FC236}">
                  <a16:creationId xmlns:a16="http://schemas.microsoft.com/office/drawing/2014/main" id="{7962A066-5758-466E-9059-631E0E474D56}"/>
                </a:ext>
              </a:extLst>
            </p:cNvPr>
            <p:cNvPicPr>
              <a:picLocks noChangeAspect="1"/>
            </p:cNvPicPr>
            <p:nvPr/>
          </p:nvPicPr>
          <p:blipFill rotWithShape="1">
            <a:blip r:embed="rId5"/>
            <a:srcRect b="49023"/>
            <a:stretch/>
          </p:blipFill>
          <p:spPr>
            <a:xfrm rot="10800000">
              <a:off x="823901" y="1637824"/>
              <a:ext cx="1510285" cy="784996"/>
            </a:xfrm>
            <a:prstGeom prst="rect">
              <a:avLst/>
            </a:prstGeom>
          </p:spPr>
        </p:pic>
        <p:pic>
          <p:nvPicPr>
            <p:cNvPr id="26" name="Picture 25">
              <a:extLst>
                <a:ext uri="{FF2B5EF4-FFF2-40B4-BE49-F238E27FC236}">
                  <a16:creationId xmlns:a16="http://schemas.microsoft.com/office/drawing/2014/main" id="{FBB15574-BBFB-43B7-8553-397BEF2B684B}"/>
                </a:ext>
              </a:extLst>
            </p:cNvPr>
            <p:cNvPicPr>
              <a:picLocks noChangeAspect="1"/>
            </p:cNvPicPr>
            <p:nvPr/>
          </p:nvPicPr>
          <p:blipFill rotWithShape="1">
            <a:blip r:embed="rId5"/>
            <a:srcRect b="49023"/>
            <a:stretch/>
          </p:blipFill>
          <p:spPr>
            <a:xfrm>
              <a:off x="2321333" y="829432"/>
              <a:ext cx="1510285" cy="784996"/>
            </a:xfrm>
            <a:prstGeom prst="rect">
              <a:avLst/>
            </a:prstGeom>
          </p:spPr>
        </p:pic>
        <p:pic>
          <p:nvPicPr>
            <p:cNvPr id="27" name="Picture 26">
              <a:extLst>
                <a:ext uri="{FF2B5EF4-FFF2-40B4-BE49-F238E27FC236}">
                  <a16:creationId xmlns:a16="http://schemas.microsoft.com/office/drawing/2014/main" id="{DD7D003D-3AD2-4976-8DE4-72F5B0BA9534}"/>
                </a:ext>
              </a:extLst>
            </p:cNvPr>
            <p:cNvPicPr>
              <a:picLocks noChangeAspect="1"/>
            </p:cNvPicPr>
            <p:nvPr/>
          </p:nvPicPr>
          <p:blipFill rotWithShape="1">
            <a:blip r:embed="rId5"/>
            <a:srcRect b="49023"/>
            <a:stretch/>
          </p:blipFill>
          <p:spPr>
            <a:xfrm>
              <a:off x="5330714" y="799004"/>
              <a:ext cx="1510285" cy="784996"/>
            </a:xfrm>
            <a:prstGeom prst="rect">
              <a:avLst/>
            </a:prstGeom>
          </p:spPr>
        </p:pic>
        <p:sp>
          <p:nvSpPr>
            <p:cNvPr id="28" name="Oval 27">
              <a:extLst>
                <a:ext uri="{FF2B5EF4-FFF2-40B4-BE49-F238E27FC236}">
                  <a16:creationId xmlns:a16="http://schemas.microsoft.com/office/drawing/2014/main" id="{935286DD-7A01-40B4-8BDE-9B17CFEEE5AC}"/>
                </a:ext>
              </a:extLst>
            </p:cNvPr>
            <p:cNvSpPr/>
            <p:nvPr/>
          </p:nvSpPr>
          <p:spPr>
            <a:xfrm rot="10800000" flipH="1" flipV="1">
              <a:off x="2642974"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29" name="Oval 28">
              <a:extLst>
                <a:ext uri="{FF2B5EF4-FFF2-40B4-BE49-F238E27FC236}">
                  <a16:creationId xmlns:a16="http://schemas.microsoft.com/office/drawing/2014/main" id="{B594BE00-930F-4563-A378-4E56A934B356}"/>
                </a:ext>
              </a:extLst>
            </p:cNvPr>
            <p:cNvSpPr/>
            <p:nvPr/>
          </p:nvSpPr>
          <p:spPr>
            <a:xfrm rot="10800000" flipH="1" flipV="1">
              <a:off x="5699835"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31" name="Oval 30">
              <a:extLst>
                <a:ext uri="{FF2B5EF4-FFF2-40B4-BE49-F238E27FC236}">
                  <a16:creationId xmlns:a16="http://schemas.microsoft.com/office/drawing/2014/main" id="{823CBD21-7AA0-4247-A763-77DC9D8C1F89}"/>
                </a:ext>
              </a:extLst>
            </p:cNvPr>
            <p:cNvSpPr/>
            <p:nvPr/>
          </p:nvSpPr>
          <p:spPr>
            <a:xfrm rot="10800000" flipH="1" flipV="1">
              <a:off x="7213327"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32" name="Oval 31">
              <a:extLst>
                <a:ext uri="{FF2B5EF4-FFF2-40B4-BE49-F238E27FC236}">
                  <a16:creationId xmlns:a16="http://schemas.microsoft.com/office/drawing/2014/main" id="{64020DB7-16F2-4EF6-9058-86403E41B61C}"/>
                </a:ext>
              </a:extLst>
            </p:cNvPr>
            <p:cNvSpPr/>
            <p:nvPr/>
          </p:nvSpPr>
          <p:spPr>
            <a:xfrm rot="10800000" flipH="1" flipV="1">
              <a:off x="1107384"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33" name="Oval 32">
              <a:extLst>
                <a:ext uri="{FF2B5EF4-FFF2-40B4-BE49-F238E27FC236}">
                  <a16:creationId xmlns:a16="http://schemas.microsoft.com/office/drawing/2014/main" id="{9E66ED8C-AE74-4925-BE00-FA608CD94531}"/>
                </a:ext>
              </a:extLst>
            </p:cNvPr>
            <p:cNvSpPr/>
            <p:nvPr/>
          </p:nvSpPr>
          <p:spPr>
            <a:xfrm rot="10800000" flipH="1" flipV="1">
              <a:off x="4171338"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pic>
          <p:nvPicPr>
            <p:cNvPr id="36" name="Picture 35" descr="A picture containing metalware, chain&#10;&#10;Description automatically generated">
              <a:extLst>
                <a:ext uri="{FF2B5EF4-FFF2-40B4-BE49-F238E27FC236}">
                  <a16:creationId xmlns:a16="http://schemas.microsoft.com/office/drawing/2014/main" id="{C45A5B41-8E33-46DA-9C08-9AC9FFE315D8}"/>
                </a:ext>
              </a:extLst>
            </p:cNvPr>
            <p:cNvPicPr>
              <a:picLocks noChangeAspect="1"/>
            </p:cNvPicPr>
            <p:nvPr/>
          </p:nvPicPr>
          <p:blipFill>
            <a:blip r:embed="rId6" cstate="print">
              <a:duotone>
                <a:prstClr val="black"/>
                <a:schemeClr val="bg1">
                  <a:lumMod val="75000"/>
                  <a:tint val="45000"/>
                  <a:satMod val="400000"/>
                </a:schemeClr>
              </a:duotone>
              <a:extLst>
                <a:ext uri="{28A0092B-C50C-407E-A947-70E740481C1C}">
                  <a14:useLocalDpi xmlns:a14="http://schemas.microsoft.com/office/drawing/2010/main" val="0"/>
                </a:ext>
              </a:extLst>
            </a:blip>
            <a:stretch>
              <a:fillRect/>
            </a:stretch>
          </p:blipFill>
          <p:spPr>
            <a:xfrm>
              <a:off x="2707562" y="1294649"/>
              <a:ext cx="716391" cy="716391"/>
            </a:xfrm>
            <a:prstGeom prst="rect">
              <a:avLst/>
            </a:prstGeom>
          </p:spPr>
        </p:pic>
        <p:pic>
          <p:nvPicPr>
            <p:cNvPr id="38" name="Picture 37">
              <a:extLst>
                <a:ext uri="{FF2B5EF4-FFF2-40B4-BE49-F238E27FC236}">
                  <a16:creationId xmlns:a16="http://schemas.microsoft.com/office/drawing/2014/main" id="{C19ED996-9756-46C8-9A6E-F0FD5BF602D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1223" y="1260836"/>
              <a:ext cx="707184" cy="707184"/>
            </a:xfrm>
            <a:prstGeom prst="rect">
              <a:avLst/>
            </a:prstGeom>
          </p:spPr>
        </p:pic>
        <p:pic>
          <p:nvPicPr>
            <p:cNvPr id="41" name="Picture 40">
              <a:extLst>
                <a:ext uri="{FF2B5EF4-FFF2-40B4-BE49-F238E27FC236}">
                  <a16:creationId xmlns:a16="http://schemas.microsoft.com/office/drawing/2014/main" id="{D489E0A7-425E-4C08-B4A8-D7324EB3D027}"/>
                </a:ext>
              </a:extLst>
            </p:cNvPr>
            <p:cNvPicPr>
              <a:picLocks noChangeAspect="1"/>
            </p:cNvPicPr>
            <p:nvPr/>
          </p:nvPicPr>
          <p:blipFill>
            <a:blip r:embed="rId8" cstate="print">
              <a:duotone>
                <a:prstClr val="black"/>
                <a:schemeClr val="bg1">
                  <a:lumMod val="65000"/>
                  <a:tint val="45000"/>
                  <a:satMod val="400000"/>
                </a:schemeClr>
              </a:duotone>
              <a:extLst>
                <a:ext uri="{28A0092B-C50C-407E-A947-70E740481C1C}">
                  <a14:useLocalDpi xmlns:a14="http://schemas.microsoft.com/office/drawing/2010/main" val="0"/>
                </a:ext>
              </a:extLst>
            </a:blip>
            <a:stretch>
              <a:fillRect/>
            </a:stretch>
          </p:blipFill>
          <p:spPr>
            <a:xfrm rot="19312060" flipH="1">
              <a:off x="5744659" y="1300955"/>
              <a:ext cx="695779" cy="695779"/>
            </a:xfrm>
            <a:prstGeom prst="rect">
              <a:avLst/>
            </a:prstGeom>
          </p:spPr>
        </p:pic>
        <p:pic>
          <p:nvPicPr>
            <p:cNvPr id="43" name="Picture 42">
              <a:extLst>
                <a:ext uri="{FF2B5EF4-FFF2-40B4-BE49-F238E27FC236}">
                  <a16:creationId xmlns:a16="http://schemas.microsoft.com/office/drawing/2014/main" id="{B980F723-1612-4379-B7F4-BB6B52FF1790}"/>
                </a:ext>
              </a:extLst>
            </p:cNvPr>
            <p:cNvPicPr>
              <a:picLocks noChangeAspect="1"/>
            </p:cNvPicPr>
            <p:nvPr/>
          </p:nvPicPr>
          <p:blipFill>
            <a:blip r:embed="rId9" cstate="print">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a:off x="7285150" y="1313662"/>
              <a:ext cx="620402" cy="620402"/>
            </a:xfrm>
            <a:prstGeom prst="rect">
              <a:avLst/>
            </a:prstGeom>
          </p:spPr>
        </p:pic>
        <p:pic>
          <p:nvPicPr>
            <p:cNvPr id="44" name="Picture 43">
              <a:extLst>
                <a:ext uri="{FF2B5EF4-FFF2-40B4-BE49-F238E27FC236}">
                  <a16:creationId xmlns:a16="http://schemas.microsoft.com/office/drawing/2014/main" id="{9F5CB141-27E5-46A1-84CA-7A38E598231D}"/>
                </a:ext>
              </a:extLst>
            </p:cNvPr>
            <p:cNvPicPr>
              <a:picLocks noChangeAspect="1"/>
            </p:cNvPicPr>
            <p:nvPr/>
          </p:nvPicPr>
          <p:blipFill>
            <a:blip r:embed="rId10" cstate="print">
              <a:duotone>
                <a:prstClr val="black"/>
                <a:schemeClr val="bg2">
                  <a:tint val="45000"/>
                  <a:satMod val="400000"/>
                </a:schemeClr>
              </a:duotone>
              <a:extLst>
                <a:ext uri="{28A0092B-C50C-407E-A947-70E740481C1C}">
                  <a14:useLocalDpi xmlns:a14="http://schemas.microsoft.com/office/drawing/2010/main" val="0"/>
                </a:ext>
              </a:extLst>
            </a:blip>
            <a:stretch>
              <a:fillRect/>
            </a:stretch>
          </p:blipFill>
          <p:spPr>
            <a:xfrm>
              <a:off x="4249272" y="1294649"/>
              <a:ext cx="644124" cy="644124"/>
            </a:xfrm>
            <a:prstGeom prst="rect">
              <a:avLst/>
            </a:prstGeom>
          </p:spPr>
        </p:pic>
      </p:grpSp>
    </p:spTree>
    <p:extLst>
      <p:ext uri="{BB962C8B-B14F-4D97-AF65-F5344CB8AC3E}">
        <p14:creationId xmlns:p14="http://schemas.microsoft.com/office/powerpoint/2010/main" val="2021484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ase 1_Preview">
    <p:bg>
      <p:bgPr>
        <a:solidFill>
          <a:schemeClr val="bg1">
            <a:lumMod val="95000"/>
          </a:schemeClr>
        </a:solidFill>
        <a:effectLst/>
      </p:bgPr>
    </p:bg>
    <p:spTree>
      <p:nvGrpSpPr>
        <p:cNvPr id="1" name=""/>
        <p:cNvGrpSpPr/>
        <p:nvPr/>
      </p:nvGrpSpPr>
      <p:grpSpPr>
        <a:xfrm>
          <a:off x="0" y="0"/>
          <a:ext cx="0" cy="0"/>
          <a:chOff x="0" y="0"/>
          <a:chExt cx="0" cy="0"/>
        </a:xfrm>
      </p:grpSpPr>
      <p:sp>
        <p:nvSpPr>
          <p:cNvPr id="53" name="Rounded Rectangle 52"/>
          <p:cNvSpPr/>
          <p:nvPr userDrawn="1"/>
        </p:nvSpPr>
        <p:spPr>
          <a:xfrm>
            <a:off x="406214" y="253968"/>
            <a:ext cx="12547786" cy="869708"/>
          </a:xfrm>
          <a:prstGeom prst="roundRect">
            <a:avLst>
              <a:gd name="adj" fmla="val 50000"/>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3" name="Content Placeholder 2"/>
          <p:cNvSpPr>
            <a:spLocks noGrp="1"/>
          </p:cNvSpPr>
          <p:nvPr>
            <p:ph idx="1"/>
          </p:nvPr>
        </p:nvSpPr>
        <p:spPr>
          <a:xfrm>
            <a:off x="393514" y="1447800"/>
            <a:ext cx="11560713" cy="4908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4" name="TextBox 53"/>
          <p:cNvSpPr txBox="1"/>
          <p:nvPr userDrawn="1"/>
        </p:nvSpPr>
        <p:spPr>
          <a:xfrm>
            <a:off x="2209800" y="253968"/>
            <a:ext cx="4941125" cy="830997"/>
          </a:xfrm>
          <a:prstGeom prst="rect">
            <a:avLst/>
          </a:prstGeom>
          <a:noFill/>
        </p:spPr>
        <p:txBody>
          <a:bodyPr wrap="square" rtlCol="0">
            <a:spAutoFit/>
          </a:bodyPr>
          <a:lstStyle/>
          <a:p>
            <a:r>
              <a:rPr lang="en-US" sz="4800" b="1" dirty="0">
                <a:solidFill>
                  <a:schemeClr val="tx1"/>
                </a:solidFill>
                <a:latin typeface="+mj-lt"/>
              </a:rPr>
              <a:t>PHASE</a:t>
            </a:r>
            <a:r>
              <a:rPr lang="en-US" sz="4800" b="1" baseline="0" dirty="0">
                <a:solidFill>
                  <a:schemeClr val="tx1"/>
                </a:solidFill>
                <a:latin typeface="+mj-lt"/>
              </a:rPr>
              <a:t> PREVIEW</a:t>
            </a:r>
            <a:endParaRPr lang="en-US" sz="4800" b="1" dirty="0">
              <a:solidFill>
                <a:schemeClr val="tx1"/>
              </a:solidFill>
              <a:latin typeface="+mj-lt"/>
            </a:endParaRPr>
          </a:p>
        </p:txBody>
      </p:sp>
      <p:sp>
        <p:nvSpPr>
          <p:cNvPr id="55" name="TextBox 54"/>
          <p:cNvSpPr txBox="1"/>
          <p:nvPr userDrawn="1"/>
        </p:nvSpPr>
        <p:spPr>
          <a:xfrm>
            <a:off x="685800" y="-223086"/>
            <a:ext cx="2094556" cy="1785104"/>
          </a:xfrm>
          <a:prstGeom prst="rect">
            <a:avLst/>
          </a:prstGeom>
          <a:noFill/>
        </p:spPr>
        <p:txBody>
          <a:bodyPr wrap="square" rtlCol="0">
            <a:spAutoFit/>
          </a:bodyPr>
          <a:lstStyle/>
          <a:p>
            <a:r>
              <a:rPr lang="en-US" sz="11000" b="0" spc="-300" dirty="0">
                <a:solidFill>
                  <a:schemeClr val="accent2"/>
                </a:solidFill>
                <a:latin typeface="+mj-lt"/>
              </a:rPr>
              <a:t>01</a:t>
            </a:r>
          </a:p>
        </p:txBody>
      </p:sp>
      <p:sp>
        <p:nvSpPr>
          <p:cNvPr id="56" name="Text Placeholder 4"/>
          <p:cNvSpPr>
            <a:spLocks noGrp="1"/>
          </p:cNvSpPr>
          <p:nvPr>
            <p:ph type="body" sz="quarter" idx="16" hasCustomPrompt="1"/>
          </p:nvPr>
        </p:nvSpPr>
        <p:spPr>
          <a:xfrm>
            <a:off x="8519160" y="508000"/>
            <a:ext cx="1463040" cy="365760"/>
          </a:xfrm>
        </p:spPr>
        <p:txBody>
          <a:bodyPr>
            <a:normAutofit/>
          </a:bodyPr>
          <a:lstStyle>
            <a:lvl1pPr marL="0" indent="0">
              <a:buNone/>
              <a:defRPr sz="1800" baseline="0">
                <a:solidFill>
                  <a:schemeClr val="tx1"/>
                </a:solidFill>
                <a:latin typeface="+mj-lt"/>
              </a:defRPr>
            </a:lvl1pPr>
          </a:lstStyle>
          <a:p>
            <a:pPr lvl="0"/>
            <a:r>
              <a:rPr lang="en-US" dirty="0"/>
              <a:t>PAGE #</a:t>
            </a:r>
          </a:p>
        </p:txBody>
      </p:sp>
      <p:pic>
        <p:nvPicPr>
          <p:cNvPr id="57" name="Picture 5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9800" y="278703"/>
            <a:ext cx="837309" cy="837309"/>
          </a:xfrm>
          <a:prstGeom prst="rect">
            <a:avLst/>
          </a:prstGeom>
        </p:spPr>
      </p:pic>
      <p:grpSp>
        <p:nvGrpSpPr>
          <p:cNvPr id="58" name="Group 57"/>
          <p:cNvGrpSpPr/>
          <p:nvPr userDrawn="1"/>
        </p:nvGrpSpPr>
        <p:grpSpPr>
          <a:xfrm>
            <a:off x="7821983" y="193632"/>
            <a:ext cx="864817" cy="1015749"/>
            <a:chOff x="12321769" y="789215"/>
            <a:chExt cx="1059511" cy="1349830"/>
          </a:xfrm>
        </p:grpSpPr>
        <p:pic>
          <p:nvPicPr>
            <p:cNvPr id="59" name="Picture 5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60" name="TextBox 59"/>
            <p:cNvSpPr txBox="1"/>
            <p:nvPr/>
          </p:nvSpPr>
          <p:spPr>
            <a:xfrm>
              <a:off x="12566790" y="1422995"/>
              <a:ext cx="569474" cy="388300"/>
            </a:xfrm>
            <a:prstGeom prst="rect">
              <a:avLst/>
            </a:prstGeom>
            <a:noFill/>
          </p:spPr>
          <p:txBody>
            <a:bodyPr wrap="square" rtlCol="0">
              <a:spAutoFit/>
            </a:bodyPr>
            <a:lstStyle/>
            <a:p>
              <a:pPr algn="ctr">
                <a:lnSpc>
                  <a:spcPts val="1500"/>
                </a:lnSpc>
              </a:pPr>
              <a:r>
                <a:rPr lang="en-US" sz="1600" dirty="0">
                  <a:solidFill>
                    <a:schemeClr val="accent2">
                      <a:lumMod val="20000"/>
                      <a:lumOff val="80000"/>
                    </a:schemeClr>
                  </a:solidFill>
                  <a:latin typeface="+mj-lt"/>
                </a:rPr>
                <a:t>SNET</a:t>
              </a:r>
              <a:endParaRPr lang="en-US" sz="2000" dirty="0">
                <a:solidFill>
                  <a:schemeClr val="accent2">
                    <a:lumMod val="20000"/>
                    <a:lumOff val="80000"/>
                  </a:schemeClr>
                </a:solidFill>
                <a:latin typeface="+mj-lt"/>
              </a:endParaRPr>
            </a:p>
          </p:txBody>
        </p:sp>
      </p:grpSp>
      <p:sp>
        <p:nvSpPr>
          <p:cNvPr id="61" name="Text Placeholder 4"/>
          <p:cNvSpPr>
            <a:spLocks noGrp="1"/>
          </p:cNvSpPr>
          <p:nvPr>
            <p:ph type="body" sz="quarter" idx="17" hasCustomPrompt="1"/>
          </p:nvPr>
        </p:nvSpPr>
        <p:spPr>
          <a:xfrm>
            <a:off x="10489487" y="423037"/>
            <a:ext cx="1463040" cy="548640"/>
          </a:xfrm>
        </p:spPr>
        <p:txBody>
          <a:bodyPr anchor="ctr">
            <a:normAutofit/>
          </a:bodyPr>
          <a:lstStyle>
            <a:lvl1pPr marL="0" indent="0">
              <a:buNone/>
              <a:defRPr sz="1800" baseline="0">
                <a:solidFill>
                  <a:schemeClr val="tx1"/>
                </a:solidFill>
                <a:latin typeface="+mj-lt"/>
              </a:defRPr>
            </a:lvl1pPr>
          </a:lstStyle>
          <a:p>
            <a:pPr lvl="0"/>
            <a:r>
              <a:rPr lang="en-US" dirty="0"/>
              <a:t>LOCATION</a:t>
            </a:r>
          </a:p>
        </p:txBody>
      </p:sp>
    </p:spTree>
    <p:extLst>
      <p:ext uri="{BB962C8B-B14F-4D97-AF65-F5344CB8AC3E}">
        <p14:creationId xmlns:p14="http://schemas.microsoft.com/office/powerpoint/2010/main" val="608469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ase 1_Activity 1 Overview">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grpSp>
        <p:nvGrpSpPr>
          <p:cNvPr id="33" name="Group 32"/>
          <p:cNvGrpSpPr/>
          <p:nvPr userDrawn="1"/>
        </p:nvGrpSpPr>
        <p:grpSpPr>
          <a:xfrm>
            <a:off x="9606880" y="-22169"/>
            <a:ext cx="3093444" cy="822960"/>
            <a:chOff x="9606880" y="-22169"/>
            <a:chExt cx="3093444" cy="822960"/>
          </a:xfrm>
        </p:grpSpPr>
        <p:sp>
          <p:nvSpPr>
            <p:cNvPr id="9" name="Rounded Rectangle 8"/>
            <p:cNvSpPr/>
            <p:nvPr userDrawn="1"/>
          </p:nvSpPr>
          <p:spPr>
            <a:xfrm>
              <a:off x="9606880" y="247291"/>
              <a:ext cx="3093444" cy="485634"/>
            </a:xfrm>
            <a:prstGeom prst="roundRect">
              <a:avLst>
                <a:gd name="adj" fmla="val 50000"/>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0" name="TextBox 9"/>
            <p:cNvSpPr txBox="1"/>
            <p:nvPr userDrawn="1"/>
          </p:nvSpPr>
          <p:spPr>
            <a:xfrm>
              <a:off x="9691198" y="-22169"/>
              <a:ext cx="748202" cy="822960"/>
            </a:xfrm>
            <a:prstGeom prst="rect">
              <a:avLst/>
            </a:prstGeom>
            <a:noFill/>
          </p:spPr>
          <p:txBody>
            <a:bodyPr wrap="square" rtlCol="0">
              <a:spAutoFit/>
            </a:bodyPr>
            <a:lstStyle/>
            <a:p>
              <a:r>
                <a:rPr lang="en-US" sz="6000" dirty="0">
                  <a:solidFill>
                    <a:schemeClr val="accent2"/>
                  </a:solidFill>
                  <a:latin typeface="+mj-lt"/>
                </a:rPr>
                <a:t>01</a:t>
              </a:r>
              <a:endParaRPr lang="en-US" sz="2000" dirty="0">
                <a:solidFill>
                  <a:schemeClr val="accent2"/>
                </a:solidFill>
                <a:latin typeface="+mj-lt"/>
              </a:endParaRPr>
            </a:p>
          </p:txBody>
        </p:sp>
      </p:gr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1</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45" name="TextBox 44"/>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tx1"/>
                </a:solidFill>
                <a:latin typeface="+mj-lt"/>
              </a:rPr>
              <a:t>ACTIVITY 1</a:t>
            </a:r>
          </a:p>
        </p:txBody>
      </p:sp>
      <p:sp>
        <p:nvSpPr>
          <p:cNvPr id="50" name="Isosceles Triangle 49"/>
          <p:cNvSpPr/>
          <p:nvPr userDrawn="1"/>
        </p:nvSpPr>
        <p:spPr>
          <a:xfrm flipV="1">
            <a:off x="10972800" y="1310800"/>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pic>
        <p:nvPicPr>
          <p:cNvPr id="26" name="Picture 2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1512965"/>
            <a:ext cx="236468" cy="236468"/>
          </a:xfrm>
          <a:prstGeom prst="rect">
            <a:avLst/>
          </a:prstGeom>
        </p:spPr>
      </p:pic>
      <p:sp>
        <p:nvSpPr>
          <p:cNvPr id="27" name="TextBox 26"/>
          <p:cNvSpPr txBox="1"/>
          <p:nvPr userDrawn="1"/>
        </p:nvSpPr>
        <p:spPr>
          <a:xfrm>
            <a:off x="10244402" y="1448869"/>
            <a:ext cx="1097280" cy="369332"/>
          </a:xfrm>
          <a:prstGeom prst="rect">
            <a:avLst/>
          </a:prstGeom>
          <a:noFill/>
        </p:spPr>
        <p:txBody>
          <a:bodyPr wrap="square" rtlCol="0">
            <a:spAutoFit/>
          </a:bodyPr>
          <a:lstStyle/>
          <a:p>
            <a:r>
              <a:rPr lang="en-US" dirty="0">
                <a:solidFill>
                  <a:schemeClr val="tx1"/>
                </a:solidFill>
                <a:latin typeface="+mj-lt"/>
              </a:rPr>
              <a:t>OVERVIEW</a:t>
            </a:r>
          </a:p>
        </p:txBody>
      </p:sp>
      <p:sp>
        <p:nvSpPr>
          <p:cNvPr id="28" name="TextBox 27"/>
          <p:cNvSpPr txBox="1"/>
          <p:nvPr userDrawn="1"/>
        </p:nvSpPr>
        <p:spPr>
          <a:xfrm>
            <a:off x="10244402" y="1754833"/>
            <a:ext cx="1097280" cy="274320"/>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grpSp>
        <p:nvGrpSpPr>
          <p:cNvPr id="4" name="Group 3"/>
          <p:cNvGrpSpPr/>
          <p:nvPr userDrawn="1"/>
        </p:nvGrpSpPr>
        <p:grpSpPr>
          <a:xfrm>
            <a:off x="9778676" y="2296104"/>
            <a:ext cx="1463040" cy="1834840"/>
            <a:chOff x="9778676" y="1443722"/>
            <a:chExt cx="1463040" cy="1834840"/>
          </a:xfrm>
        </p:grpSpPr>
        <p:sp>
          <p:nvSpPr>
            <p:cNvPr id="41" name="TextBox 40"/>
            <p:cNvSpPr txBox="1"/>
            <p:nvPr userDrawn="1"/>
          </p:nvSpPr>
          <p:spPr>
            <a:xfrm>
              <a:off x="9778676" y="1443722"/>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42" name="TextBox 41"/>
            <p:cNvSpPr txBox="1"/>
            <p:nvPr userDrawn="1"/>
          </p:nvSpPr>
          <p:spPr>
            <a:xfrm>
              <a:off x="9778676" y="1784583"/>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sp>
          <p:nvSpPr>
            <p:cNvPr id="43" name="TextBox 42"/>
            <p:cNvSpPr txBox="1"/>
            <p:nvPr userDrawn="1"/>
          </p:nvSpPr>
          <p:spPr>
            <a:xfrm>
              <a:off x="9778676" y="2466305"/>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5</a:t>
              </a:r>
            </a:p>
          </p:txBody>
        </p:sp>
        <p:sp>
          <p:nvSpPr>
            <p:cNvPr id="44" name="TextBox 43"/>
            <p:cNvSpPr txBox="1"/>
            <p:nvPr userDrawn="1"/>
          </p:nvSpPr>
          <p:spPr>
            <a:xfrm>
              <a:off x="9778676" y="2125444"/>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sp>
          <p:nvSpPr>
            <p:cNvPr id="54" name="TextBox 53"/>
            <p:cNvSpPr txBox="1"/>
            <p:nvPr userDrawn="1"/>
          </p:nvSpPr>
          <p:spPr>
            <a:xfrm>
              <a:off x="9778676" y="2816897"/>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6</a:t>
              </a:r>
            </a:p>
          </p:txBody>
        </p:sp>
      </p:grpSp>
    </p:spTree>
    <p:extLst>
      <p:ext uri="{BB962C8B-B14F-4D97-AF65-F5344CB8AC3E}">
        <p14:creationId xmlns:p14="http://schemas.microsoft.com/office/powerpoint/2010/main" val="278123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ase 1_Activity 1 Example">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grpSp>
        <p:nvGrpSpPr>
          <p:cNvPr id="33" name="Group 32"/>
          <p:cNvGrpSpPr/>
          <p:nvPr userDrawn="1"/>
        </p:nvGrpSpPr>
        <p:grpSpPr>
          <a:xfrm>
            <a:off x="9606880" y="-22169"/>
            <a:ext cx="3093444" cy="822960"/>
            <a:chOff x="9606880" y="-22169"/>
            <a:chExt cx="3093444" cy="822960"/>
          </a:xfrm>
        </p:grpSpPr>
        <p:sp>
          <p:nvSpPr>
            <p:cNvPr id="9" name="Rounded Rectangle 8"/>
            <p:cNvSpPr/>
            <p:nvPr userDrawn="1"/>
          </p:nvSpPr>
          <p:spPr>
            <a:xfrm>
              <a:off x="9606880" y="247291"/>
              <a:ext cx="3093444" cy="485634"/>
            </a:xfrm>
            <a:prstGeom prst="roundRect">
              <a:avLst>
                <a:gd name="adj" fmla="val 50000"/>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0" name="TextBox 9"/>
            <p:cNvSpPr txBox="1"/>
            <p:nvPr userDrawn="1"/>
          </p:nvSpPr>
          <p:spPr>
            <a:xfrm>
              <a:off x="9691198" y="-22169"/>
              <a:ext cx="748202" cy="822960"/>
            </a:xfrm>
            <a:prstGeom prst="rect">
              <a:avLst/>
            </a:prstGeom>
            <a:noFill/>
          </p:spPr>
          <p:txBody>
            <a:bodyPr wrap="square" rtlCol="0">
              <a:spAutoFit/>
            </a:bodyPr>
            <a:lstStyle/>
            <a:p>
              <a:r>
                <a:rPr lang="en-US" sz="6000" dirty="0">
                  <a:solidFill>
                    <a:schemeClr val="accent2"/>
                  </a:solidFill>
                  <a:latin typeface="+mj-lt"/>
                </a:rPr>
                <a:t>01</a:t>
              </a:r>
              <a:endParaRPr lang="en-US" sz="2000" dirty="0">
                <a:solidFill>
                  <a:schemeClr val="accent2"/>
                </a:solidFill>
                <a:latin typeface="+mj-lt"/>
              </a:endParaRPr>
            </a:p>
          </p:txBody>
        </p:sp>
      </p:gr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1</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38" name="TextBox 37"/>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tx1"/>
                </a:solidFill>
                <a:latin typeface="+mj-lt"/>
              </a:rPr>
              <a:t>ACTIVITY 1</a:t>
            </a:r>
          </a:p>
        </p:txBody>
      </p:sp>
      <p:sp>
        <p:nvSpPr>
          <p:cNvPr id="41" name="Isosceles Triangle 40"/>
          <p:cNvSpPr/>
          <p:nvPr userDrawn="1"/>
        </p:nvSpPr>
        <p:spPr>
          <a:xfrm flipV="1">
            <a:off x="10972800" y="1310800"/>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pic>
        <p:nvPicPr>
          <p:cNvPr id="42" name="Picture 4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1801533"/>
            <a:ext cx="236468" cy="236468"/>
          </a:xfrm>
          <a:prstGeom prst="rect">
            <a:avLst/>
          </a:prstGeom>
        </p:spPr>
      </p:pic>
      <p:sp>
        <p:nvSpPr>
          <p:cNvPr id="43" name="TextBox 42"/>
          <p:cNvSpPr txBox="1"/>
          <p:nvPr userDrawn="1"/>
        </p:nvSpPr>
        <p:spPr>
          <a:xfrm>
            <a:off x="10244402" y="1448869"/>
            <a:ext cx="1097280" cy="369332"/>
          </a:xfrm>
          <a:prstGeom prst="rect">
            <a:avLst/>
          </a:prstGeom>
          <a:noFill/>
        </p:spPr>
        <p:txBody>
          <a:bodyPr wrap="square" rtlCol="0">
            <a:spAutoFit/>
          </a:bodyPr>
          <a:lstStyle/>
          <a:p>
            <a:r>
              <a:rPr lang="en-US" dirty="0">
                <a:solidFill>
                  <a:schemeClr val="bg1">
                    <a:lumMod val="65000"/>
                  </a:schemeClr>
                </a:solidFill>
                <a:latin typeface="+mj-lt"/>
              </a:rPr>
              <a:t>OVERVIEW</a:t>
            </a:r>
          </a:p>
        </p:txBody>
      </p:sp>
      <p:sp>
        <p:nvSpPr>
          <p:cNvPr id="44" name="TextBox 43"/>
          <p:cNvSpPr txBox="1"/>
          <p:nvPr userDrawn="1"/>
        </p:nvSpPr>
        <p:spPr>
          <a:xfrm>
            <a:off x="10244402" y="1754833"/>
            <a:ext cx="1097280" cy="369332"/>
          </a:xfrm>
          <a:prstGeom prst="rect">
            <a:avLst/>
          </a:prstGeom>
          <a:noFill/>
        </p:spPr>
        <p:txBody>
          <a:bodyPr wrap="square" rtlCol="0">
            <a:spAutoFit/>
          </a:bodyPr>
          <a:lstStyle/>
          <a:p>
            <a:r>
              <a:rPr lang="en-US" dirty="0">
                <a:solidFill>
                  <a:schemeClr val="tx1"/>
                </a:solidFill>
                <a:latin typeface="+mj-lt"/>
              </a:rPr>
              <a:t>EXAMPLE</a:t>
            </a:r>
          </a:p>
        </p:txBody>
      </p:sp>
      <p:grpSp>
        <p:nvGrpSpPr>
          <p:cNvPr id="53" name="Group 52"/>
          <p:cNvGrpSpPr/>
          <p:nvPr userDrawn="1"/>
        </p:nvGrpSpPr>
        <p:grpSpPr>
          <a:xfrm>
            <a:off x="9778676" y="2296104"/>
            <a:ext cx="1463040" cy="1834840"/>
            <a:chOff x="9778676" y="1443722"/>
            <a:chExt cx="1463040" cy="1834840"/>
          </a:xfrm>
        </p:grpSpPr>
        <p:sp>
          <p:nvSpPr>
            <p:cNvPr id="54" name="TextBox 53"/>
            <p:cNvSpPr txBox="1"/>
            <p:nvPr userDrawn="1"/>
          </p:nvSpPr>
          <p:spPr>
            <a:xfrm>
              <a:off x="9778676" y="1443722"/>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55" name="TextBox 54"/>
            <p:cNvSpPr txBox="1"/>
            <p:nvPr userDrawn="1"/>
          </p:nvSpPr>
          <p:spPr>
            <a:xfrm>
              <a:off x="9778676" y="1784583"/>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sp>
          <p:nvSpPr>
            <p:cNvPr id="56" name="TextBox 55"/>
            <p:cNvSpPr txBox="1"/>
            <p:nvPr userDrawn="1"/>
          </p:nvSpPr>
          <p:spPr>
            <a:xfrm>
              <a:off x="9778676" y="2466305"/>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5</a:t>
              </a:r>
            </a:p>
          </p:txBody>
        </p:sp>
        <p:sp>
          <p:nvSpPr>
            <p:cNvPr id="57" name="TextBox 56"/>
            <p:cNvSpPr txBox="1"/>
            <p:nvPr userDrawn="1"/>
          </p:nvSpPr>
          <p:spPr>
            <a:xfrm>
              <a:off x="9778676" y="2125444"/>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sp>
          <p:nvSpPr>
            <p:cNvPr id="58" name="TextBox 57"/>
            <p:cNvSpPr txBox="1"/>
            <p:nvPr userDrawn="1"/>
          </p:nvSpPr>
          <p:spPr>
            <a:xfrm>
              <a:off x="9778676" y="2816897"/>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6</a:t>
              </a:r>
            </a:p>
          </p:txBody>
        </p:sp>
      </p:grpSp>
    </p:spTree>
    <p:extLst>
      <p:ext uri="{BB962C8B-B14F-4D97-AF65-F5344CB8AC3E}">
        <p14:creationId xmlns:p14="http://schemas.microsoft.com/office/powerpoint/2010/main" val="207766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ase 1_Activity 1 Let's Try It">
    <p:bg>
      <p:bgPr>
        <a:solidFill>
          <a:schemeClr val="accent2">
            <a:alpha val="55000"/>
          </a:schemeClr>
        </a:solidFill>
        <a:effectLst/>
      </p:bgPr>
    </p:bg>
    <p:spTree>
      <p:nvGrpSpPr>
        <p:cNvPr id="1" name=""/>
        <p:cNvGrpSpPr/>
        <p:nvPr/>
      </p:nvGrpSpPr>
      <p:grpSpPr>
        <a:xfrm>
          <a:off x="0" y="0"/>
          <a:ext cx="0" cy="0"/>
          <a:chOff x="0" y="0"/>
          <a:chExt cx="0" cy="0"/>
        </a:xfrm>
      </p:grpSpPr>
      <p:sp>
        <p:nvSpPr>
          <p:cNvPr id="31" name="Rectangle 30"/>
          <p:cNvSpPr/>
          <p:nvPr userDrawn="1"/>
        </p:nvSpPr>
        <p:spPr>
          <a:xfrm>
            <a:off x="9448800" y="0"/>
            <a:ext cx="274320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grpSp>
        <p:nvGrpSpPr>
          <p:cNvPr id="33" name="Group 32"/>
          <p:cNvGrpSpPr/>
          <p:nvPr userDrawn="1"/>
        </p:nvGrpSpPr>
        <p:grpSpPr>
          <a:xfrm>
            <a:off x="9606880" y="-22169"/>
            <a:ext cx="3093444" cy="822960"/>
            <a:chOff x="9606880" y="-22169"/>
            <a:chExt cx="3093444" cy="822960"/>
          </a:xfrm>
        </p:grpSpPr>
        <p:sp>
          <p:nvSpPr>
            <p:cNvPr id="9" name="Rounded Rectangle 8"/>
            <p:cNvSpPr/>
            <p:nvPr userDrawn="1"/>
          </p:nvSpPr>
          <p:spPr>
            <a:xfrm>
              <a:off x="9606880" y="247291"/>
              <a:ext cx="3093444" cy="485634"/>
            </a:xfrm>
            <a:prstGeom prst="roundRect">
              <a:avLst>
                <a:gd name="adj" fmla="val 50000"/>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0" name="TextBox 9"/>
            <p:cNvSpPr txBox="1"/>
            <p:nvPr userDrawn="1"/>
          </p:nvSpPr>
          <p:spPr>
            <a:xfrm>
              <a:off x="9691198" y="-22169"/>
              <a:ext cx="748202" cy="822960"/>
            </a:xfrm>
            <a:prstGeom prst="rect">
              <a:avLst/>
            </a:prstGeom>
            <a:noFill/>
          </p:spPr>
          <p:txBody>
            <a:bodyPr wrap="square" rtlCol="0">
              <a:spAutoFit/>
            </a:bodyPr>
            <a:lstStyle/>
            <a:p>
              <a:r>
                <a:rPr lang="en-US" sz="6000" dirty="0">
                  <a:solidFill>
                    <a:schemeClr val="accent2"/>
                  </a:solidFill>
                  <a:latin typeface="+mj-lt"/>
                </a:rPr>
                <a:t>01</a:t>
              </a:r>
              <a:endParaRPr lang="en-US" sz="2000" dirty="0">
                <a:solidFill>
                  <a:schemeClr val="accent2"/>
                </a:solidFill>
                <a:latin typeface="+mj-lt"/>
              </a:endParaRPr>
            </a:p>
          </p:txBody>
        </p:sp>
      </p:gr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1</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52240" y="5612632"/>
            <a:ext cx="708694" cy="708694"/>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90" y="1422995"/>
              <a:ext cx="569474" cy="388300"/>
            </a:xfrm>
            <a:prstGeom prst="rect">
              <a:avLst/>
            </a:prstGeom>
            <a:noFill/>
          </p:spPr>
          <p:txBody>
            <a:bodyPr wrap="square" rtlCol="0">
              <a:spAutoFit/>
            </a:bodyPr>
            <a:lstStyle/>
            <a:p>
              <a:pPr algn="ctr">
                <a:lnSpc>
                  <a:spcPts val="1500"/>
                </a:lnSpc>
              </a:pPr>
              <a:r>
                <a:rPr lang="en-US" sz="1600" dirty="0">
                  <a:solidFill>
                    <a:schemeClr val="accent2">
                      <a:lumMod val="20000"/>
                      <a:lumOff val="80000"/>
                    </a:schemeClr>
                  </a:solidFill>
                  <a:latin typeface="+mj-lt"/>
                </a:rPr>
                <a:t>SNET</a:t>
              </a:r>
              <a:endParaRPr lang="en-US" sz="2000" dirty="0">
                <a:solidFill>
                  <a:schemeClr val="accent2">
                    <a:lumMod val="20000"/>
                    <a:lumOff val="80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accent2"/>
                </a:solidFill>
                <a:latin typeface="+mj-lt"/>
              </a:rPr>
              <a:t>PARTICIPATE</a:t>
            </a:r>
          </a:p>
        </p:txBody>
      </p:sp>
      <p:sp>
        <p:nvSpPr>
          <p:cNvPr id="41" name="TextBox 40"/>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tx1"/>
                </a:solidFill>
                <a:latin typeface="+mj-lt"/>
              </a:rPr>
              <a:t>ACTIVITY 1</a:t>
            </a:r>
          </a:p>
        </p:txBody>
      </p:sp>
      <p:sp>
        <p:nvSpPr>
          <p:cNvPr id="42" name="Isosceles Triangle 41"/>
          <p:cNvSpPr/>
          <p:nvPr userDrawn="1"/>
        </p:nvSpPr>
        <p:spPr>
          <a:xfrm flipV="1">
            <a:off x="10972800" y="1310800"/>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pic>
        <p:nvPicPr>
          <p:cNvPr id="43" name="Picture 4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2152999"/>
            <a:ext cx="236468" cy="236468"/>
          </a:xfrm>
          <a:prstGeom prst="rect">
            <a:avLst/>
          </a:prstGeom>
        </p:spPr>
      </p:pic>
      <p:sp>
        <p:nvSpPr>
          <p:cNvPr id="44" name="TextBox 43"/>
          <p:cNvSpPr txBox="1"/>
          <p:nvPr userDrawn="1"/>
        </p:nvSpPr>
        <p:spPr>
          <a:xfrm>
            <a:off x="10244402" y="1448869"/>
            <a:ext cx="1097280" cy="369332"/>
          </a:xfrm>
          <a:prstGeom prst="rect">
            <a:avLst/>
          </a:prstGeom>
          <a:noFill/>
        </p:spPr>
        <p:txBody>
          <a:bodyPr wrap="square" rtlCol="0">
            <a:spAutoFit/>
          </a:bodyPr>
          <a:lstStyle/>
          <a:p>
            <a:r>
              <a:rPr lang="en-US" dirty="0">
                <a:solidFill>
                  <a:schemeClr val="bg1">
                    <a:lumMod val="65000"/>
                  </a:schemeClr>
                </a:solidFill>
                <a:latin typeface="+mj-lt"/>
              </a:rPr>
              <a:t>OVERVIEW</a:t>
            </a:r>
          </a:p>
        </p:txBody>
      </p:sp>
      <p:sp>
        <p:nvSpPr>
          <p:cNvPr id="52" name="TextBox 51"/>
          <p:cNvSpPr txBox="1"/>
          <p:nvPr userDrawn="1"/>
        </p:nvSpPr>
        <p:spPr>
          <a:xfrm>
            <a:off x="10244402" y="1754833"/>
            <a:ext cx="1097280" cy="274320"/>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53" name="TextBox 52"/>
          <p:cNvSpPr txBox="1"/>
          <p:nvPr userDrawn="1"/>
        </p:nvSpPr>
        <p:spPr>
          <a:xfrm>
            <a:off x="10244402" y="2060797"/>
            <a:ext cx="1097280" cy="369332"/>
          </a:xfrm>
          <a:prstGeom prst="rect">
            <a:avLst/>
          </a:prstGeom>
          <a:noFill/>
        </p:spPr>
        <p:txBody>
          <a:bodyPr wrap="square" rtlCol="0">
            <a:spAutoFit/>
          </a:bodyPr>
          <a:lstStyle/>
          <a:p>
            <a:r>
              <a:rPr lang="en-US" dirty="0">
                <a:solidFill>
                  <a:schemeClr val="accent2"/>
                </a:solidFill>
                <a:latin typeface="+mj-lt"/>
              </a:rPr>
              <a:t>LET’S TRY IT!</a:t>
            </a:r>
          </a:p>
        </p:txBody>
      </p:sp>
      <p:grpSp>
        <p:nvGrpSpPr>
          <p:cNvPr id="54" name="Group 53"/>
          <p:cNvGrpSpPr/>
          <p:nvPr userDrawn="1"/>
        </p:nvGrpSpPr>
        <p:grpSpPr>
          <a:xfrm>
            <a:off x="9778676" y="2296104"/>
            <a:ext cx="1463040" cy="1834840"/>
            <a:chOff x="9778676" y="1443722"/>
            <a:chExt cx="1463040" cy="1834840"/>
          </a:xfrm>
        </p:grpSpPr>
        <p:sp>
          <p:nvSpPr>
            <p:cNvPr id="55" name="TextBox 54"/>
            <p:cNvSpPr txBox="1"/>
            <p:nvPr userDrawn="1"/>
          </p:nvSpPr>
          <p:spPr>
            <a:xfrm>
              <a:off x="9778676" y="1443722"/>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56" name="TextBox 55"/>
            <p:cNvSpPr txBox="1"/>
            <p:nvPr userDrawn="1"/>
          </p:nvSpPr>
          <p:spPr>
            <a:xfrm>
              <a:off x="9778676" y="1784583"/>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sp>
          <p:nvSpPr>
            <p:cNvPr id="57" name="TextBox 56"/>
            <p:cNvSpPr txBox="1"/>
            <p:nvPr userDrawn="1"/>
          </p:nvSpPr>
          <p:spPr>
            <a:xfrm>
              <a:off x="9778676" y="2466305"/>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5</a:t>
              </a:r>
            </a:p>
          </p:txBody>
        </p:sp>
        <p:sp>
          <p:nvSpPr>
            <p:cNvPr id="58" name="TextBox 57"/>
            <p:cNvSpPr txBox="1"/>
            <p:nvPr userDrawn="1"/>
          </p:nvSpPr>
          <p:spPr>
            <a:xfrm>
              <a:off x="9778676" y="2125444"/>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sp>
          <p:nvSpPr>
            <p:cNvPr id="59" name="TextBox 58"/>
            <p:cNvSpPr txBox="1"/>
            <p:nvPr userDrawn="1"/>
          </p:nvSpPr>
          <p:spPr>
            <a:xfrm>
              <a:off x="9778676" y="2816897"/>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6</a:t>
              </a:r>
            </a:p>
          </p:txBody>
        </p:sp>
      </p:grpSp>
    </p:spTree>
    <p:extLst>
      <p:ext uri="{BB962C8B-B14F-4D97-AF65-F5344CB8AC3E}">
        <p14:creationId xmlns:p14="http://schemas.microsoft.com/office/powerpoint/2010/main" val="36971220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ase 1_Activity 2 Overview">
    <p:bg>
      <p:bgPr>
        <a:solidFill>
          <a:schemeClr val="bg1">
            <a:lumMod val="95000"/>
          </a:schemeClr>
        </a:solidFill>
        <a:effectLst/>
      </p:bgPr>
    </p:bg>
    <p:spTree>
      <p:nvGrpSpPr>
        <p:cNvPr id="1" name=""/>
        <p:cNvGrpSpPr/>
        <p:nvPr/>
      </p:nvGrpSpPr>
      <p:grpSpPr>
        <a:xfrm>
          <a:off x="0" y="0"/>
          <a:ext cx="0" cy="0"/>
          <a:chOff x="0" y="0"/>
          <a:chExt cx="0" cy="0"/>
        </a:xfrm>
      </p:grpSpPr>
      <p:sp>
        <p:nvSpPr>
          <p:cNvPr id="53" name="TextBox 52"/>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tx1"/>
                </a:solidFill>
                <a:latin typeface="+mj-lt"/>
              </a:rPr>
              <a:t>ACTIVITY 2</a:t>
            </a:r>
          </a:p>
        </p:txBody>
      </p:sp>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grpSp>
        <p:nvGrpSpPr>
          <p:cNvPr id="33" name="Group 32"/>
          <p:cNvGrpSpPr/>
          <p:nvPr userDrawn="1"/>
        </p:nvGrpSpPr>
        <p:grpSpPr>
          <a:xfrm>
            <a:off x="9606880" y="-22169"/>
            <a:ext cx="3093444" cy="822960"/>
            <a:chOff x="9606880" y="-22169"/>
            <a:chExt cx="3093444" cy="822960"/>
          </a:xfrm>
        </p:grpSpPr>
        <p:sp>
          <p:nvSpPr>
            <p:cNvPr id="9" name="Rounded Rectangle 8"/>
            <p:cNvSpPr/>
            <p:nvPr userDrawn="1"/>
          </p:nvSpPr>
          <p:spPr>
            <a:xfrm>
              <a:off x="9606880" y="247291"/>
              <a:ext cx="3093444" cy="485634"/>
            </a:xfrm>
            <a:prstGeom prst="roundRect">
              <a:avLst>
                <a:gd name="adj" fmla="val 50000"/>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0" name="TextBox 9"/>
            <p:cNvSpPr txBox="1"/>
            <p:nvPr userDrawn="1"/>
          </p:nvSpPr>
          <p:spPr>
            <a:xfrm>
              <a:off x="9691198" y="-22169"/>
              <a:ext cx="748202" cy="822960"/>
            </a:xfrm>
            <a:prstGeom prst="rect">
              <a:avLst/>
            </a:prstGeom>
            <a:noFill/>
          </p:spPr>
          <p:txBody>
            <a:bodyPr wrap="square" rtlCol="0">
              <a:spAutoFit/>
            </a:bodyPr>
            <a:lstStyle/>
            <a:p>
              <a:r>
                <a:rPr lang="en-US" sz="6000" dirty="0">
                  <a:solidFill>
                    <a:schemeClr val="accent2"/>
                  </a:solidFill>
                  <a:latin typeface="+mj-lt"/>
                </a:rPr>
                <a:t>01</a:t>
              </a:r>
              <a:endParaRPr lang="en-US" sz="2000" dirty="0">
                <a:solidFill>
                  <a:schemeClr val="accent2"/>
                </a:solidFill>
                <a:latin typeface="+mj-lt"/>
              </a:endParaRPr>
            </a:p>
          </p:txBody>
        </p:sp>
      </p:gr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2</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50" name="Isosceles Triangle 49"/>
          <p:cNvSpPr/>
          <p:nvPr userDrawn="1"/>
        </p:nvSpPr>
        <p:spPr>
          <a:xfrm flipV="1">
            <a:off x="10972800" y="1617698"/>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36" name="TextBox 35"/>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pic>
        <p:nvPicPr>
          <p:cNvPr id="41" name="Picture 4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1816696"/>
            <a:ext cx="236468" cy="236468"/>
          </a:xfrm>
          <a:prstGeom prst="rect">
            <a:avLst/>
          </a:prstGeom>
        </p:spPr>
      </p:pic>
      <p:sp>
        <p:nvSpPr>
          <p:cNvPr id="42" name="TextBox 41"/>
          <p:cNvSpPr txBox="1"/>
          <p:nvPr userDrawn="1"/>
        </p:nvSpPr>
        <p:spPr>
          <a:xfrm>
            <a:off x="10244402" y="1752600"/>
            <a:ext cx="1097280" cy="369332"/>
          </a:xfrm>
          <a:prstGeom prst="rect">
            <a:avLst/>
          </a:prstGeom>
          <a:noFill/>
        </p:spPr>
        <p:txBody>
          <a:bodyPr wrap="square" rtlCol="0">
            <a:spAutoFit/>
          </a:bodyPr>
          <a:lstStyle/>
          <a:p>
            <a:r>
              <a:rPr lang="en-US" dirty="0">
                <a:solidFill>
                  <a:schemeClr val="tx1"/>
                </a:solidFill>
                <a:latin typeface="+mj-lt"/>
              </a:rPr>
              <a:t>OVERVIEW</a:t>
            </a:r>
          </a:p>
        </p:txBody>
      </p:sp>
      <p:sp>
        <p:nvSpPr>
          <p:cNvPr id="43" name="TextBox 42"/>
          <p:cNvSpPr txBox="1"/>
          <p:nvPr userDrawn="1"/>
        </p:nvSpPr>
        <p:spPr>
          <a:xfrm>
            <a:off x="10244402" y="2058564"/>
            <a:ext cx="1097280" cy="274320"/>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54" name="TextBox 53"/>
          <p:cNvSpPr txBox="1"/>
          <p:nvPr userDrawn="1"/>
        </p:nvSpPr>
        <p:spPr>
          <a:xfrm>
            <a:off x="9778676" y="2636965"/>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sp>
        <p:nvSpPr>
          <p:cNvPr id="55" name="TextBox 54"/>
          <p:cNvSpPr txBox="1"/>
          <p:nvPr userDrawn="1"/>
        </p:nvSpPr>
        <p:spPr>
          <a:xfrm>
            <a:off x="9778676" y="3318687"/>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5</a:t>
            </a:r>
          </a:p>
        </p:txBody>
      </p:sp>
      <p:sp>
        <p:nvSpPr>
          <p:cNvPr id="56" name="TextBox 55"/>
          <p:cNvSpPr txBox="1"/>
          <p:nvPr userDrawn="1"/>
        </p:nvSpPr>
        <p:spPr>
          <a:xfrm>
            <a:off x="9778676" y="2977826"/>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sp>
        <p:nvSpPr>
          <p:cNvPr id="57" name="TextBox 56"/>
          <p:cNvSpPr txBox="1"/>
          <p:nvPr userDrawn="1"/>
        </p:nvSpPr>
        <p:spPr>
          <a:xfrm>
            <a:off x="9778676" y="3669279"/>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6</a:t>
            </a:r>
          </a:p>
        </p:txBody>
      </p:sp>
    </p:spTree>
    <p:extLst>
      <p:ext uri="{BB962C8B-B14F-4D97-AF65-F5344CB8AC3E}">
        <p14:creationId xmlns:p14="http://schemas.microsoft.com/office/powerpoint/2010/main" val="27410679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ase 1_Activity 2 Example">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grpSp>
        <p:nvGrpSpPr>
          <p:cNvPr id="33" name="Group 32"/>
          <p:cNvGrpSpPr/>
          <p:nvPr userDrawn="1"/>
        </p:nvGrpSpPr>
        <p:grpSpPr>
          <a:xfrm>
            <a:off x="9606880" y="-22169"/>
            <a:ext cx="3093444" cy="822960"/>
            <a:chOff x="9606880" y="-22169"/>
            <a:chExt cx="3093444" cy="822960"/>
          </a:xfrm>
        </p:grpSpPr>
        <p:sp>
          <p:nvSpPr>
            <p:cNvPr id="9" name="Rounded Rectangle 8"/>
            <p:cNvSpPr/>
            <p:nvPr userDrawn="1"/>
          </p:nvSpPr>
          <p:spPr>
            <a:xfrm>
              <a:off x="9606880" y="247291"/>
              <a:ext cx="3093444" cy="485634"/>
            </a:xfrm>
            <a:prstGeom prst="roundRect">
              <a:avLst>
                <a:gd name="adj" fmla="val 50000"/>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0" name="TextBox 9"/>
            <p:cNvSpPr txBox="1"/>
            <p:nvPr userDrawn="1"/>
          </p:nvSpPr>
          <p:spPr>
            <a:xfrm>
              <a:off x="9691198" y="-22169"/>
              <a:ext cx="748202" cy="822960"/>
            </a:xfrm>
            <a:prstGeom prst="rect">
              <a:avLst/>
            </a:prstGeom>
            <a:noFill/>
          </p:spPr>
          <p:txBody>
            <a:bodyPr wrap="square" rtlCol="0">
              <a:spAutoFit/>
            </a:bodyPr>
            <a:lstStyle/>
            <a:p>
              <a:r>
                <a:rPr lang="en-US" sz="6000" dirty="0">
                  <a:solidFill>
                    <a:schemeClr val="accent2"/>
                  </a:solidFill>
                  <a:latin typeface="+mj-lt"/>
                </a:rPr>
                <a:t>01</a:t>
              </a:r>
              <a:endParaRPr lang="en-US" sz="2000" dirty="0">
                <a:solidFill>
                  <a:schemeClr val="accent2"/>
                </a:solidFill>
                <a:latin typeface="+mj-lt"/>
              </a:endParaRPr>
            </a:p>
          </p:txBody>
        </p:sp>
      </p:gr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2</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57" name="TextBox 56"/>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tx1"/>
                </a:solidFill>
                <a:latin typeface="+mj-lt"/>
              </a:rPr>
              <a:t>ACTIVITY 2</a:t>
            </a:r>
          </a:p>
        </p:txBody>
      </p:sp>
      <p:sp>
        <p:nvSpPr>
          <p:cNvPr id="58" name="Isosceles Triangle 57"/>
          <p:cNvSpPr/>
          <p:nvPr userDrawn="1"/>
        </p:nvSpPr>
        <p:spPr>
          <a:xfrm flipV="1">
            <a:off x="10972800" y="1617698"/>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60" name="TextBox 59"/>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pic>
        <p:nvPicPr>
          <p:cNvPr id="61" name="Picture 6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2152999"/>
            <a:ext cx="236468" cy="236468"/>
          </a:xfrm>
          <a:prstGeom prst="rect">
            <a:avLst/>
          </a:prstGeom>
        </p:spPr>
      </p:pic>
      <p:sp>
        <p:nvSpPr>
          <p:cNvPr id="62" name="TextBox 61"/>
          <p:cNvSpPr txBox="1"/>
          <p:nvPr userDrawn="1"/>
        </p:nvSpPr>
        <p:spPr>
          <a:xfrm>
            <a:off x="10244402" y="1752600"/>
            <a:ext cx="1097280" cy="369332"/>
          </a:xfrm>
          <a:prstGeom prst="rect">
            <a:avLst/>
          </a:prstGeom>
          <a:noFill/>
        </p:spPr>
        <p:txBody>
          <a:bodyPr wrap="square" rtlCol="0">
            <a:spAutoFit/>
          </a:bodyPr>
          <a:lstStyle/>
          <a:p>
            <a:r>
              <a:rPr lang="en-US" dirty="0">
                <a:solidFill>
                  <a:schemeClr val="bg1">
                    <a:lumMod val="65000"/>
                  </a:schemeClr>
                </a:solidFill>
                <a:latin typeface="+mj-lt"/>
              </a:rPr>
              <a:t>OVERVIEW</a:t>
            </a:r>
          </a:p>
        </p:txBody>
      </p:sp>
      <p:sp>
        <p:nvSpPr>
          <p:cNvPr id="63" name="TextBox 62"/>
          <p:cNvSpPr txBox="1"/>
          <p:nvPr userDrawn="1"/>
        </p:nvSpPr>
        <p:spPr>
          <a:xfrm>
            <a:off x="10244402" y="2058564"/>
            <a:ext cx="1097280" cy="369332"/>
          </a:xfrm>
          <a:prstGeom prst="rect">
            <a:avLst/>
          </a:prstGeom>
          <a:noFill/>
        </p:spPr>
        <p:txBody>
          <a:bodyPr wrap="square" rtlCol="0">
            <a:spAutoFit/>
          </a:bodyPr>
          <a:lstStyle/>
          <a:p>
            <a:r>
              <a:rPr lang="en-US" dirty="0">
                <a:solidFill>
                  <a:schemeClr val="tx1"/>
                </a:solidFill>
                <a:latin typeface="+mj-lt"/>
              </a:rPr>
              <a:t>EXAMPLE</a:t>
            </a:r>
          </a:p>
        </p:txBody>
      </p:sp>
      <p:sp>
        <p:nvSpPr>
          <p:cNvPr id="65" name="TextBox 64"/>
          <p:cNvSpPr txBox="1"/>
          <p:nvPr userDrawn="1"/>
        </p:nvSpPr>
        <p:spPr>
          <a:xfrm>
            <a:off x="9778676" y="2636965"/>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sp>
        <p:nvSpPr>
          <p:cNvPr id="66" name="TextBox 65"/>
          <p:cNvSpPr txBox="1"/>
          <p:nvPr userDrawn="1"/>
        </p:nvSpPr>
        <p:spPr>
          <a:xfrm>
            <a:off x="9778676" y="3318687"/>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5</a:t>
            </a:r>
          </a:p>
        </p:txBody>
      </p:sp>
      <p:sp>
        <p:nvSpPr>
          <p:cNvPr id="67" name="TextBox 66"/>
          <p:cNvSpPr txBox="1"/>
          <p:nvPr userDrawn="1"/>
        </p:nvSpPr>
        <p:spPr>
          <a:xfrm>
            <a:off x="9778676" y="2977826"/>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sp>
        <p:nvSpPr>
          <p:cNvPr id="68" name="TextBox 67"/>
          <p:cNvSpPr txBox="1"/>
          <p:nvPr userDrawn="1"/>
        </p:nvSpPr>
        <p:spPr>
          <a:xfrm>
            <a:off x="9778676" y="3669279"/>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6</a:t>
            </a:r>
          </a:p>
        </p:txBody>
      </p:sp>
    </p:spTree>
    <p:extLst>
      <p:ext uri="{BB962C8B-B14F-4D97-AF65-F5344CB8AC3E}">
        <p14:creationId xmlns:p14="http://schemas.microsoft.com/office/powerpoint/2010/main" val="36604679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ase 1_Activity 2 Let's Try It">
    <p:bg>
      <p:bgPr>
        <a:solidFill>
          <a:schemeClr val="accent2">
            <a:alpha val="55000"/>
          </a:schemeClr>
        </a:solidFill>
        <a:effectLst/>
      </p:bgPr>
    </p:bg>
    <p:spTree>
      <p:nvGrpSpPr>
        <p:cNvPr id="1" name=""/>
        <p:cNvGrpSpPr/>
        <p:nvPr/>
      </p:nvGrpSpPr>
      <p:grpSpPr>
        <a:xfrm>
          <a:off x="0" y="0"/>
          <a:ext cx="0" cy="0"/>
          <a:chOff x="0" y="0"/>
          <a:chExt cx="0" cy="0"/>
        </a:xfrm>
      </p:grpSpPr>
      <p:sp>
        <p:nvSpPr>
          <p:cNvPr id="31" name="Rectangle 30"/>
          <p:cNvSpPr/>
          <p:nvPr userDrawn="1"/>
        </p:nvSpPr>
        <p:spPr>
          <a:xfrm>
            <a:off x="9448800" y="0"/>
            <a:ext cx="274320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grpSp>
        <p:nvGrpSpPr>
          <p:cNvPr id="33" name="Group 32"/>
          <p:cNvGrpSpPr/>
          <p:nvPr userDrawn="1"/>
        </p:nvGrpSpPr>
        <p:grpSpPr>
          <a:xfrm>
            <a:off x="9606880" y="-22169"/>
            <a:ext cx="3093444" cy="822960"/>
            <a:chOff x="9606880" y="-22169"/>
            <a:chExt cx="3093444" cy="822960"/>
          </a:xfrm>
        </p:grpSpPr>
        <p:sp>
          <p:nvSpPr>
            <p:cNvPr id="9" name="Rounded Rectangle 8"/>
            <p:cNvSpPr/>
            <p:nvPr userDrawn="1"/>
          </p:nvSpPr>
          <p:spPr>
            <a:xfrm>
              <a:off x="9606880" y="247291"/>
              <a:ext cx="3093444" cy="485634"/>
            </a:xfrm>
            <a:prstGeom prst="roundRect">
              <a:avLst>
                <a:gd name="adj" fmla="val 50000"/>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0" name="TextBox 9"/>
            <p:cNvSpPr txBox="1"/>
            <p:nvPr userDrawn="1"/>
          </p:nvSpPr>
          <p:spPr>
            <a:xfrm>
              <a:off x="9691198" y="-22169"/>
              <a:ext cx="748202" cy="822960"/>
            </a:xfrm>
            <a:prstGeom prst="rect">
              <a:avLst/>
            </a:prstGeom>
            <a:noFill/>
          </p:spPr>
          <p:txBody>
            <a:bodyPr wrap="square" rtlCol="0">
              <a:spAutoFit/>
            </a:bodyPr>
            <a:lstStyle/>
            <a:p>
              <a:r>
                <a:rPr lang="en-US" sz="6000" dirty="0">
                  <a:solidFill>
                    <a:schemeClr val="accent2"/>
                  </a:solidFill>
                  <a:latin typeface="+mj-lt"/>
                </a:rPr>
                <a:t>01</a:t>
              </a:r>
              <a:endParaRPr lang="en-US" sz="2000" dirty="0">
                <a:solidFill>
                  <a:schemeClr val="accent2"/>
                </a:solidFill>
                <a:latin typeface="+mj-lt"/>
              </a:endParaRPr>
            </a:p>
          </p:txBody>
        </p:sp>
      </p:gr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2</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52240" y="5612632"/>
            <a:ext cx="708694" cy="708694"/>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90" y="1422995"/>
              <a:ext cx="569474" cy="388300"/>
            </a:xfrm>
            <a:prstGeom prst="rect">
              <a:avLst/>
            </a:prstGeom>
            <a:noFill/>
          </p:spPr>
          <p:txBody>
            <a:bodyPr wrap="square" rtlCol="0">
              <a:spAutoFit/>
            </a:bodyPr>
            <a:lstStyle/>
            <a:p>
              <a:pPr algn="ctr">
                <a:lnSpc>
                  <a:spcPts val="1500"/>
                </a:lnSpc>
              </a:pPr>
              <a:r>
                <a:rPr lang="en-US" sz="1600" dirty="0">
                  <a:solidFill>
                    <a:schemeClr val="accent2">
                      <a:lumMod val="20000"/>
                      <a:lumOff val="80000"/>
                    </a:schemeClr>
                  </a:solidFill>
                  <a:latin typeface="+mj-lt"/>
                </a:rPr>
                <a:t>SNET</a:t>
              </a:r>
              <a:endParaRPr lang="en-US" sz="2000" dirty="0">
                <a:solidFill>
                  <a:schemeClr val="accent2">
                    <a:lumMod val="20000"/>
                    <a:lumOff val="80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accent2"/>
                </a:solidFill>
                <a:latin typeface="+mj-lt"/>
              </a:rPr>
              <a:t>PARTICIPATE</a:t>
            </a:r>
          </a:p>
        </p:txBody>
      </p:sp>
      <p:sp>
        <p:nvSpPr>
          <p:cNvPr id="58" name="TextBox 57"/>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tx1"/>
                </a:solidFill>
                <a:latin typeface="+mj-lt"/>
              </a:rPr>
              <a:t>ACTIVITY 2</a:t>
            </a:r>
          </a:p>
        </p:txBody>
      </p:sp>
      <p:sp>
        <p:nvSpPr>
          <p:cNvPr id="59" name="Isosceles Triangle 58"/>
          <p:cNvSpPr/>
          <p:nvPr userDrawn="1"/>
        </p:nvSpPr>
        <p:spPr>
          <a:xfrm flipV="1">
            <a:off x="10972800" y="1617698"/>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61" name="TextBox 60"/>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pic>
        <p:nvPicPr>
          <p:cNvPr id="62" name="Picture 6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54933" y="2434910"/>
            <a:ext cx="236468" cy="236468"/>
          </a:xfrm>
          <a:prstGeom prst="rect">
            <a:avLst/>
          </a:prstGeom>
        </p:spPr>
      </p:pic>
      <p:sp>
        <p:nvSpPr>
          <p:cNvPr id="63" name="TextBox 62"/>
          <p:cNvSpPr txBox="1"/>
          <p:nvPr userDrawn="1"/>
        </p:nvSpPr>
        <p:spPr>
          <a:xfrm>
            <a:off x="10244402" y="1752600"/>
            <a:ext cx="1097280" cy="369332"/>
          </a:xfrm>
          <a:prstGeom prst="rect">
            <a:avLst/>
          </a:prstGeom>
          <a:noFill/>
        </p:spPr>
        <p:txBody>
          <a:bodyPr wrap="square" rtlCol="0">
            <a:spAutoFit/>
          </a:bodyPr>
          <a:lstStyle/>
          <a:p>
            <a:r>
              <a:rPr lang="en-US" dirty="0">
                <a:solidFill>
                  <a:schemeClr val="bg1">
                    <a:lumMod val="65000"/>
                  </a:schemeClr>
                </a:solidFill>
                <a:latin typeface="+mj-lt"/>
              </a:rPr>
              <a:t>OVERVIEW</a:t>
            </a:r>
          </a:p>
        </p:txBody>
      </p:sp>
      <p:sp>
        <p:nvSpPr>
          <p:cNvPr id="64" name="TextBox 63"/>
          <p:cNvSpPr txBox="1"/>
          <p:nvPr userDrawn="1"/>
        </p:nvSpPr>
        <p:spPr>
          <a:xfrm>
            <a:off x="10244402" y="2058564"/>
            <a:ext cx="1097280" cy="274320"/>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65" name="TextBox 64"/>
          <p:cNvSpPr txBox="1"/>
          <p:nvPr userDrawn="1"/>
        </p:nvSpPr>
        <p:spPr>
          <a:xfrm>
            <a:off x="10244402" y="2364528"/>
            <a:ext cx="1097280" cy="369332"/>
          </a:xfrm>
          <a:prstGeom prst="rect">
            <a:avLst/>
          </a:prstGeom>
          <a:noFill/>
        </p:spPr>
        <p:txBody>
          <a:bodyPr wrap="square" rtlCol="0">
            <a:spAutoFit/>
          </a:bodyPr>
          <a:lstStyle/>
          <a:p>
            <a:r>
              <a:rPr lang="en-US" dirty="0">
                <a:solidFill>
                  <a:schemeClr val="accent2"/>
                </a:solidFill>
                <a:latin typeface="+mj-lt"/>
              </a:rPr>
              <a:t>LET’S TRY IT!</a:t>
            </a:r>
          </a:p>
        </p:txBody>
      </p:sp>
      <p:sp>
        <p:nvSpPr>
          <p:cNvPr id="66" name="TextBox 65"/>
          <p:cNvSpPr txBox="1"/>
          <p:nvPr userDrawn="1"/>
        </p:nvSpPr>
        <p:spPr>
          <a:xfrm>
            <a:off x="9778676" y="2636965"/>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sp>
        <p:nvSpPr>
          <p:cNvPr id="67" name="TextBox 66"/>
          <p:cNvSpPr txBox="1"/>
          <p:nvPr userDrawn="1"/>
        </p:nvSpPr>
        <p:spPr>
          <a:xfrm>
            <a:off x="9778676" y="3318687"/>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5</a:t>
            </a:r>
          </a:p>
        </p:txBody>
      </p:sp>
      <p:sp>
        <p:nvSpPr>
          <p:cNvPr id="68" name="TextBox 67"/>
          <p:cNvSpPr txBox="1"/>
          <p:nvPr userDrawn="1"/>
        </p:nvSpPr>
        <p:spPr>
          <a:xfrm>
            <a:off x="9778676" y="2977826"/>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sp>
        <p:nvSpPr>
          <p:cNvPr id="69" name="TextBox 68"/>
          <p:cNvSpPr txBox="1"/>
          <p:nvPr userDrawn="1"/>
        </p:nvSpPr>
        <p:spPr>
          <a:xfrm>
            <a:off x="9778676" y="3669279"/>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6</a:t>
            </a:r>
          </a:p>
        </p:txBody>
      </p:sp>
    </p:spTree>
    <p:extLst>
      <p:ext uri="{BB962C8B-B14F-4D97-AF65-F5344CB8AC3E}">
        <p14:creationId xmlns:p14="http://schemas.microsoft.com/office/powerpoint/2010/main" val="3768239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_Group 2">
    <p:bg>
      <p:bgPr>
        <a:solidFill>
          <a:schemeClr val="bg1">
            <a:lumMod val="95000"/>
          </a:schemeClr>
        </a:solidFill>
        <a:effectLst/>
      </p:bgPr>
    </p:bg>
    <p:spTree>
      <p:nvGrpSpPr>
        <p:cNvPr id="1" name=""/>
        <p:cNvGrpSpPr/>
        <p:nvPr/>
      </p:nvGrpSpPr>
      <p:grpSpPr>
        <a:xfrm>
          <a:off x="0" y="0"/>
          <a:ext cx="0" cy="0"/>
          <a:chOff x="0" y="0"/>
          <a:chExt cx="0" cy="0"/>
        </a:xfrm>
      </p:grpSpPr>
      <p:sp>
        <p:nvSpPr>
          <p:cNvPr id="24" name="Google Shape;22;p80"/>
          <p:cNvSpPr txBox="1">
            <a:spLocks noGrp="1"/>
          </p:cNvSpPr>
          <p:nvPr userDrawn="1">
            <p:ph type="title"/>
          </p:nvPr>
        </p:nvSpPr>
        <p:spPr>
          <a:xfrm>
            <a:off x="1078745" y="504421"/>
            <a:ext cx="10052806" cy="790979"/>
          </a:xfrm>
          <a:prstGeom prst="rect">
            <a:avLst/>
          </a:prstGeom>
          <a:noFill/>
          <a:ln>
            <a:noFill/>
          </a:ln>
        </p:spPr>
        <p:txBody>
          <a:bodyPr spcFirstLastPara="1" wrap="square" lIns="45720" tIns="45700" rIns="45720" bIns="45700" anchor="t" anchorCtr="0">
            <a:noAutofit/>
          </a:bodyPr>
          <a:lstStyle>
            <a:lvl1pPr marL="0" marR="0" lvl="0" indent="0" algn="l" rtl="0">
              <a:lnSpc>
                <a:spcPct val="80000"/>
              </a:lnSpc>
              <a:spcBef>
                <a:spcPts val="0"/>
              </a:spcBef>
              <a:spcAft>
                <a:spcPts val="0"/>
              </a:spcAft>
              <a:buClr>
                <a:srgbClr val="2CB772"/>
              </a:buClr>
              <a:buSzPts val="8800"/>
              <a:buFont typeface="Gill Sans"/>
              <a:buNone/>
              <a:defRPr sz="5400" b="0" i="0" u="none" strike="noStrike" cap="none">
                <a:solidFill>
                  <a:schemeClr val="accent1"/>
                </a:solidFill>
                <a:latin typeface="+mj-lt"/>
                <a:ea typeface="Gill Sans"/>
                <a:cs typeface="Gill Sans"/>
                <a:sym typeface="Gill Sans"/>
              </a:defRPr>
            </a:lvl1pPr>
            <a:lvl2pPr marR="0" lvl="1"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9pPr>
          </a:lstStyle>
          <a:p>
            <a:endParaRPr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6801" y="4221987"/>
            <a:ext cx="731520" cy="731520"/>
          </a:xfrm>
          <a:prstGeom prst="rect">
            <a:avLst/>
          </a:prstGeom>
        </p:spPr>
      </p:pic>
      <p:sp>
        <p:nvSpPr>
          <p:cNvPr id="6" name="Rounded Rectangle 5"/>
          <p:cNvSpPr/>
          <p:nvPr userDrawn="1"/>
        </p:nvSpPr>
        <p:spPr>
          <a:xfrm rot="16200000" flipH="1">
            <a:off x="5622544" y="-1506782"/>
            <a:ext cx="914400" cy="10052806"/>
          </a:xfrm>
          <a:prstGeom prst="roundRect">
            <a:avLst>
              <a:gd name="adj" fmla="val 50000"/>
            </a:avLst>
          </a:prstGeom>
          <a:noFill/>
          <a:ln w="57150">
            <a:solidFill>
              <a:srgbClr val="0094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7"/>
          <p:cNvSpPr/>
          <p:nvPr userDrawn="1"/>
        </p:nvSpPr>
        <p:spPr>
          <a:xfrm rot="16200000" flipH="1">
            <a:off x="5622544" y="-387941"/>
            <a:ext cx="914400" cy="10052806"/>
          </a:xfrm>
          <a:prstGeom prst="roundRect">
            <a:avLst>
              <a:gd name="adj" fmla="val 50000"/>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userDrawn="1"/>
        </p:nvSpPr>
        <p:spPr>
          <a:xfrm rot="16200000" flipH="1">
            <a:off x="5622544" y="730900"/>
            <a:ext cx="914400" cy="10052806"/>
          </a:xfrm>
          <a:prstGeom prst="roundRect">
            <a:avLst>
              <a:gd name="adj" fmla="val 50000"/>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1942" y="3139403"/>
            <a:ext cx="731520" cy="731520"/>
          </a:xfrm>
          <a:prstGeom prst="rect">
            <a:avLst/>
          </a:prstGeom>
        </p:spPr>
      </p:pic>
      <p:sp>
        <p:nvSpPr>
          <p:cNvPr id="15" name="Text Placeholder 14"/>
          <p:cNvSpPr>
            <a:spLocks noGrp="1"/>
          </p:cNvSpPr>
          <p:nvPr>
            <p:ph type="body" sz="quarter" idx="13"/>
          </p:nvPr>
        </p:nvSpPr>
        <p:spPr>
          <a:xfrm>
            <a:off x="2183413" y="3268865"/>
            <a:ext cx="8686800" cy="457200"/>
          </a:xfrm>
        </p:spPr>
        <p:txBody>
          <a:bodyPr>
            <a:normAutofit/>
          </a:bodyPr>
          <a:lstStyle>
            <a:lvl1pPr marL="0" indent="0">
              <a:lnSpc>
                <a:spcPct val="100000"/>
              </a:lnSpc>
              <a:spcBef>
                <a:spcPts val="0"/>
              </a:spcBef>
              <a:buNone/>
              <a:defRPr sz="24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32" name="Text Placeholder 14"/>
          <p:cNvSpPr>
            <a:spLocks noGrp="1"/>
          </p:cNvSpPr>
          <p:nvPr>
            <p:ph type="body" sz="quarter" idx="14"/>
          </p:nvPr>
        </p:nvSpPr>
        <p:spPr>
          <a:xfrm>
            <a:off x="2188314" y="4359147"/>
            <a:ext cx="8686800" cy="457200"/>
          </a:xfrm>
        </p:spPr>
        <p:txBody>
          <a:bodyPr>
            <a:normAutofit/>
          </a:bodyPr>
          <a:lstStyle>
            <a:lvl1pPr marL="0" indent="0">
              <a:lnSpc>
                <a:spcPct val="100000"/>
              </a:lnSpc>
              <a:spcBef>
                <a:spcPts val="0"/>
              </a:spcBef>
              <a:buNone/>
              <a:defRPr sz="24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37" name="Text Placeholder 14"/>
          <p:cNvSpPr>
            <a:spLocks noGrp="1"/>
          </p:cNvSpPr>
          <p:nvPr>
            <p:ph type="body" sz="quarter" idx="15"/>
          </p:nvPr>
        </p:nvSpPr>
        <p:spPr>
          <a:xfrm>
            <a:off x="2183413" y="5503520"/>
            <a:ext cx="8686800" cy="457200"/>
          </a:xfrm>
        </p:spPr>
        <p:txBody>
          <a:bodyPr>
            <a:normAutofit/>
          </a:bodyPr>
          <a:lstStyle>
            <a:lvl1pPr marL="0" indent="0">
              <a:lnSpc>
                <a:spcPct val="100000"/>
              </a:lnSpc>
              <a:spcBef>
                <a:spcPts val="0"/>
              </a:spcBef>
              <a:buNone/>
              <a:defRPr sz="24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pic>
        <p:nvPicPr>
          <p:cNvPr id="41" name="Picture 4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1900" y="5366360"/>
            <a:ext cx="731520" cy="731520"/>
          </a:xfrm>
          <a:prstGeom prst="rect">
            <a:avLst/>
          </a:prstGeom>
        </p:spPr>
      </p:pic>
      <p:sp>
        <p:nvSpPr>
          <p:cNvPr id="42" name="Slide Number Placeholder 5"/>
          <p:cNvSpPr>
            <a:spLocks noGrp="1"/>
          </p:cNvSpPr>
          <p:nvPr>
            <p:ph type="sldNum" sz="quarter" idx="12"/>
          </p:nvPr>
        </p:nvSpPr>
        <p:spPr>
          <a:xfrm>
            <a:off x="9185187" y="6337088"/>
            <a:ext cx="2743200" cy="365125"/>
          </a:xfrm>
        </p:spPr>
        <p:txBody>
          <a:bodyPr/>
          <a:lstStyle/>
          <a:p>
            <a:fld id="{5805A9EC-108B-40EA-95FB-2468C466EA14}" type="slidenum">
              <a:rPr lang="en-US" smtClean="0"/>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1900" y="2035020"/>
            <a:ext cx="731520" cy="731520"/>
          </a:xfrm>
          <a:prstGeom prst="rect">
            <a:avLst/>
          </a:prstGeom>
        </p:spPr>
      </p:pic>
      <p:sp>
        <p:nvSpPr>
          <p:cNvPr id="14" name="Rounded Rectangle 13"/>
          <p:cNvSpPr/>
          <p:nvPr userDrawn="1"/>
        </p:nvSpPr>
        <p:spPr>
          <a:xfrm rot="16200000" flipH="1">
            <a:off x="5622544" y="-2625623"/>
            <a:ext cx="914400" cy="10052806"/>
          </a:xfrm>
          <a:prstGeom prst="roundRect">
            <a:avLst>
              <a:gd name="adj" fmla="val 50000"/>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4"/>
          <p:cNvSpPr>
            <a:spLocks noGrp="1"/>
          </p:cNvSpPr>
          <p:nvPr>
            <p:ph type="body" sz="quarter" idx="16"/>
          </p:nvPr>
        </p:nvSpPr>
        <p:spPr>
          <a:xfrm>
            <a:off x="2179784" y="2174572"/>
            <a:ext cx="8686800" cy="457200"/>
          </a:xfrm>
        </p:spPr>
        <p:txBody>
          <a:bodyPr>
            <a:normAutofit/>
          </a:bodyPr>
          <a:lstStyle>
            <a:lvl1pPr marL="0" indent="0">
              <a:lnSpc>
                <a:spcPct val="100000"/>
              </a:lnSpc>
              <a:spcBef>
                <a:spcPts val="0"/>
              </a:spcBef>
              <a:buNone/>
              <a:defRPr sz="24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Tree>
    <p:extLst>
      <p:ext uri="{BB962C8B-B14F-4D97-AF65-F5344CB8AC3E}">
        <p14:creationId xmlns:p14="http://schemas.microsoft.com/office/powerpoint/2010/main" val="3211380496"/>
      </p:ext>
    </p:extLst>
  </p:cSld>
  <p:clrMapOvr>
    <a:overrideClrMapping bg1="lt1" tx1="dk1" bg2="lt2" tx2="dk2" accent1="accent1" accent2="accent2" accent3="accent3" accent4="accent4" accent5="accent5" accent6="accent6" hlink="hlink" folHlink="folHlink"/>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ase 1_Activity 3 Overview">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grpSp>
        <p:nvGrpSpPr>
          <p:cNvPr id="33" name="Group 32"/>
          <p:cNvGrpSpPr/>
          <p:nvPr userDrawn="1"/>
        </p:nvGrpSpPr>
        <p:grpSpPr>
          <a:xfrm>
            <a:off x="9606880" y="-22169"/>
            <a:ext cx="3093444" cy="822960"/>
            <a:chOff x="9606880" y="-22169"/>
            <a:chExt cx="3093444" cy="822960"/>
          </a:xfrm>
        </p:grpSpPr>
        <p:sp>
          <p:nvSpPr>
            <p:cNvPr id="9" name="Rounded Rectangle 8"/>
            <p:cNvSpPr/>
            <p:nvPr userDrawn="1"/>
          </p:nvSpPr>
          <p:spPr>
            <a:xfrm>
              <a:off x="9606880" y="247291"/>
              <a:ext cx="3093444" cy="485634"/>
            </a:xfrm>
            <a:prstGeom prst="roundRect">
              <a:avLst>
                <a:gd name="adj" fmla="val 50000"/>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0" name="TextBox 9"/>
            <p:cNvSpPr txBox="1"/>
            <p:nvPr userDrawn="1"/>
          </p:nvSpPr>
          <p:spPr>
            <a:xfrm>
              <a:off x="9691198" y="-22169"/>
              <a:ext cx="748202" cy="822960"/>
            </a:xfrm>
            <a:prstGeom prst="rect">
              <a:avLst/>
            </a:prstGeom>
            <a:noFill/>
          </p:spPr>
          <p:txBody>
            <a:bodyPr wrap="square" rtlCol="0">
              <a:spAutoFit/>
            </a:bodyPr>
            <a:lstStyle/>
            <a:p>
              <a:r>
                <a:rPr lang="en-US" sz="6000" dirty="0">
                  <a:solidFill>
                    <a:schemeClr val="accent2"/>
                  </a:solidFill>
                  <a:latin typeface="+mj-lt"/>
                </a:rPr>
                <a:t>01</a:t>
              </a:r>
              <a:endParaRPr lang="en-US" sz="2000" dirty="0">
                <a:solidFill>
                  <a:schemeClr val="accent2"/>
                </a:solidFill>
                <a:latin typeface="+mj-lt"/>
              </a:endParaRPr>
            </a:p>
          </p:txBody>
        </p:sp>
      </p:gr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3</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hasCustomPrompt="1"/>
          </p:nvPr>
        </p:nvSpPr>
        <p:spPr>
          <a:xfrm>
            <a:off x="393514" y="247291"/>
            <a:ext cx="8595360" cy="914400"/>
          </a:xfrm>
        </p:spPr>
        <p:txBody>
          <a:bodyPr>
            <a:normAutofit/>
          </a:bodyPr>
          <a:lstStyle>
            <a:lvl1pPr>
              <a:defRPr sz="4000" baseline="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31" name="TextBox 30"/>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36" name="Isosceles Triangle 35"/>
          <p:cNvSpPr/>
          <p:nvPr userDrawn="1"/>
        </p:nvSpPr>
        <p:spPr>
          <a:xfrm flipV="1">
            <a:off x="10972800" y="1843131"/>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41" name="TextBox 40"/>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pic>
        <p:nvPicPr>
          <p:cNvPr id="42" name="Picture 4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2149648"/>
            <a:ext cx="236468" cy="236468"/>
          </a:xfrm>
          <a:prstGeom prst="rect">
            <a:avLst/>
          </a:prstGeom>
        </p:spPr>
      </p:pic>
      <p:sp>
        <p:nvSpPr>
          <p:cNvPr id="43" name="TextBox 42"/>
          <p:cNvSpPr txBox="1"/>
          <p:nvPr userDrawn="1"/>
        </p:nvSpPr>
        <p:spPr>
          <a:xfrm>
            <a:off x="10244402" y="2085552"/>
            <a:ext cx="1097280" cy="369332"/>
          </a:xfrm>
          <a:prstGeom prst="rect">
            <a:avLst/>
          </a:prstGeom>
          <a:noFill/>
        </p:spPr>
        <p:txBody>
          <a:bodyPr wrap="square" rtlCol="0">
            <a:spAutoFit/>
          </a:bodyPr>
          <a:lstStyle/>
          <a:p>
            <a:r>
              <a:rPr lang="en-US" dirty="0">
                <a:solidFill>
                  <a:schemeClr val="tx1"/>
                </a:solidFill>
                <a:latin typeface="+mj-lt"/>
              </a:rPr>
              <a:t>OVERVIEW</a:t>
            </a:r>
          </a:p>
        </p:txBody>
      </p:sp>
      <p:sp>
        <p:nvSpPr>
          <p:cNvPr id="44" name="TextBox 43"/>
          <p:cNvSpPr txBox="1"/>
          <p:nvPr userDrawn="1"/>
        </p:nvSpPr>
        <p:spPr>
          <a:xfrm>
            <a:off x="10244402" y="2391516"/>
            <a:ext cx="1097280" cy="274320"/>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53" name="TextBox 52"/>
          <p:cNvSpPr txBox="1"/>
          <p:nvPr userDrawn="1"/>
        </p:nvSpPr>
        <p:spPr>
          <a:xfrm>
            <a:off x="9771117" y="1668273"/>
            <a:ext cx="1463040" cy="461665"/>
          </a:xfrm>
          <a:prstGeom prst="rect">
            <a:avLst/>
          </a:prstGeom>
          <a:noFill/>
        </p:spPr>
        <p:txBody>
          <a:bodyPr wrap="square" rtlCol="0">
            <a:spAutoFit/>
          </a:bodyPr>
          <a:lstStyle/>
          <a:p>
            <a:r>
              <a:rPr lang="en-US" sz="2400" dirty="0">
                <a:solidFill>
                  <a:schemeClr val="tx1"/>
                </a:solidFill>
                <a:latin typeface="+mj-lt"/>
              </a:rPr>
              <a:t>ACTIVITY 3</a:t>
            </a:r>
          </a:p>
        </p:txBody>
      </p:sp>
      <p:sp>
        <p:nvSpPr>
          <p:cNvPr id="54" name="TextBox 53"/>
          <p:cNvSpPr txBox="1"/>
          <p:nvPr userDrawn="1"/>
        </p:nvSpPr>
        <p:spPr>
          <a:xfrm>
            <a:off x="9778676" y="3318687"/>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5</a:t>
            </a:r>
          </a:p>
        </p:txBody>
      </p:sp>
      <p:sp>
        <p:nvSpPr>
          <p:cNvPr id="55" name="TextBox 54"/>
          <p:cNvSpPr txBox="1"/>
          <p:nvPr userDrawn="1"/>
        </p:nvSpPr>
        <p:spPr>
          <a:xfrm>
            <a:off x="9778676" y="2977826"/>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sp>
        <p:nvSpPr>
          <p:cNvPr id="56" name="TextBox 55"/>
          <p:cNvSpPr txBox="1"/>
          <p:nvPr userDrawn="1"/>
        </p:nvSpPr>
        <p:spPr>
          <a:xfrm>
            <a:off x="9778676" y="3669279"/>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6</a:t>
            </a:r>
          </a:p>
        </p:txBody>
      </p:sp>
    </p:spTree>
    <p:extLst>
      <p:ext uri="{BB962C8B-B14F-4D97-AF65-F5344CB8AC3E}">
        <p14:creationId xmlns:p14="http://schemas.microsoft.com/office/powerpoint/2010/main" val="34703414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ase 1_Activity 3 Example">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grpSp>
        <p:nvGrpSpPr>
          <p:cNvPr id="33" name="Group 32"/>
          <p:cNvGrpSpPr/>
          <p:nvPr userDrawn="1"/>
        </p:nvGrpSpPr>
        <p:grpSpPr>
          <a:xfrm>
            <a:off x="9606880" y="-22169"/>
            <a:ext cx="3093444" cy="822960"/>
            <a:chOff x="9606880" y="-22169"/>
            <a:chExt cx="3093444" cy="822960"/>
          </a:xfrm>
        </p:grpSpPr>
        <p:sp>
          <p:nvSpPr>
            <p:cNvPr id="9" name="Rounded Rectangle 8"/>
            <p:cNvSpPr/>
            <p:nvPr userDrawn="1"/>
          </p:nvSpPr>
          <p:spPr>
            <a:xfrm>
              <a:off x="9606880" y="247291"/>
              <a:ext cx="3093444" cy="485634"/>
            </a:xfrm>
            <a:prstGeom prst="roundRect">
              <a:avLst>
                <a:gd name="adj" fmla="val 50000"/>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0" name="TextBox 9"/>
            <p:cNvSpPr txBox="1"/>
            <p:nvPr userDrawn="1"/>
          </p:nvSpPr>
          <p:spPr>
            <a:xfrm>
              <a:off x="9691198" y="-22169"/>
              <a:ext cx="748202" cy="822960"/>
            </a:xfrm>
            <a:prstGeom prst="rect">
              <a:avLst/>
            </a:prstGeom>
            <a:noFill/>
          </p:spPr>
          <p:txBody>
            <a:bodyPr wrap="square" rtlCol="0">
              <a:spAutoFit/>
            </a:bodyPr>
            <a:lstStyle/>
            <a:p>
              <a:r>
                <a:rPr lang="en-US" sz="6000" dirty="0">
                  <a:solidFill>
                    <a:schemeClr val="accent2"/>
                  </a:solidFill>
                  <a:latin typeface="+mj-lt"/>
                </a:rPr>
                <a:t>01</a:t>
              </a:r>
              <a:endParaRPr lang="en-US" sz="2000" dirty="0">
                <a:solidFill>
                  <a:schemeClr val="accent2"/>
                </a:solidFill>
                <a:latin typeface="+mj-lt"/>
              </a:endParaRPr>
            </a:p>
          </p:txBody>
        </p:sp>
      </p:gr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3</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60" name="TextBox 59"/>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61" name="Isosceles Triangle 60"/>
          <p:cNvSpPr/>
          <p:nvPr userDrawn="1"/>
        </p:nvSpPr>
        <p:spPr>
          <a:xfrm flipV="1">
            <a:off x="10972800" y="1843131"/>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63" name="TextBox 62"/>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pic>
        <p:nvPicPr>
          <p:cNvPr id="64" name="Picture 6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2457799"/>
            <a:ext cx="236468" cy="236468"/>
          </a:xfrm>
          <a:prstGeom prst="rect">
            <a:avLst/>
          </a:prstGeom>
        </p:spPr>
      </p:pic>
      <p:sp>
        <p:nvSpPr>
          <p:cNvPr id="65" name="TextBox 64"/>
          <p:cNvSpPr txBox="1"/>
          <p:nvPr userDrawn="1"/>
        </p:nvSpPr>
        <p:spPr>
          <a:xfrm>
            <a:off x="10244402" y="2085552"/>
            <a:ext cx="1097280" cy="369332"/>
          </a:xfrm>
          <a:prstGeom prst="rect">
            <a:avLst/>
          </a:prstGeom>
          <a:noFill/>
        </p:spPr>
        <p:txBody>
          <a:bodyPr wrap="square" rtlCol="0">
            <a:spAutoFit/>
          </a:bodyPr>
          <a:lstStyle/>
          <a:p>
            <a:r>
              <a:rPr lang="en-US" dirty="0">
                <a:solidFill>
                  <a:schemeClr val="bg1">
                    <a:lumMod val="65000"/>
                  </a:schemeClr>
                </a:solidFill>
                <a:latin typeface="+mj-lt"/>
              </a:rPr>
              <a:t>OVERVIEW</a:t>
            </a:r>
          </a:p>
        </p:txBody>
      </p:sp>
      <p:sp>
        <p:nvSpPr>
          <p:cNvPr id="66" name="TextBox 65"/>
          <p:cNvSpPr txBox="1"/>
          <p:nvPr userDrawn="1"/>
        </p:nvSpPr>
        <p:spPr>
          <a:xfrm>
            <a:off x="10244402" y="2391516"/>
            <a:ext cx="1097280" cy="369332"/>
          </a:xfrm>
          <a:prstGeom prst="rect">
            <a:avLst/>
          </a:prstGeom>
          <a:noFill/>
        </p:spPr>
        <p:txBody>
          <a:bodyPr wrap="square" rtlCol="0">
            <a:spAutoFit/>
          </a:bodyPr>
          <a:lstStyle/>
          <a:p>
            <a:r>
              <a:rPr lang="en-US" dirty="0">
                <a:solidFill>
                  <a:schemeClr val="tx1"/>
                </a:solidFill>
                <a:latin typeface="+mj-lt"/>
              </a:rPr>
              <a:t>EXAMPLE</a:t>
            </a:r>
          </a:p>
        </p:txBody>
      </p:sp>
      <p:sp>
        <p:nvSpPr>
          <p:cNvPr id="68" name="TextBox 67"/>
          <p:cNvSpPr txBox="1"/>
          <p:nvPr userDrawn="1"/>
        </p:nvSpPr>
        <p:spPr>
          <a:xfrm>
            <a:off x="9771117" y="1668273"/>
            <a:ext cx="1463040" cy="461665"/>
          </a:xfrm>
          <a:prstGeom prst="rect">
            <a:avLst/>
          </a:prstGeom>
          <a:noFill/>
        </p:spPr>
        <p:txBody>
          <a:bodyPr wrap="square" rtlCol="0">
            <a:spAutoFit/>
          </a:bodyPr>
          <a:lstStyle/>
          <a:p>
            <a:r>
              <a:rPr lang="en-US" sz="2400" dirty="0">
                <a:solidFill>
                  <a:schemeClr val="tx1"/>
                </a:solidFill>
                <a:latin typeface="+mj-lt"/>
              </a:rPr>
              <a:t>ACTIVITY 3</a:t>
            </a:r>
          </a:p>
        </p:txBody>
      </p:sp>
      <p:sp>
        <p:nvSpPr>
          <p:cNvPr id="69" name="TextBox 68"/>
          <p:cNvSpPr txBox="1"/>
          <p:nvPr userDrawn="1"/>
        </p:nvSpPr>
        <p:spPr>
          <a:xfrm>
            <a:off x="9778676" y="3318687"/>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5</a:t>
            </a:r>
          </a:p>
        </p:txBody>
      </p:sp>
      <p:sp>
        <p:nvSpPr>
          <p:cNvPr id="70" name="TextBox 69"/>
          <p:cNvSpPr txBox="1"/>
          <p:nvPr userDrawn="1"/>
        </p:nvSpPr>
        <p:spPr>
          <a:xfrm>
            <a:off x="9778676" y="2977826"/>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sp>
        <p:nvSpPr>
          <p:cNvPr id="71" name="TextBox 70"/>
          <p:cNvSpPr txBox="1"/>
          <p:nvPr userDrawn="1"/>
        </p:nvSpPr>
        <p:spPr>
          <a:xfrm>
            <a:off x="9778676" y="3669279"/>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6</a:t>
            </a:r>
          </a:p>
        </p:txBody>
      </p:sp>
    </p:spTree>
    <p:extLst>
      <p:ext uri="{BB962C8B-B14F-4D97-AF65-F5344CB8AC3E}">
        <p14:creationId xmlns:p14="http://schemas.microsoft.com/office/powerpoint/2010/main" val="28222855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ase 1_Activity 3 Let's Try It">
    <p:bg>
      <p:bgPr>
        <a:solidFill>
          <a:schemeClr val="accent2">
            <a:alpha val="55000"/>
          </a:schemeClr>
        </a:solidFill>
        <a:effectLst/>
      </p:bgPr>
    </p:bg>
    <p:spTree>
      <p:nvGrpSpPr>
        <p:cNvPr id="1" name=""/>
        <p:cNvGrpSpPr/>
        <p:nvPr/>
      </p:nvGrpSpPr>
      <p:grpSpPr>
        <a:xfrm>
          <a:off x="0" y="0"/>
          <a:ext cx="0" cy="0"/>
          <a:chOff x="0" y="0"/>
          <a:chExt cx="0" cy="0"/>
        </a:xfrm>
      </p:grpSpPr>
      <p:sp>
        <p:nvSpPr>
          <p:cNvPr id="31" name="Rectangle 30"/>
          <p:cNvSpPr/>
          <p:nvPr userDrawn="1"/>
        </p:nvSpPr>
        <p:spPr>
          <a:xfrm>
            <a:off x="9448800" y="0"/>
            <a:ext cx="274320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grpSp>
        <p:nvGrpSpPr>
          <p:cNvPr id="33" name="Group 32"/>
          <p:cNvGrpSpPr/>
          <p:nvPr userDrawn="1"/>
        </p:nvGrpSpPr>
        <p:grpSpPr>
          <a:xfrm>
            <a:off x="9606880" y="-22169"/>
            <a:ext cx="3093444" cy="822960"/>
            <a:chOff x="9606880" y="-22169"/>
            <a:chExt cx="3093444" cy="822960"/>
          </a:xfrm>
        </p:grpSpPr>
        <p:sp>
          <p:nvSpPr>
            <p:cNvPr id="9" name="Rounded Rectangle 8"/>
            <p:cNvSpPr/>
            <p:nvPr userDrawn="1"/>
          </p:nvSpPr>
          <p:spPr>
            <a:xfrm>
              <a:off x="9606880" y="247291"/>
              <a:ext cx="3093444" cy="485634"/>
            </a:xfrm>
            <a:prstGeom prst="roundRect">
              <a:avLst>
                <a:gd name="adj" fmla="val 50000"/>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0" name="TextBox 9"/>
            <p:cNvSpPr txBox="1"/>
            <p:nvPr userDrawn="1"/>
          </p:nvSpPr>
          <p:spPr>
            <a:xfrm>
              <a:off x="9691198" y="-22169"/>
              <a:ext cx="748202" cy="822960"/>
            </a:xfrm>
            <a:prstGeom prst="rect">
              <a:avLst/>
            </a:prstGeom>
            <a:noFill/>
          </p:spPr>
          <p:txBody>
            <a:bodyPr wrap="square" rtlCol="0">
              <a:spAutoFit/>
            </a:bodyPr>
            <a:lstStyle/>
            <a:p>
              <a:r>
                <a:rPr lang="en-US" sz="6000" dirty="0">
                  <a:solidFill>
                    <a:schemeClr val="accent2"/>
                  </a:solidFill>
                  <a:latin typeface="+mj-lt"/>
                </a:rPr>
                <a:t>01</a:t>
              </a:r>
              <a:endParaRPr lang="en-US" sz="2000" dirty="0">
                <a:solidFill>
                  <a:schemeClr val="accent2"/>
                </a:solidFill>
                <a:latin typeface="+mj-lt"/>
              </a:endParaRPr>
            </a:p>
          </p:txBody>
        </p:sp>
      </p:gr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3</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52240" y="5612632"/>
            <a:ext cx="708694" cy="708694"/>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90" y="1422995"/>
              <a:ext cx="569474" cy="388300"/>
            </a:xfrm>
            <a:prstGeom prst="rect">
              <a:avLst/>
            </a:prstGeom>
            <a:noFill/>
          </p:spPr>
          <p:txBody>
            <a:bodyPr wrap="square" rtlCol="0">
              <a:spAutoFit/>
            </a:bodyPr>
            <a:lstStyle/>
            <a:p>
              <a:pPr algn="ctr">
                <a:lnSpc>
                  <a:spcPts val="1500"/>
                </a:lnSpc>
              </a:pPr>
              <a:r>
                <a:rPr lang="en-US" sz="1600" dirty="0">
                  <a:solidFill>
                    <a:schemeClr val="accent2">
                      <a:lumMod val="20000"/>
                      <a:lumOff val="80000"/>
                    </a:schemeClr>
                  </a:solidFill>
                  <a:latin typeface="+mj-lt"/>
                </a:rPr>
                <a:t>SNET</a:t>
              </a:r>
              <a:endParaRPr lang="en-US" sz="2000" dirty="0">
                <a:solidFill>
                  <a:schemeClr val="accent2">
                    <a:lumMod val="20000"/>
                    <a:lumOff val="80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accent2"/>
                </a:solidFill>
                <a:latin typeface="+mj-lt"/>
              </a:rPr>
              <a:t>PARTICIPATE</a:t>
            </a:r>
          </a:p>
        </p:txBody>
      </p:sp>
      <p:sp>
        <p:nvSpPr>
          <p:cNvPr id="62" name="TextBox 61"/>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63" name="Isosceles Triangle 62"/>
          <p:cNvSpPr/>
          <p:nvPr userDrawn="1"/>
        </p:nvSpPr>
        <p:spPr>
          <a:xfrm flipV="1">
            <a:off x="10972800" y="1843131"/>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65" name="TextBox 64"/>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pic>
        <p:nvPicPr>
          <p:cNvPr id="66" name="Picture 6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2762599"/>
            <a:ext cx="236468" cy="236468"/>
          </a:xfrm>
          <a:prstGeom prst="rect">
            <a:avLst/>
          </a:prstGeom>
        </p:spPr>
      </p:pic>
      <p:sp>
        <p:nvSpPr>
          <p:cNvPr id="67" name="TextBox 66"/>
          <p:cNvSpPr txBox="1"/>
          <p:nvPr userDrawn="1"/>
        </p:nvSpPr>
        <p:spPr>
          <a:xfrm>
            <a:off x="10244402" y="2085552"/>
            <a:ext cx="1097280" cy="369332"/>
          </a:xfrm>
          <a:prstGeom prst="rect">
            <a:avLst/>
          </a:prstGeom>
          <a:noFill/>
        </p:spPr>
        <p:txBody>
          <a:bodyPr wrap="square" rtlCol="0">
            <a:spAutoFit/>
          </a:bodyPr>
          <a:lstStyle/>
          <a:p>
            <a:r>
              <a:rPr lang="en-US" dirty="0">
                <a:solidFill>
                  <a:schemeClr val="bg1">
                    <a:lumMod val="65000"/>
                  </a:schemeClr>
                </a:solidFill>
                <a:latin typeface="+mj-lt"/>
              </a:rPr>
              <a:t>OVERVIEW</a:t>
            </a:r>
          </a:p>
        </p:txBody>
      </p:sp>
      <p:sp>
        <p:nvSpPr>
          <p:cNvPr id="68" name="TextBox 67"/>
          <p:cNvSpPr txBox="1"/>
          <p:nvPr userDrawn="1"/>
        </p:nvSpPr>
        <p:spPr>
          <a:xfrm>
            <a:off x="10244402" y="2391516"/>
            <a:ext cx="1097280" cy="369332"/>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69" name="TextBox 68"/>
          <p:cNvSpPr txBox="1"/>
          <p:nvPr userDrawn="1"/>
        </p:nvSpPr>
        <p:spPr>
          <a:xfrm>
            <a:off x="10244402" y="2697480"/>
            <a:ext cx="1097280" cy="369332"/>
          </a:xfrm>
          <a:prstGeom prst="rect">
            <a:avLst/>
          </a:prstGeom>
          <a:noFill/>
        </p:spPr>
        <p:txBody>
          <a:bodyPr wrap="square" rtlCol="0">
            <a:spAutoFit/>
          </a:bodyPr>
          <a:lstStyle/>
          <a:p>
            <a:r>
              <a:rPr lang="en-US" dirty="0">
                <a:solidFill>
                  <a:schemeClr val="accent2"/>
                </a:solidFill>
                <a:latin typeface="+mj-lt"/>
              </a:rPr>
              <a:t>LET’S TRY IT!</a:t>
            </a:r>
          </a:p>
        </p:txBody>
      </p:sp>
      <p:sp>
        <p:nvSpPr>
          <p:cNvPr id="70" name="TextBox 69"/>
          <p:cNvSpPr txBox="1"/>
          <p:nvPr userDrawn="1"/>
        </p:nvSpPr>
        <p:spPr>
          <a:xfrm>
            <a:off x="9771117" y="1668273"/>
            <a:ext cx="1463040" cy="461665"/>
          </a:xfrm>
          <a:prstGeom prst="rect">
            <a:avLst/>
          </a:prstGeom>
          <a:noFill/>
        </p:spPr>
        <p:txBody>
          <a:bodyPr wrap="square" rtlCol="0">
            <a:spAutoFit/>
          </a:bodyPr>
          <a:lstStyle/>
          <a:p>
            <a:r>
              <a:rPr lang="en-US" sz="2400" dirty="0">
                <a:solidFill>
                  <a:schemeClr val="tx1"/>
                </a:solidFill>
                <a:latin typeface="+mj-lt"/>
              </a:rPr>
              <a:t>ACTIVITY 3</a:t>
            </a:r>
          </a:p>
        </p:txBody>
      </p:sp>
      <p:sp>
        <p:nvSpPr>
          <p:cNvPr id="71" name="TextBox 70"/>
          <p:cNvSpPr txBox="1"/>
          <p:nvPr userDrawn="1"/>
        </p:nvSpPr>
        <p:spPr>
          <a:xfrm>
            <a:off x="9778676" y="3318687"/>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5</a:t>
            </a:r>
          </a:p>
        </p:txBody>
      </p:sp>
      <p:sp>
        <p:nvSpPr>
          <p:cNvPr id="72" name="TextBox 71"/>
          <p:cNvSpPr txBox="1"/>
          <p:nvPr userDrawn="1"/>
        </p:nvSpPr>
        <p:spPr>
          <a:xfrm>
            <a:off x="9778676" y="2977826"/>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sp>
        <p:nvSpPr>
          <p:cNvPr id="73" name="TextBox 72"/>
          <p:cNvSpPr txBox="1"/>
          <p:nvPr userDrawn="1"/>
        </p:nvSpPr>
        <p:spPr>
          <a:xfrm>
            <a:off x="9778676" y="3669279"/>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6</a:t>
            </a:r>
          </a:p>
        </p:txBody>
      </p:sp>
    </p:spTree>
    <p:extLst>
      <p:ext uri="{BB962C8B-B14F-4D97-AF65-F5344CB8AC3E}">
        <p14:creationId xmlns:p14="http://schemas.microsoft.com/office/powerpoint/2010/main" val="16610080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ase 1_Activity 4 Overview">
    <p:bg>
      <p:bgPr>
        <a:solidFill>
          <a:schemeClr val="bg1">
            <a:lumMod val="95000"/>
          </a:schemeClr>
        </a:solidFill>
        <a:effectLst/>
      </p:bgPr>
    </p:bg>
    <p:spTree>
      <p:nvGrpSpPr>
        <p:cNvPr id="1" name=""/>
        <p:cNvGrpSpPr/>
        <p:nvPr/>
      </p:nvGrpSpPr>
      <p:grpSpPr>
        <a:xfrm>
          <a:off x="0" y="0"/>
          <a:ext cx="0" cy="0"/>
          <a:chOff x="0" y="0"/>
          <a:chExt cx="0" cy="0"/>
        </a:xfrm>
      </p:grpSpPr>
      <p:sp>
        <p:nvSpPr>
          <p:cNvPr id="53" name="TextBox 52"/>
          <p:cNvSpPr txBox="1"/>
          <p:nvPr userDrawn="1"/>
        </p:nvSpPr>
        <p:spPr>
          <a:xfrm>
            <a:off x="9771117" y="1668273"/>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grpSp>
        <p:nvGrpSpPr>
          <p:cNvPr id="33" name="Group 32"/>
          <p:cNvGrpSpPr/>
          <p:nvPr userDrawn="1"/>
        </p:nvGrpSpPr>
        <p:grpSpPr>
          <a:xfrm>
            <a:off x="9606880" y="-22169"/>
            <a:ext cx="3093444" cy="822960"/>
            <a:chOff x="9606880" y="-22169"/>
            <a:chExt cx="3093444" cy="822960"/>
          </a:xfrm>
        </p:grpSpPr>
        <p:sp>
          <p:nvSpPr>
            <p:cNvPr id="9" name="Rounded Rectangle 8"/>
            <p:cNvSpPr/>
            <p:nvPr userDrawn="1"/>
          </p:nvSpPr>
          <p:spPr>
            <a:xfrm>
              <a:off x="9606880" y="247291"/>
              <a:ext cx="3093444" cy="485634"/>
            </a:xfrm>
            <a:prstGeom prst="roundRect">
              <a:avLst>
                <a:gd name="adj" fmla="val 50000"/>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0" name="TextBox 9"/>
            <p:cNvSpPr txBox="1"/>
            <p:nvPr userDrawn="1"/>
          </p:nvSpPr>
          <p:spPr>
            <a:xfrm>
              <a:off x="9691198" y="-22169"/>
              <a:ext cx="748202" cy="822960"/>
            </a:xfrm>
            <a:prstGeom prst="rect">
              <a:avLst/>
            </a:prstGeom>
            <a:noFill/>
          </p:spPr>
          <p:txBody>
            <a:bodyPr wrap="square" rtlCol="0">
              <a:spAutoFit/>
            </a:bodyPr>
            <a:lstStyle/>
            <a:p>
              <a:r>
                <a:rPr lang="en-US" sz="6000" dirty="0">
                  <a:solidFill>
                    <a:schemeClr val="accent2"/>
                  </a:solidFill>
                  <a:latin typeface="+mj-lt"/>
                </a:rPr>
                <a:t>01</a:t>
              </a:r>
              <a:endParaRPr lang="en-US" sz="2000" dirty="0">
                <a:solidFill>
                  <a:schemeClr val="accent2"/>
                </a:solidFill>
                <a:latin typeface="+mj-lt"/>
              </a:endParaRPr>
            </a:p>
          </p:txBody>
        </p:sp>
      </p:gr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4</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hasCustomPrompt="1"/>
          </p:nvPr>
        </p:nvSpPr>
        <p:spPr>
          <a:xfrm>
            <a:off x="393514" y="247291"/>
            <a:ext cx="8595360" cy="914400"/>
          </a:xfrm>
        </p:spPr>
        <p:txBody>
          <a:bodyPr>
            <a:normAutofit/>
          </a:bodyPr>
          <a:lstStyle>
            <a:lvl1pPr>
              <a:defRPr sz="4000" baseline="0"/>
            </a:lvl1pPr>
          </a:lstStyle>
          <a:p>
            <a:r>
              <a:rPr lang="en-US" dirty="0"/>
              <a:t>Click to edit master title style</a:t>
            </a:r>
          </a:p>
        </p:txBody>
      </p:sp>
      <p:pic>
        <p:nvPicPr>
          <p:cNvPr id="26" name="Picture 2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2453056"/>
            <a:ext cx="236468" cy="236468"/>
          </a:xfrm>
          <a:prstGeom prst="rect">
            <a:avLst/>
          </a:prstGeom>
        </p:spPr>
      </p:pic>
      <p:sp>
        <p:nvSpPr>
          <p:cNvPr id="27" name="TextBox 26"/>
          <p:cNvSpPr txBox="1"/>
          <p:nvPr userDrawn="1"/>
        </p:nvSpPr>
        <p:spPr>
          <a:xfrm>
            <a:off x="10244402" y="2388960"/>
            <a:ext cx="1097280" cy="369332"/>
          </a:xfrm>
          <a:prstGeom prst="rect">
            <a:avLst/>
          </a:prstGeom>
          <a:noFill/>
        </p:spPr>
        <p:txBody>
          <a:bodyPr wrap="square" rtlCol="0">
            <a:spAutoFit/>
          </a:bodyPr>
          <a:lstStyle/>
          <a:p>
            <a:r>
              <a:rPr lang="en-US" dirty="0">
                <a:solidFill>
                  <a:schemeClr val="tx1"/>
                </a:solidFill>
                <a:latin typeface="+mj-lt"/>
              </a:rPr>
              <a:t>OVERVIEW</a:t>
            </a:r>
          </a:p>
        </p:txBody>
      </p:sp>
      <p:sp>
        <p:nvSpPr>
          <p:cNvPr id="28" name="TextBox 27"/>
          <p:cNvSpPr txBox="1"/>
          <p:nvPr userDrawn="1"/>
        </p:nvSpPr>
        <p:spPr>
          <a:xfrm>
            <a:off x="10244402" y="2694924"/>
            <a:ext cx="1097280" cy="274320"/>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31" name="TextBox 30"/>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36" name="Isosceles Triangle 35"/>
          <p:cNvSpPr/>
          <p:nvPr userDrawn="1"/>
        </p:nvSpPr>
        <p:spPr>
          <a:xfrm flipV="1">
            <a:off x="10972800" y="2147931"/>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41" name="TextBox 40"/>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sp>
        <p:nvSpPr>
          <p:cNvPr id="54" name="TextBox 53"/>
          <p:cNvSpPr txBox="1"/>
          <p:nvPr userDrawn="1"/>
        </p:nvSpPr>
        <p:spPr>
          <a:xfrm>
            <a:off x="9778676" y="3318687"/>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5</a:t>
            </a:r>
          </a:p>
        </p:txBody>
      </p:sp>
      <p:sp>
        <p:nvSpPr>
          <p:cNvPr id="55" name="TextBox 54"/>
          <p:cNvSpPr txBox="1"/>
          <p:nvPr userDrawn="1"/>
        </p:nvSpPr>
        <p:spPr>
          <a:xfrm>
            <a:off x="9771117" y="1958147"/>
            <a:ext cx="1463040" cy="461665"/>
          </a:xfrm>
          <a:prstGeom prst="rect">
            <a:avLst/>
          </a:prstGeom>
          <a:noFill/>
        </p:spPr>
        <p:txBody>
          <a:bodyPr wrap="square" rtlCol="0">
            <a:spAutoFit/>
          </a:bodyPr>
          <a:lstStyle/>
          <a:p>
            <a:r>
              <a:rPr lang="en-US" sz="2400" dirty="0">
                <a:solidFill>
                  <a:schemeClr val="tx1"/>
                </a:solidFill>
                <a:latin typeface="+mj-lt"/>
              </a:rPr>
              <a:t>ACTIVITY 4</a:t>
            </a:r>
          </a:p>
        </p:txBody>
      </p:sp>
      <p:sp>
        <p:nvSpPr>
          <p:cNvPr id="56" name="TextBox 55"/>
          <p:cNvSpPr txBox="1"/>
          <p:nvPr userDrawn="1"/>
        </p:nvSpPr>
        <p:spPr>
          <a:xfrm>
            <a:off x="9778676" y="3669279"/>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6</a:t>
            </a:r>
          </a:p>
        </p:txBody>
      </p:sp>
    </p:spTree>
    <p:extLst>
      <p:ext uri="{BB962C8B-B14F-4D97-AF65-F5344CB8AC3E}">
        <p14:creationId xmlns:p14="http://schemas.microsoft.com/office/powerpoint/2010/main" val="2112509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ase 1_Activity 4 Example">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grpSp>
        <p:nvGrpSpPr>
          <p:cNvPr id="33" name="Group 32"/>
          <p:cNvGrpSpPr/>
          <p:nvPr userDrawn="1"/>
        </p:nvGrpSpPr>
        <p:grpSpPr>
          <a:xfrm>
            <a:off x="9606880" y="-22169"/>
            <a:ext cx="3093444" cy="822960"/>
            <a:chOff x="9606880" y="-22169"/>
            <a:chExt cx="3093444" cy="822960"/>
          </a:xfrm>
        </p:grpSpPr>
        <p:sp>
          <p:nvSpPr>
            <p:cNvPr id="9" name="Rounded Rectangle 8"/>
            <p:cNvSpPr/>
            <p:nvPr userDrawn="1"/>
          </p:nvSpPr>
          <p:spPr>
            <a:xfrm>
              <a:off x="9606880" y="247291"/>
              <a:ext cx="3093444" cy="485634"/>
            </a:xfrm>
            <a:prstGeom prst="roundRect">
              <a:avLst>
                <a:gd name="adj" fmla="val 50000"/>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0" name="TextBox 9"/>
            <p:cNvSpPr txBox="1"/>
            <p:nvPr userDrawn="1"/>
          </p:nvSpPr>
          <p:spPr>
            <a:xfrm>
              <a:off x="9691198" y="-22169"/>
              <a:ext cx="748202" cy="822960"/>
            </a:xfrm>
            <a:prstGeom prst="rect">
              <a:avLst/>
            </a:prstGeom>
            <a:noFill/>
          </p:spPr>
          <p:txBody>
            <a:bodyPr wrap="square" rtlCol="0">
              <a:spAutoFit/>
            </a:bodyPr>
            <a:lstStyle/>
            <a:p>
              <a:r>
                <a:rPr lang="en-US" sz="6000" dirty="0">
                  <a:solidFill>
                    <a:schemeClr val="accent2"/>
                  </a:solidFill>
                  <a:latin typeface="+mj-lt"/>
                </a:rPr>
                <a:t>01</a:t>
              </a:r>
              <a:endParaRPr lang="en-US" sz="2000" dirty="0">
                <a:solidFill>
                  <a:schemeClr val="accent2"/>
                </a:solidFill>
                <a:latin typeface="+mj-lt"/>
              </a:endParaRPr>
            </a:p>
          </p:txBody>
        </p:sp>
      </p:gr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4</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hasCustomPrompt="1"/>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55" name="TextBox 54"/>
          <p:cNvSpPr txBox="1"/>
          <p:nvPr userDrawn="1"/>
        </p:nvSpPr>
        <p:spPr>
          <a:xfrm>
            <a:off x="9771117" y="1668273"/>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pic>
        <p:nvPicPr>
          <p:cNvPr id="56" name="Picture 5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2762599"/>
            <a:ext cx="236468" cy="236468"/>
          </a:xfrm>
          <a:prstGeom prst="rect">
            <a:avLst/>
          </a:prstGeom>
        </p:spPr>
      </p:pic>
      <p:sp>
        <p:nvSpPr>
          <p:cNvPr id="60" name="TextBox 59"/>
          <p:cNvSpPr txBox="1"/>
          <p:nvPr userDrawn="1"/>
        </p:nvSpPr>
        <p:spPr>
          <a:xfrm>
            <a:off x="10244402" y="2388960"/>
            <a:ext cx="1097280" cy="369332"/>
          </a:xfrm>
          <a:prstGeom prst="rect">
            <a:avLst/>
          </a:prstGeom>
          <a:noFill/>
        </p:spPr>
        <p:txBody>
          <a:bodyPr wrap="square" rtlCol="0">
            <a:spAutoFit/>
          </a:bodyPr>
          <a:lstStyle/>
          <a:p>
            <a:r>
              <a:rPr lang="en-US" dirty="0">
                <a:solidFill>
                  <a:schemeClr val="bg1">
                    <a:lumMod val="65000"/>
                  </a:schemeClr>
                </a:solidFill>
                <a:latin typeface="+mj-lt"/>
              </a:rPr>
              <a:t>OVERVIEW</a:t>
            </a:r>
          </a:p>
        </p:txBody>
      </p:sp>
      <p:sp>
        <p:nvSpPr>
          <p:cNvPr id="61" name="TextBox 60"/>
          <p:cNvSpPr txBox="1"/>
          <p:nvPr userDrawn="1"/>
        </p:nvSpPr>
        <p:spPr>
          <a:xfrm>
            <a:off x="10244402" y="2694924"/>
            <a:ext cx="1097280" cy="369332"/>
          </a:xfrm>
          <a:prstGeom prst="rect">
            <a:avLst/>
          </a:prstGeom>
          <a:noFill/>
        </p:spPr>
        <p:txBody>
          <a:bodyPr wrap="square" rtlCol="0">
            <a:spAutoFit/>
          </a:bodyPr>
          <a:lstStyle/>
          <a:p>
            <a:r>
              <a:rPr lang="en-US" dirty="0">
                <a:solidFill>
                  <a:schemeClr val="tx1"/>
                </a:solidFill>
                <a:latin typeface="+mj-lt"/>
              </a:rPr>
              <a:t>EXAMPLE</a:t>
            </a:r>
          </a:p>
        </p:txBody>
      </p:sp>
      <p:sp>
        <p:nvSpPr>
          <p:cNvPr id="63" name="TextBox 62"/>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64" name="Isosceles Triangle 63"/>
          <p:cNvSpPr/>
          <p:nvPr userDrawn="1"/>
        </p:nvSpPr>
        <p:spPr>
          <a:xfrm flipV="1">
            <a:off x="10972800" y="2147931"/>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66" name="TextBox 65"/>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sp>
        <p:nvSpPr>
          <p:cNvPr id="67" name="TextBox 66"/>
          <p:cNvSpPr txBox="1"/>
          <p:nvPr userDrawn="1"/>
        </p:nvSpPr>
        <p:spPr>
          <a:xfrm>
            <a:off x="9778676" y="3318687"/>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5</a:t>
            </a:r>
          </a:p>
        </p:txBody>
      </p:sp>
      <p:sp>
        <p:nvSpPr>
          <p:cNvPr id="68" name="TextBox 67"/>
          <p:cNvSpPr txBox="1"/>
          <p:nvPr userDrawn="1"/>
        </p:nvSpPr>
        <p:spPr>
          <a:xfrm>
            <a:off x="9771117" y="1958147"/>
            <a:ext cx="1463040" cy="461665"/>
          </a:xfrm>
          <a:prstGeom prst="rect">
            <a:avLst/>
          </a:prstGeom>
          <a:noFill/>
        </p:spPr>
        <p:txBody>
          <a:bodyPr wrap="square" rtlCol="0">
            <a:spAutoFit/>
          </a:bodyPr>
          <a:lstStyle/>
          <a:p>
            <a:r>
              <a:rPr lang="en-US" sz="2400" dirty="0">
                <a:solidFill>
                  <a:schemeClr val="tx1"/>
                </a:solidFill>
                <a:latin typeface="+mj-lt"/>
              </a:rPr>
              <a:t>ACTIVITY 4</a:t>
            </a:r>
          </a:p>
        </p:txBody>
      </p:sp>
      <p:sp>
        <p:nvSpPr>
          <p:cNvPr id="69" name="TextBox 68"/>
          <p:cNvSpPr txBox="1"/>
          <p:nvPr userDrawn="1"/>
        </p:nvSpPr>
        <p:spPr>
          <a:xfrm>
            <a:off x="9778676" y="3669279"/>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6</a:t>
            </a:r>
          </a:p>
        </p:txBody>
      </p:sp>
    </p:spTree>
    <p:extLst>
      <p:ext uri="{BB962C8B-B14F-4D97-AF65-F5344CB8AC3E}">
        <p14:creationId xmlns:p14="http://schemas.microsoft.com/office/powerpoint/2010/main" val="19316471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ase 1_Activity 4 Let's Try It">
    <p:bg>
      <p:bgPr>
        <a:solidFill>
          <a:schemeClr val="accent2">
            <a:alpha val="55000"/>
          </a:schemeClr>
        </a:solidFill>
        <a:effectLst/>
      </p:bgPr>
    </p:bg>
    <p:spTree>
      <p:nvGrpSpPr>
        <p:cNvPr id="1" name=""/>
        <p:cNvGrpSpPr/>
        <p:nvPr/>
      </p:nvGrpSpPr>
      <p:grpSpPr>
        <a:xfrm>
          <a:off x="0" y="0"/>
          <a:ext cx="0" cy="0"/>
          <a:chOff x="0" y="0"/>
          <a:chExt cx="0" cy="0"/>
        </a:xfrm>
      </p:grpSpPr>
      <p:sp>
        <p:nvSpPr>
          <p:cNvPr id="31" name="Rectangle 30"/>
          <p:cNvSpPr/>
          <p:nvPr userDrawn="1"/>
        </p:nvSpPr>
        <p:spPr>
          <a:xfrm>
            <a:off x="9448800" y="0"/>
            <a:ext cx="274320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grpSp>
        <p:nvGrpSpPr>
          <p:cNvPr id="33" name="Group 32"/>
          <p:cNvGrpSpPr/>
          <p:nvPr userDrawn="1"/>
        </p:nvGrpSpPr>
        <p:grpSpPr>
          <a:xfrm>
            <a:off x="9606880" y="-22169"/>
            <a:ext cx="3093444" cy="1015663"/>
            <a:chOff x="9606880" y="-22169"/>
            <a:chExt cx="3093444" cy="1015663"/>
          </a:xfrm>
        </p:grpSpPr>
        <p:sp>
          <p:nvSpPr>
            <p:cNvPr id="9" name="Rounded Rectangle 8"/>
            <p:cNvSpPr/>
            <p:nvPr userDrawn="1"/>
          </p:nvSpPr>
          <p:spPr>
            <a:xfrm>
              <a:off x="9606880" y="247291"/>
              <a:ext cx="3093444" cy="485634"/>
            </a:xfrm>
            <a:prstGeom prst="roundRect">
              <a:avLst>
                <a:gd name="adj" fmla="val 50000"/>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0" name="TextBox 9"/>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2"/>
                  </a:solidFill>
                  <a:latin typeface="+mj-lt"/>
                </a:rPr>
                <a:t>01</a:t>
              </a:r>
              <a:endParaRPr lang="en-US" sz="2000" dirty="0">
                <a:solidFill>
                  <a:schemeClr val="accent2"/>
                </a:solidFill>
                <a:latin typeface="+mj-lt"/>
              </a:endParaRPr>
            </a:p>
          </p:txBody>
        </p:sp>
      </p:gr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4</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52240" y="5612632"/>
            <a:ext cx="708694" cy="708694"/>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90" y="1422995"/>
              <a:ext cx="569474" cy="388300"/>
            </a:xfrm>
            <a:prstGeom prst="rect">
              <a:avLst/>
            </a:prstGeom>
            <a:noFill/>
          </p:spPr>
          <p:txBody>
            <a:bodyPr wrap="square" rtlCol="0">
              <a:spAutoFit/>
            </a:bodyPr>
            <a:lstStyle/>
            <a:p>
              <a:pPr algn="ctr">
                <a:lnSpc>
                  <a:spcPts val="1500"/>
                </a:lnSpc>
              </a:pPr>
              <a:r>
                <a:rPr lang="en-US" sz="1600" dirty="0">
                  <a:solidFill>
                    <a:schemeClr val="accent2">
                      <a:lumMod val="20000"/>
                      <a:lumOff val="80000"/>
                    </a:schemeClr>
                  </a:solidFill>
                  <a:latin typeface="+mj-lt"/>
                </a:rPr>
                <a:t>SNET</a:t>
              </a:r>
              <a:endParaRPr lang="en-US" sz="2000" dirty="0">
                <a:solidFill>
                  <a:schemeClr val="accent2">
                    <a:lumMod val="20000"/>
                    <a:lumOff val="80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accent2"/>
                </a:solidFill>
                <a:latin typeface="+mj-lt"/>
              </a:rPr>
              <a:t>PARTICIPATE</a:t>
            </a:r>
          </a:p>
        </p:txBody>
      </p:sp>
      <p:sp>
        <p:nvSpPr>
          <p:cNvPr id="56" name="TextBox 55"/>
          <p:cNvSpPr txBox="1"/>
          <p:nvPr userDrawn="1"/>
        </p:nvSpPr>
        <p:spPr>
          <a:xfrm>
            <a:off x="9771117" y="1668273"/>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pic>
        <p:nvPicPr>
          <p:cNvPr id="57" name="Picture 5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3067399"/>
            <a:ext cx="236468" cy="236468"/>
          </a:xfrm>
          <a:prstGeom prst="rect">
            <a:avLst/>
          </a:prstGeom>
        </p:spPr>
      </p:pic>
      <p:sp>
        <p:nvSpPr>
          <p:cNvPr id="62" name="TextBox 61"/>
          <p:cNvSpPr txBox="1"/>
          <p:nvPr userDrawn="1"/>
        </p:nvSpPr>
        <p:spPr>
          <a:xfrm>
            <a:off x="10244402" y="2388960"/>
            <a:ext cx="1097280" cy="369332"/>
          </a:xfrm>
          <a:prstGeom prst="rect">
            <a:avLst/>
          </a:prstGeom>
          <a:noFill/>
        </p:spPr>
        <p:txBody>
          <a:bodyPr wrap="square" rtlCol="0">
            <a:spAutoFit/>
          </a:bodyPr>
          <a:lstStyle/>
          <a:p>
            <a:r>
              <a:rPr lang="en-US" dirty="0">
                <a:solidFill>
                  <a:schemeClr val="tx1"/>
                </a:solidFill>
                <a:latin typeface="+mj-lt"/>
              </a:rPr>
              <a:t>OVERVIEW</a:t>
            </a:r>
          </a:p>
        </p:txBody>
      </p:sp>
      <p:sp>
        <p:nvSpPr>
          <p:cNvPr id="63" name="TextBox 62"/>
          <p:cNvSpPr txBox="1"/>
          <p:nvPr userDrawn="1"/>
        </p:nvSpPr>
        <p:spPr>
          <a:xfrm>
            <a:off x="10244402" y="2694924"/>
            <a:ext cx="1097280" cy="274320"/>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64" name="TextBox 63"/>
          <p:cNvSpPr txBox="1"/>
          <p:nvPr userDrawn="1"/>
        </p:nvSpPr>
        <p:spPr>
          <a:xfrm>
            <a:off x="10244402" y="3000888"/>
            <a:ext cx="1097280" cy="369332"/>
          </a:xfrm>
          <a:prstGeom prst="rect">
            <a:avLst/>
          </a:prstGeom>
          <a:noFill/>
        </p:spPr>
        <p:txBody>
          <a:bodyPr wrap="square" rtlCol="0">
            <a:spAutoFit/>
          </a:bodyPr>
          <a:lstStyle/>
          <a:p>
            <a:r>
              <a:rPr lang="en-US" dirty="0">
                <a:solidFill>
                  <a:schemeClr val="accent2"/>
                </a:solidFill>
                <a:latin typeface="+mj-lt"/>
              </a:rPr>
              <a:t>LET’S TRY IT!</a:t>
            </a:r>
          </a:p>
        </p:txBody>
      </p:sp>
      <p:sp>
        <p:nvSpPr>
          <p:cNvPr id="65" name="TextBox 64"/>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66" name="Isosceles Triangle 65"/>
          <p:cNvSpPr/>
          <p:nvPr userDrawn="1"/>
        </p:nvSpPr>
        <p:spPr>
          <a:xfrm flipV="1">
            <a:off x="10972800" y="2147931"/>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68" name="TextBox 67"/>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sp>
        <p:nvSpPr>
          <p:cNvPr id="69" name="TextBox 68"/>
          <p:cNvSpPr txBox="1"/>
          <p:nvPr userDrawn="1"/>
        </p:nvSpPr>
        <p:spPr>
          <a:xfrm>
            <a:off x="9778676" y="3318687"/>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5</a:t>
            </a:r>
          </a:p>
        </p:txBody>
      </p:sp>
      <p:sp>
        <p:nvSpPr>
          <p:cNvPr id="70" name="TextBox 69"/>
          <p:cNvSpPr txBox="1"/>
          <p:nvPr userDrawn="1"/>
        </p:nvSpPr>
        <p:spPr>
          <a:xfrm>
            <a:off x="9771117" y="1958147"/>
            <a:ext cx="1463040" cy="461665"/>
          </a:xfrm>
          <a:prstGeom prst="rect">
            <a:avLst/>
          </a:prstGeom>
          <a:noFill/>
        </p:spPr>
        <p:txBody>
          <a:bodyPr wrap="square" rtlCol="0">
            <a:spAutoFit/>
          </a:bodyPr>
          <a:lstStyle/>
          <a:p>
            <a:r>
              <a:rPr lang="en-US" sz="2400" dirty="0">
                <a:solidFill>
                  <a:schemeClr val="tx1"/>
                </a:solidFill>
                <a:latin typeface="+mj-lt"/>
              </a:rPr>
              <a:t>ACTIVITY 4</a:t>
            </a:r>
          </a:p>
        </p:txBody>
      </p:sp>
      <p:sp>
        <p:nvSpPr>
          <p:cNvPr id="71" name="TextBox 70"/>
          <p:cNvSpPr txBox="1"/>
          <p:nvPr userDrawn="1"/>
        </p:nvSpPr>
        <p:spPr>
          <a:xfrm>
            <a:off x="9778676" y="3669279"/>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6</a:t>
            </a:r>
          </a:p>
        </p:txBody>
      </p:sp>
    </p:spTree>
    <p:extLst>
      <p:ext uri="{BB962C8B-B14F-4D97-AF65-F5344CB8AC3E}">
        <p14:creationId xmlns:p14="http://schemas.microsoft.com/office/powerpoint/2010/main" val="21707828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ase 1_Activity 5 Overview">
    <p:bg>
      <p:bgPr>
        <a:solidFill>
          <a:schemeClr val="bg1">
            <a:lumMod val="95000"/>
          </a:schemeClr>
        </a:solidFill>
        <a:effectLst/>
      </p:bgPr>
    </p:bg>
    <p:spTree>
      <p:nvGrpSpPr>
        <p:cNvPr id="1" name=""/>
        <p:cNvGrpSpPr/>
        <p:nvPr/>
      </p:nvGrpSpPr>
      <p:grpSpPr>
        <a:xfrm>
          <a:off x="0" y="0"/>
          <a:ext cx="0" cy="0"/>
          <a:chOff x="0" y="0"/>
          <a:chExt cx="0" cy="0"/>
        </a:xfrm>
      </p:grpSpPr>
      <p:sp>
        <p:nvSpPr>
          <p:cNvPr id="55" name="TextBox 54"/>
          <p:cNvSpPr txBox="1"/>
          <p:nvPr userDrawn="1"/>
        </p:nvSpPr>
        <p:spPr>
          <a:xfrm>
            <a:off x="9771117" y="1958147"/>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grpSp>
        <p:nvGrpSpPr>
          <p:cNvPr id="33" name="Group 32"/>
          <p:cNvGrpSpPr/>
          <p:nvPr userDrawn="1"/>
        </p:nvGrpSpPr>
        <p:grpSpPr>
          <a:xfrm>
            <a:off x="9606880" y="-22169"/>
            <a:ext cx="3093444" cy="822960"/>
            <a:chOff x="9606880" y="-22169"/>
            <a:chExt cx="3093444" cy="822960"/>
          </a:xfrm>
        </p:grpSpPr>
        <p:sp>
          <p:nvSpPr>
            <p:cNvPr id="9" name="Rounded Rectangle 8"/>
            <p:cNvSpPr/>
            <p:nvPr userDrawn="1"/>
          </p:nvSpPr>
          <p:spPr>
            <a:xfrm>
              <a:off x="9606880" y="247291"/>
              <a:ext cx="3093444" cy="485634"/>
            </a:xfrm>
            <a:prstGeom prst="roundRect">
              <a:avLst>
                <a:gd name="adj" fmla="val 50000"/>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0" name="TextBox 9"/>
            <p:cNvSpPr txBox="1"/>
            <p:nvPr userDrawn="1"/>
          </p:nvSpPr>
          <p:spPr>
            <a:xfrm>
              <a:off x="9691198" y="-22169"/>
              <a:ext cx="748202" cy="822960"/>
            </a:xfrm>
            <a:prstGeom prst="rect">
              <a:avLst/>
            </a:prstGeom>
            <a:noFill/>
          </p:spPr>
          <p:txBody>
            <a:bodyPr wrap="square" rtlCol="0">
              <a:spAutoFit/>
            </a:bodyPr>
            <a:lstStyle/>
            <a:p>
              <a:r>
                <a:rPr lang="en-US" sz="6000" dirty="0">
                  <a:solidFill>
                    <a:schemeClr val="accent2"/>
                  </a:solidFill>
                  <a:latin typeface="+mj-lt"/>
                </a:rPr>
                <a:t>01</a:t>
              </a:r>
              <a:endParaRPr lang="en-US" sz="2000" dirty="0">
                <a:solidFill>
                  <a:schemeClr val="accent2"/>
                </a:solidFill>
                <a:latin typeface="+mj-lt"/>
              </a:endParaRPr>
            </a:p>
          </p:txBody>
        </p:sp>
      </p:gr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5</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hasCustomPrompt="1"/>
          </p:nvPr>
        </p:nvSpPr>
        <p:spPr>
          <a:xfrm>
            <a:off x="393514" y="247291"/>
            <a:ext cx="8595360" cy="914400"/>
          </a:xfrm>
        </p:spPr>
        <p:txBody>
          <a:bodyPr>
            <a:normAutofit/>
          </a:bodyPr>
          <a:lstStyle>
            <a:lvl1pPr>
              <a:defRPr sz="4000" baseline="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31" name="TextBox 30"/>
          <p:cNvSpPr txBox="1"/>
          <p:nvPr userDrawn="1"/>
        </p:nvSpPr>
        <p:spPr>
          <a:xfrm>
            <a:off x="9771117" y="1668273"/>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pic>
        <p:nvPicPr>
          <p:cNvPr id="36" name="Picture 3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860938" y="2779893"/>
            <a:ext cx="236468" cy="236468"/>
          </a:xfrm>
          <a:prstGeom prst="rect">
            <a:avLst/>
          </a:prstGeom>
        </p:spPr>
      </p:pic>
      <p:sp>
        <p:nvSpPr>
          <p:cNvPr id="38" name="TextBox 37"/>
          <p:cNvSpPr txBox="1"/>
          <p:nvPr userDrawn="1"/>
        </p:nvSpPr>
        <p:spPr>
          <a:xfrm>
            <a:off x="10125386" y="2715797"/>
            <a:ext cx="1097280" cy="369332"/>
          </a:xfrm>
          <a:prstGeom prst="rect">
            <a:avLst/>
          </a:prstGeom>
          <a:noFill/>
        </p:spPr>
        <p:txBody>
          <a:bodyPr wrap="square" rtlCol="0">
            <a:spAutoFit/>
          </a:bodyPr>
          <a:lstStyle/>
          <a:p>
            <a:r>
              <a:rPr lang="en-US" dirty="0">
                <a:solidFill>
                  <a:schemeClr val="tx1"/>
                </a:solidFill>
                <a:latin typeface="+mj-lt"/>
              </a:rPr>
              <a:t>OVERVIEW</a:t>
            </a:r>
          </a:p>
        </p:txBody>
      </p:sp>
      <p:sp>
        <p:nvSpPr>
          <p:cNvPr id="41" name="TextBox 40"/>
          <p:cNvSpPr txBox="1"/>
          <p:nvPr userDrawn="1"/>
        </p:nvSpPr>
        <p:spPr>
          <a:xfrm>
            <a:off x="10125386" y="3021761"/>
            <a:ext cx="1097280" cy="274320"/>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43" name="TextBox 42"/>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44" name="Isosceles Triangle 43"/>
          <p:cNvSpPr/>
          <p:nvPr userDrawn="1"/>
        </p:nvSpPr>
        <p:spPr>
          <a:xfrm flipV="1">
            <a:off x="10972800" y="2514600"/>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53" name="TextBox 52"/>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sp>
        <p:nvSpPr>
          <p:cNvPr id="54" name="TextBox 53"/>
          <p:cNvSpPr txBox="1"/>
          <p:nvPr userDrawn="1"/>
        </p:nvSpPr>
        <p:spPr>
          <a:xfrm>
            <a:off x="9778676" y="2267022"/>
            <a:ext cx="1463040" cy="461665"/>
          </a:xfrm>
          <a:prstGeom prst="rect">
            <a:avLst/>
          </a:prstGeom>
          <a:noFill/>
        </p:spPr>
        <p:txBody>
          <a:bodyPr wrap="square" rtlCol="0">
            <a:spAutoFit/>
          </a:bodyPr>
          <a:lstStyle/>
          <a:p>
            <a:r>
              <a:rPr lang="en-US" sz="2400" dirty="0">
                <a:solidFill>
                  <a:schemeClr val="tx1"/>
                </a:solidFill>
                <a:latin typeface="+mj-lt"/>
              </a:rPr>
              <a:t>ACTIVITY 5</a:t>
            </a:r>
          </a:p>
        </p:txBody>
      </p:sp>
      <p:sp>
        <p:nvSpPr>
          <p:cNvPr id="56" name="TextBox 55"/>
          <p:cNvSpPr txBox="1"/>
          <p:nvPr userDrawn="1"/>
        </p:nvSpPr>
        <p:spPr>
          <a:xfrm>
            <a:off x="9778676" y="3669279"/>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6</a:t>
            </a:r>
          </a:p>
        </p:txBody>
      </p:sp>
    </p:spTree>
    <p:extLst>
      <p:ext uri="{BB962C8B-B14F-4D97-AF65-F5344CB8AC3E}">
        <p14:creationId xmlns:p14="http://schemas.microsoft.com/office/powerpoint/2010/main" val="7164498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ase 1_Activity 5 Example">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grpSp>
        <p:nvGrpSpPr>
          <p:cNvPr id="33" name="Group 32"/>
          <p:cNvGrpSpPr/>
          <p:nvPr userDrawn="1"/>
        </p:nvGrpSpPr>
        <p:grpSpPr>
          <a:xfrm>
            <a:off x="9606880" y="-22169"/>
            <a:ext cx="3093444" cy="822960"/>
            <a:chOff x="9606880" y="-22169"/>
            <a:chExt cx="3093444" cy="822960"/>
          </a:xfrm>
        </p:grpSpPr>
        <p:sp>
          <p:nvSpPr>
            <p:cNvPr id="9" name="Rounded Rectangle 8"/>
            <p:cNvSpPr/>
            <p:nvPr userDrawn="1"/>
          </p:nvSpPr>
          <p:spPr>
            <a:xfrm>
              <a:off x="9606880" y="247291"/>
              <a:ext cx="3093444" cy="485634"/>
            </a:xfrm>
            <a:prstGeom prst="roundRect">
              <a:avLst>
                <a:gd name="adj" fmla="val 50000"/>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0" name="TextBox 9"/>
            <p:cNvSpPr txBox="1"/>
            <p:nvPr userDrawn="1"/>
          </p:nvSpPr>
          <p:spPr>
            <a:xfrm>
              <a:off x="9691198" y="-22169"/>
              <a:ext cx="748202" cy="822960"/>
            </a:xfrm>
            <a:prstGeom prst="rect">
              <a:avLst/>
            </a:prstGeom>
            <a:noFill/>
          </p:spPr>
          <p:txBody>
            <a:bodyPr wrap="square" rtlCol="0">
              <a:spAutoFit/>
            </a:bodyPr>
            <a:lstStyle/>
            <a:p>
              <a:r>
                <a:rPr lang="en-US" sz="6000" dirty="0">
                  <a:solidFill>
                    <a:schemeClr val="accent2"/>
                  </a:solidFill>
                  <a:latin typeface="+mj-lt"/>
                </a:rPr>
                <a:t>01</a:t>
              </a:r>
              <a:endParaRPr lang="en-US" sz="2000" dirty="0">
                <a:solidFill>
                  <a:schemeClr val="accent2"/>
                </a:solidFill>
                <a:latin typeface="+mj-lt"/>
              </a:endParaRPr>
            </a:p>
          </p:txBody>
        </p:sp>
      </p:gr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5</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hasCustomPrompt="1"/>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58" name="TextBox 57"/>
          <p:cNvSpPr txBox="1"/>
          <p:nvPr userDrawn="1"/>
        </p:nvSpPr>
        <p:spPr>
          <a:xfrm>
            <a:off x="9771117" y="1958147"/>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sp>
        <p:nvSpPr>
          <p:cNvPr id="59" name="TextBox 58"/>
          <p:cNvSpPr txBox="1"/>
          <p:nvPr userDrawn="1"/>
        </p:nvSpPr>
        <p:spPr>
          <a:xfrm>
            <a:off x="9771117" y="1668273"/>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pic>
        <p:nvPicPr>
          <p:cNvPr id="60" name="Picture 5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860938" y="3067399"/>
            <a:ext cx="236468" cy="236468"/>
          </a:xfrm>
          <a:prstGeom prst="rect">
            <a:avLst/>
          </a:prstGeom>
        </p:spPr>
      </p:pic>
      <p:sp>
        <p:nvSpPr>
          <p:cNvPr id="61" name="TextBox 60"/>
          <p:cNvSpPr txBox="1"/>
          <p:nvPr userDrawn="1"/>
        </p:nvSpPr>
        <p:spPr>
          <a:xfrm>
            <a:off x="10125386" y="2715797"/>
            <a:ext cx="1097280" cy="369332"/>
          </a:xfrm>
          <a:prstGeom prst="rect">
            <a:avLst/>
          </a:prstGeom>
          <a:noFill/>
        </p:spPr>
        <p:txBody>
          <a:bodyPr wrap="square" rtlCol="0">
            <a:spAutoFit/>
          </a:bodyPr>
          <a:lstStyle/>
          <a:p>
            <a:r>
              <a:rPr lang="en-US" dirty="0">
                <a:solidFill>
                  <a:schemeClr val="bg1">
                    <a:lumMod val="65000"/>
                  </a:schemeClr>
                </a:solidFill>
                <a:latin typeface="+mj-lt"/>
              </a:rPr>
              <a:t>OVERVIEW</a:t>
            </a:r>
          </a:p>
        </p:txBody>
      </p:sp>
      <p:sp>
        <p:nvSpPr>
          <p:cNvPr id="62" name="TextBox 61"/>
          <p:cNvSpPr txBox="1"/>
          <p:nvPr userDrawn="1"/>
        </p:nvSpPr>
        <p:spPr>
          <a:xfrm>
            <a:off x="10125386" y="3021761"/>
            <a:ext cx="1097280" cy="369332"/>
          </a:xfrm>
          <a:prstGeom prst="rect">
            <a:avLst/>
          </a:prstGeom>
          <a:noFill/>
        </p:spPr>
        <p:txBody>
          <a:bodyPr wrap="square" rtlCol="0">
            <a:spAutoFit/>
          </a:bodyPr>
          <a:lstStyle/>
          <a:p>
            <a:r>
              <a:rPr lang="en-US" dirty="0">
                <a:solidFill>
                  <a:schemeClr val="tx1"/>
                </a:solidFill>
                <a:latin typeface="+mj-lt"/>
              </a:rPr>
              <a:t>EXAMPLE</a:t>
            </a:r>
          </a:p>
        </p:txBody>
      </p:sp>
      <p:sp>
        <p:nvSpPr>
          <p:cNvPr id="64" name="TextBox 63"/>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65" name="Isosceles Triangle 64"/>
          <p:cNvSpPr/>
          <p:nvPr userDrawn="1"/>
        </p:nvSpPr>
        <p:spPr>
          <a:xfrm flipV="1">
            <a:off x="10972800" y="2514600"/>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67" name="TextBox 66"/>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sp>
        <p:nvSpPr>
          <p:cNvPr id="68" name="TextBox 67"/>
          <p:cNvSpPr txBox="1"/>
          <p:nvPr userDrawn="1"/>
        </p:nvSpPr>
        <p:spPr>
          <a:xfrm>
            <a:off x="9778676" y="2267022"/>
            <a:ext cx="1463040" cy="461665"/>
          </a:xfrm>
          <a:prstGeom prst="rect">
            <a:avLst/>
          </a:prstGeom>
          <a:noFill/>
        </p:spPr>
        <p:txBody>
          <a:bodyPr wrap="square" rtlCol="0">
            <a:spAutoFit/>
          </a:bodyPr>
          <a:lstStyle/>
          <a:p>
            <a:r>
              <a:rPr lang="en-US" sz="2400" dirty="0">
                <a:solidFill>
                  <a:schemeClr val="tx1"/>
                </a:solidFill>
                <a:latin typeface="+mj-lt"/>
              </a:rPr>
              <a:t>ACTIVITY 5</a:t>
            </a:r>
          </a:p>
        </p:txBody>
      </p:sp>
      <p:sp>
        <p:nvSpPr>
          <p:cNvPr id="69" name="TextBox 68"/>
          <p:cNvSpPr txBox="1"/>
          <p:nvPr userDrawn="1"/>
        </p:nvSpPr>
        <p:spPr>
          <a:xfrm>
            <a:off x="9778676" y="3669279"/>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6</a:t>
            </a:r>
          </a:p>
        </p:txBody>
      </p:sp>
    </p:spTree>
    <p:extLst>
      <p:ext uri="{BB962C8B-B14F-4D97-AF65-F5344CB8AC3E}">
        <p14:creationId xmlns:p14="http://schemas.microsoft.com/office/powerpoint/2010/main" val="6385356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ase 1_Activity 5 Let's Try It">
    <p:bg>
      <p:bgPr>
        <a:solidFill>
          <a:schemeClr val="accent2">
            <a:alpha val="55000"/>
          </a:schemeClr>
        </a:solidFill>
        <a:effectLst/>
      </p:bgPr>
    </p:bg>
    <p:spTree>
      <p:nvGrpSpPr>
        <p:cNvPr id="1" name=""/>
        <p:cNvGrpSpPr/>
        <p:nvPr/>
      </p:nvGrpSpPr>
      <p:grpSpPr>
        <a:xfrm>
          <a:off x="0" y="0"/>
          <a:ext cx="0" cy="0"/>
          <a:chOff x="0" y="0"/>
          <a:chExt cx="0" cy="0"/>
        </a:xfrm>
      </p:grpSpPr>
      <p:sp>
        <p:nvSpPr>
          <p:cNvPr id="31" name="Rectangle 30"/>
          <p:cNvSpPr/>
          <p:nvPr userDrawn="1"/>
        </p:nvSpPr>
        <p:spPr>
          <a:xfrm>
            <a:off x="9448800" y="0"/>
            <a:ext cx="274320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grpSp>
        <p:nvGrpSpPr>
          <p:cNvPr id="33" name="Group 32"/>
          <p:cNvGrpSpPr/>
          <p:nvPr userDrawn="1"/>
        </p:nvGrpSpPr>
        <p:grpSpPr>
          <a:xfrm>
            <a:off x="9606880" y="-22169"/>
            <a:ext cx="3093444" cy="822960"/>
            <a:chOff x="9606880" y="-22169"/>
            <a:chExt cx="3093444" cy="822960"/>
          </a:xfrm>
        </p:grpSpPr>
        <p:sp>
          <p:nvSpPr>
            <p:cNvPr id="9" name="Rounded Rectangle 8"/>
            <p:cNvSpPr/>
            <p:nvPr userDrawn="1"/>
          </p:nvSpPr>
          <p:spPr>
            <a:xfrm>
              <a:off x="9606880" y="247291"/>
              <a:ext cx="3093444" cy="485634"/>
            </a:xfrm>
            <a:prstGeom prst="roundRect">
              <a:avLst>
                <a:gd name="adj" fmla="val 50000"/>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0" name="TextBox 9"/>
            <p:cNvSpPr txBox="1"/>
            <p:nvPr userDrawn="1"/>
          </p:nvSpPr>
          <p:spPr>
            <a:xfrm>
              <a:off x="9691198" y="-22169"/>
              <a:ext cx="748202" cy="822960"/>
            </a:xfrm>
            <a:prstGeom prst="rect">
              <a:avLst/>
            </a:prstGeom>
            <a:noFill/>
          </p:spPr>
          <p:txBody>
            <a:bodyPr wrap="square" rtlCol="0">
              <a:spAutoFit/>
            </a:bodyPr>
            <a:lstStyle/>
            <a:p>
              <a:r>
                <a:rPr lang="en-US" sz="6000" dirty="0">
                  <a:solidFill>
                    <a:schemeClr val="accent2"/>
                  </a:solidFill>
                  <a:latin typeface="+mj-lt"/>
                </a:rPr>
                <a:t>01</a:t>
              </a:r>
              <a:endParaRPr lang="en-US" sz="2000" dirty="0">
                <a:solidFill>
                  <a:schemeClr val="accent2"/>
                </a:solidFill>
                <a:latin typeface="+mj-lt"/>
              </a:endParaRPr>
            </a:p>
          </p:txBody>
        </p:sp>
      </p:gr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5</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52240" y="5612632"/>
            <a:ext cx="708694" cy="708694"/>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90" y="1422995"/>
              <a:ext cx="569474" cy="388300"/>
            </a:xfrm>
            <a:prstGeom prst="rect">
              <a:avLst/>
            </a:prstGeom>
            <a:noFill/>
          </p:spPr>
          <p:txBody>
            <a:bodyPr wrap="square" rtlCol="0">
              <a:spAutoFit/>
            </a:bodyPr>
            <a:lstStyle/>
            <a:p>
              <a:pPr algn="ctr">
                <a:lnSpc>
                  <a:spcPts val="1500"/>
                </a:lnSpc>
              </a:pPr>
              <a:r>
                <a:rPr lang="en-US" sz="1600" dirty="0">
                  <a:solidFill>
                    <a:schemeClr val="accent2">
                      <a:lumMod val="20000"/>
                      <a:lumOff val="80000"/>
                    </a:schemeClr>
                  </a:solidFill>
                  <a:latin typeface="+mj-lt"/>
                </a:rPr>
                <a:t>SNET</a:t>
              </a:r>
              <a:endParaRPr lang="en-US" sz="2000" dirty="0">
                <a:solidFill>
                  <a:schemeClr val="accent2">
                    <a:lumMod val="20000"/>
                    <a:lumOff val="80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accent2"/>
                </a:solidFill>
                <a:latin typeface="+mj-lt"/>
              </a:rPr>
              <a:t>PARTICIPATE</a:t>
            </a:r>
          </a:p>
        </p:txBody>
      </p:sp>
      <p:sp>
        <p:nvSpPr>
          <p:cNvPr id="60" name="TextBox 59"/>
          <p:cNvSpPr txBox="1"/>
          <p:nvPr userDrawn="1"/>
        </p:nvSpPr>
        <p:spPr>
          <a:xfrm>
            <a:off x="9771117" y="1958147"/>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sp>
        <p:nvSpPr>
          <p:cNvPr id="61" name="TextBox 60"/>
          <p:cNvSpPr txBox="1"/>
          <p:nvPr userDrawn="1"/>
        </p:nvSpPr>
        <p:spPr>
          <a:xfrm>
            <a:off x="9771117" y="1668273"/>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pic>
        <p:nvPicPr>
          <p:cNvPr id="62" name="Picture 6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860938" y="3372199"/>
            <a:ext cx="236468" cy="236468"/>
          </a:xfrm>
          <a:prstGeom prst="rect">
            <a:avLst/>
          </a:prstGeom>
        </p:spPr>
      </p:pic>
      <p:sp>
        <p:nvSpPr>
          <p:cNvPr id="63" name="TextBox 62"/>
          <p:cNvSpPr txBox="1"/>
          <p:nvPr userDrawn="1"/>
        </p:nvSpPr>
        <p:spPr>
          <a:xfrm>
            <a:off x="10125386" y="2715797"/>
            <a:ext cx="1097280" cy="369332"/>
          </a:xfrm>
          <a:prstGeom prst="rect">
            <a:avLst/>
          </a:prstGeom>
          <a:noFill/>
        </p:spPr>
        <p:txBody>
          <a:bodyPr wrap="square" rtlCol="0">
            <a:spAutoFit/>
          </a:bodyPr>
          <a:lstStyle/>
          <a:p>
            <a:r>
              <a:rPr lang="en-US" dirty="0">
                <a:solidFill>
                  <a:schemeClr val="bg1">
                    <a:lumMod val="65000"/>
                  </a:schemeClr>
                </a:solidFill>
                <a:latin typeface="+mj-lt"/>
              </a:rPr>
              <a:t>OVERVIEW</a:t>
            </a:r>
          </a:p>
        </p:txBody>
      </p:sp>
      <p:sp>
        <p:nvSpPr>
          <p:cNvPr id="64" name="TextBox 63"/>
          <p:cNvSpPr txBox="1"/>
          <p:nvPr userDrawn="1"/>
        </p:nvSpPr>
        <p:spPr>
          <a:xfrm>
            <a:off x="10125386" y="3021761"/>
            <a:ext cx="1097280" cy="274320"/>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65" name="TextBox 64"/>
          <p:cNvSpPr txBox="1"/>
          <p:nvPr userDrawn="1"/>
        </p:nvSpPr>
        <p:spPr>
          <a:xfrm>
            <a:off x="10125386" y="3327725"/>
            <a:ext cx="1097280" cy="369332"/>
          </a:xfrm>
          <a:prstGeom prst="rect">
            <a:avLst/>
          </a:prstGeom>
          <a:noFill/>
        </p:spPr>
        <p:txBody>
          <a:bodyPr wrap="square" rtlCol="0">
            <a:spAutoFit/>
          </a:bodyPr>
          <a:lstStyle/>
          <a:p>
            <a:r>
              <a:rPr lang="en-US" dirty="0">
                <a:solidFill>
                  <a:schemeClr val="accent2"/>
                </a:solidFill>
                <a:latin typeface="+mj-lt"/>
              </a:rPr>
              <a:t>LET’S TRY IT!</a:t>
            </a:r>
          </a:p>
        </p:txBody>
      </p:sp>
      <p:sp>
        <p:nvSpPr>
          <p:cNvPr id="66" name="TextBox 65"/>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67" name="Isosceles Triangle 66"/>
          <p:cNvSpPr/>
          <p:nvPr userDrawn="1"/>
        </p:nvSpPr>
        <p:spPr>
          <a:xfrm flipV="1">
            <a:off x="10972800" y="2514600"/>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69" name="TextBox 68"/>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sp>
        <p:nvSpPr>
          <p:cNvPr id="70" name="TextBox 69"/>
          <p:cNvSpPr txBox="1"/>
          <p:nvPr userDrawn="1"/>
        </p:nvSpPr>
        <p:spPr>
          <a:xfrm>
            <a:off x="9778676" y="2267022"/>
            <a:ext cx="1463040" cy="461665"/>
          </a:xfrm>
          <a:prstGeom prst="rect">
            <a:avLst/>
          </a:prstGeom>
          <a:noFill/>
        </p:spPr>
        <p:txBody>
          <a:bodyPr wrap="square" rtlCol="0">
            <a:spAutoFit/>
          </a:bodyPr>
          <a:lstStyle/>
          <a:p>
            <a:r>
              <a:rPr lang="en-US" sz="2400" dirty="0">
                <a:solidFill>
                  <a:schemeClr val="tx1"/>
                </a:solidFill>
                <a:latin typeface="+mj-lt"/>
              </a:rPr>
              <a:t>ACTIVITY 5</a:t>
            </a:r>
          </a:p>
        </p:txBody>
      </p:sp>
      <p:sp>
        <p:nvSpPr>
          <p:cNvPr id="71" name="TextBox 70"/>
          <p:cNvSpPr txBox="1"/>
          <p:nvPr userDrawn="1"/>
        </p:nvSpPr>
        <p:spPr>
          <a:xfrm>
            <a:off x="9778676" y="3669279"/>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6</a:t>
            </a:r>
          </a:p>
        </p:txBody>
      </p:sp>
    </p:spTree>
    <p:extLst>
      <p:ext uri="{BB962C8B-B14F-4D97-AF65-F5344CB8AC3E}">
        <p14:creationId xmlns:p14="http://schemas.microsoft.com/office/powerpoint/2010/main" val="11825197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ase 1_Activity 6 Overview">
    <p:bg>
      <p:bgPr>
        <a:solidFill>
          <a:schemeClr val="bg1">
            <a:lumMod val="95000"/>
          </a:schemeClr>
        </a:solidFill>
        <a:effectLst/>
      </p:bgPr>
    </p:bg>
    <p:spTree>
      <p:nvGrpSpPr>
        <p:cNvPr id="1" name=""/>
        <p:cNvGrpSpPr/>
        <p:nvPr/>
      </p:nvGrpSpPr>
      <p:grpSpPr>
        <a:xfrm>
          <a:off x="0" y="0"/>
          <a:ext cx="0" cy="0"/>
          <a:chOff x="0" y="0"/>
          <a:chExt cx="0" cy="0"/>
        </a:xfrm>
      </p:grpSpPr>
      <p:sp>
        <p:nvSpPr>
          <p:cNvPr id="54" name="TextBox 53"/>
          <p:cNvSpPr txBox="1"/>
          <p:nvPr userDrawn="1"/>
        </p:nvSpPr>
        <p:spPr>
          <a:xfrm>
            <a:off x="9778676" y="2267022"/>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5</a:t>
            </a:r>
          </a:p>
        </p:txBody>
      </p:sp>
      <p:sp>
        <p:nvSpPr>
          <p:cNvPr id="55" name="TextBox 54"/>
          <p:cNvSpPr txBox="1"/>
          <p:nvPr userDrawn="1"/>
        </p:nvSpPr>
        <p:spPr>
          <a:xfrm>
            <a:off x="9771117" y="1958147"/>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grpSp>
        <p:nvGrpSpPr>
          <p:cNvPr id="33" name="Group 32"/>
          <p:cNvGrpSpPr/>
          <p:nvPr userDrawn="1"/>
        </p:nvGrpSpPr>
        <p:grpSpPr>
          <a:xfrm>
            <a:off x="9606880" y="-22169"/>
            <a:ext cx="3093444" cy="822960"/>
            <a:chOff x="9606880" y="-22169"/>
            <a:chExt cx="3093444" cy="822960"/>
          </a:xfrm>
        </p:grpSpPr>
        <p:sp>
          <p:nvSpPr>
            <p:cNvPr id="9" name="Rounded Rectangle 8"/>
            <p:cNvSpPr/>
            <p:nvPr userDrawn="1"/>
          </p:nvSpPr>
          <p:spPr>
            <a:xfrm>
              <a:off x="9606880" y="247291"/>
              <a:ext cx="3093444" cy="485634"/>
            </a:xfrm>
            <a:prstGeom prst="roundRect">
              <a:avLst>
                <a:gd name="adj" fmla="val 50000"/>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0" name="TextBox 9"/>
            <p:cNvSpPr txBox="1"/>
            <p:nvPr userDrawn="1"/>
          </p:nvSpPr>
          <p:spPr>
            <a:xfrm>
              <a:off x="9691198" y="-22169"/>
              <a:ext cx="748202" cy="822960"/>
            </a:xfrm>
            <a:prstGeom prst="rect">
              <a:avLst/>
            </a:prstGeom>
            <a:noFill/>
          </p:spPr>
          <p:txBody>
            <a:bodyPr wrap="square" rtlCol="0">
              <a:spAutoFit/>
            </a:bodyPr>
            <a:lstStyle/>
            <a:p>
              <a:r>
                <a:rPr lang="en-US" sz="6000" dirty="0">
                  <a:solidFill>
                    <a:schemeClr val="accent2"/>
                  </a:solidFill>
                  <a:latin typeface="+mj-lt"/>
                </a:rPr>
                <a:t>01</a:t>
              </a:r>
              <a:endParaRPr lang="en-US" sz="2000" dirty="0">
                <a:solidFill>
                  <a:schemeClr val="accent2"/>
                </a:solidFill>
                <a:latin typeface="+mj-lt"/>
              </a:endParaRPr>
            </a:p>
          </p:txBody>
        </p:sp>
      </p:gr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6</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hasCustomPrompt="1"/>
          </p:nvPr>
        </p:nvSpPr>
        <p:spPr>
          <a:xfrm>
            <a:off x="393514" y="247291"/>
            <a:ext cx="8595360" cy="914400"/>
          </a:xfrm>
        </p:spPr>
        <p:txBody>
          <a:bodyPr>
            <a:normAutofit/>
          </a:bodyPr>
          <a:lstStyle>
            <a:lvl1pPr>
              <a:defRPr sz="4000" baseline="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31" name="TextBox 30"/>
          <p:cNvSpPr txBox="1"/>
          <p:nvPr userDrawn="1"/>
        </p:nvSpPr>
        <p:spPr>
          <a:xfrm>
            <a:off x="9771117" y="1668273"/>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pic>
        <p:nvPicPr>
          <p:cNvPr id="36" name="Picture 3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10099111" y="2991084"/>
            <a:ext cx="236468" cy="236468"/>
          </a:xfrm>
          <a:prstGeom prst="rect">
            <a:avLst/>
          </a:prstGeom>
        </p:spPr>
      </p:pic>
      <p:sp>
        <p:nvSpPr>
          <p:cNvPr id="38" name="TextBox 37"/>
          <p:cNvSpPr txBox="1"/>
          <p:nvPr userDrawn="1"/>
        </p:nvSpPr>
        <p:spPr>
          <a:xfrm>
            <a:off x="10363559" y="2926988"/>
            <a:ext cx="1097280" cy="369332"/>
          </a:xfrm>
          <a:prstGeom prst="rect">
            <a:avLst/>
          </a:prstGeom>
          <a:noFill/>
        </p:spPr>
        <p:txBody>
          <a:bodyPr wrap="square" rtlCol="0">
            <a:spAutoFit/>
          </a:bodyPr>
          <a:lstStyle/>
          <a:p>
            <a:r>
              <a:rPr lang="en-US" dirty="0">
                <a:solidFill>
                  <a:schemeClr val="tx1"/>
                </a:solidFill>
                <a:latin typeface="+mj-lt"/>
              </a:rPr>
              <a:t>OVERVIEW</a:t>
            </a:r>
          </a:p>
        </p:txBody>
      </p:sp>
      <p:sp>
        <p:nvSpPr>
          <p:cNvPr id="41" name="TextBox 40"/>
          <p:cNvSpPr txBox="1"/>
          <p:nvPr userDrawn="1"/>
        </p:nvSpPr>
        <p:spPr>
          <a:xfrm>
            <a:off x="10363559" y="3232952"/>
            <a:ext cx="1097280" cy="274320"/>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43" name="TextBox 42"/>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44" name="Isosceles Triangle 43"/>
          <p:cNvSpPr/>
          <p:nvPr userDrawn="1"/>
        </p:nvSpPr>
        <p:spPr>
          <a:xfrm flipV="1">
            <a:off x="10972800" y="2757531"/>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53" name="TextBox 52"/>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sp>
        <p:nvSpPr>
          <p:cNvPr id="56" name="TextBox 55"/>
          <p:cNvSpPr txBox="1"/>
          <p:nvPr userDrawn="1"/>
        </p:nvSpPr>
        <p:spPr>
          <a:xfrm>
            <a:off x="9778676" y="2556453"/>
            <a:ext cx="1463040" cy="461665"/>
          </a:xfrm>
          <a:prstGeom prst="rect">
            <a:avLst/>
          </a:prstGeom>
          <a:noFill/>
        </p:spPr>
        <p:txBody>
          <a:bodyPr wrap="square" rtlCol="0">
            <a:spAutoFit/>
          </a:bodyPr>
          <a:lstStyle/>
          <a:p>
            <a:r>
              <a:rPr lang="en-US" sz="2400" dirty="0">
                <a:solidFill>
                  <a:schemeClr val="tx1"/>
                </a:solidFill>
                <a:latin typeface="+mj-lt"/>
              </a:rPr>
              <a:t>ACTIVITY 6</a:t>
            </a:r>
          </a:p>
        </p:txBody>
      </p:sp>
    </p:spTree>
    <p:extLst>
      <p:ext uri="{BB962C8B-B14F-4D97-AF65-F5344CB8AC3E}">
        <p14:creationId xmlns:p14="http://schemas.microsoft.com/office/powerpoint/2010/main" val="2778944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ro_Group 3">
    <p:bg>
      <p:bgPr>
        <a:solidFill>
          <a:schemeClr val="bg1">
            <a:lumMod val="95000"/>
          </a:schemeClr>
        </a:solidFill>
        <a:effectLst/>
      </p:bgPr>
    </p:bg>
    <p:spTree>
      <p:nvGrpSpPr>
        <p:cNvPr id="1" name=""/>
        <p:cNvGrpSpPr/>
        <p:nvPr/>
      </p:nvGrpSpPr>
      <p:grpSpPr>
        <a:xfrm>
          <a:off x="0" y="0"/>
          <a:ext cx="0" cy="0"/>
          <a:chOff x="0" y="0"/>
          <a:chExt cx="0" cy="0"/>
        </a:xfrm>
      </p:grpSpPr>
      <p:sp>
        <p:nvSpPr>
          <p:cNvPr id="24" name="Google Shape;22;p80"/>
          <p:cNvSpPr txBox="1">
            <a:spLocks noGrp="1"/>
          </p:cNvSpPr>
          <p:nvPr userDrawn="1">
            <p:ph type="title"/>
          </p:nvPr>
        </p:nvSpPr>
        <p:spPr>
          <a:xfrm>
            <a:off x="1078745" y="504421"/>
            <a:ext cx="10052806" cy="790979"/>
          </a:xfrm>
          <a:prstGeom prst="rect">
            <a:avLst/>
          </a:prstGeom>
          <a:noFill/>
          <a:ln>
            <a:noFill/>
          </a:ln>
        </p:spPr>
        <p:txBody>
          <a:bodyPr spcFirstLastPara="1" wrap="square" lIns="45720" tIns="45700" rIns="45720" bIns="45700" anchor="t" anchorCtr="0">
            <a:noAutofit/>
          </a:bodyPr>
          <a:lstStyle>
            <a:lvl1pPr marL="0" marR="0" lvl="0" indent="0" algn="l" rtl="0">
              <a:lnSpc>
                <a:spcPct val="80000"/>
              </a:lnSpc>
              <a:spcBef>
                <a:spcPts val="0"/>
              </a:spcBef>
              <a:spcAft>
                <a:spcPts val="0"/>
              </a:spcAft>
              <a:buClr>
                <a:srgbClr val="2CB772"/>
              </a:buClr>
              <a:buSzPts val="8800"/>
              <a:buFont typeface="Gill Sans"/>
              <a:buNone/>
              <a:defRPr sz="5400" b="0" i="0" u="none" strike="noStrike" cap="none">
                <a:solidFill>
                  <a:schemeClr val="accent1"/>
                </a:solidFill>
                <a:latin typeface="+mj-lt"/>
                <a:ea typeface="Gill Sans"/>
                <a:cs typeface="Gill Sans"/>
                <a:sym typeface="Gill Sans"/>
              </a:defRPr>
            </a:lvl1pPr>
            <a:lvl2pPr marR="0" lvl="1"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9pPr>
          </a:lstStyle>
          <a:p>
            <a:endParaRPr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1300" y="4638007"/>
            <a:ext cx="548640" cy="548640"/>
          </a:xfrm>
          <a:prstGeom prst="rect">
            <a:avLst/>
          </a:prstGeom>
        </p:spPr>
      </p:pic>
      <p:sp>
        <p:nvSpPr>
          <p:cNvPr id="6" name="Rounded Rectangle 5"/>
          <p:cNvSpPr/>
          <p:nvPr userDrawn="1"/>
        </p:nvSpPr>
        <p:spPr>
          <a:xfrm rot="16200000" flipH="1">
            <a:off x="5759703" y="-1096213"/>
            <a:ext cx="640080" cy="10052806"/>
          </a:xfrm>
          <a:prstGeom prst="roundRect">
            <a:avLst>
              <a:gd name="adj" fmla="val 50000"/>
            </a:avLst>
          </a:prstGeom>
          <a:noFill/>
          <a:ln w="57150">
            <a:solidFill>
              <a:srgbClr val="0094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7"/>
          <p:cNvSpPr/>
          <p:nvPr userDrawn="1"/>
        </p:nvSpPr>
        <p:spPr>
          <a:xfrm rot="16200000" flipH="1">
            <a:off x="5759704" y="-114076"/>
            <a:ext cx="640080" cy="10052806"/>
          </a:xfrm>
          <a:prstGeom prst="roundRect">
            <a:avLst>
              <a:gd name="adj" fmla="val 50000"/>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userDrawn="1"/>
        </p:nvSpPr>
        <p:spPr>
          <a:xfrm rot="16200000" flipH="1">
            <a:off x="5759703" y="868060"/>
            <a:ext cx="640080" cy="10052806"/>
          </a:xfrm>
          <a:prstGeom prst="roundRect">
            <a:avLst>
              <a:gd name="adj" fmla="val 50000"/>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0939" y="3655870"/>
            <a:ext cx="548640" cy="548640"/>
          </a:xfrm>
          <a:prstGeom prst="rect">
            <a:avLst/>
          </a:prstGeom>
        </p:spPr>
      </p:pic>
      <p:sp>
        <p:nvSpPr>
          <p:cNvPr id="15" name="Text Placeholder 14"/>
          <p:cNvSpPr>
            <a:spLocks noGrp="1"/>
          </p:cNvSpPr>
          <p:nvPr>
            <p:ph type="body" sz="quarter" idx="13"/>
          </p:nvPr>
        </p:nvSpPr>
        <p:spPr>
          <a:xfrm>
            <a:off x="1822665" y="2719452"/>
            <a:ext cx="9144000" cy="457200"/>
          </a:xfrm>
        </p:spPr>
        <p:txBody>
          <a:bodyPr>
            <a:normAutofit/>
          </a:bodyPr>
          <a:lstStyle>
            <a:lvl1pPr marL="0" indent="0">
              <a:lnSpc>
                <a:spcPct val="100000"/>
              </a:lnSpc>
              <a:spcBef>
                <a:spcPts val="0"/>
              </a:spcBef>
              <a:buNone/>
              <a:defRPr sz="24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32" name="Text Placeholder 14"/>
          <p:cNvSpPr>
            <a:spLocks noGrp="1"/>
          </p:cNvSpPr>
          <p:nvPr>
            <p:ph type="body" sz="quarter" idx="14"/>
          </p:nvPr>
        </p:nvSpPr>
        <p:spPr>
          <a:xfrm>
            <a:off x="1822665" y="3701588"/>
            <a:ext cx="9144000" cy="457200"/>
          </a:xfrm>
        </p:spPr>
        <p:txBody>
          <a:bodyPr>
            <a:normAutofit/>
          </a:bodyPr>
          <a:lstStyle>
            <a:lvl1pPr marL="0" indent="0">
              <a:lnSpc>
                <a:spcPct val="100000"/>
              </a:lnSpc>
              <a:spcBef>
                <a:spcPts val="0"/>
              </a:spcBef>
              <a:buNone/>
              <a:defRPr sz="24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37" name="Text Placeholder 14"/>
          <p:cNvSpPr>
            <a:spLocks noGrp="1"/>
          </p:cNvSpPr>
          <p:nvPr>
            <p:ph type="body" sz="quarter" idx="15"/>
          </p:nvPr>
        </p:nvSpPr>
        <p:spPr>
          <a:xfrm>
            <a:off x="1822665" y="1737316"/>
            <a:ext cx="9144000" cy="457200"/>
          </a:xfrm>
        </p:spPr>
        <p:txBody>
          <a:bodyPr>
            <a:normAutofit/>
          </a:bodyPr>
          <a:lstStyle>
            <a:lvl1pPr marL="0" indent="0">
              <a:lnSpc>
                <a:spcPct val="100000"/>
              </a:lnSpc>
              <a:spcBef>
                <a:spcPts val="0"/>
              </a:spcBef>
              <a:buNone/>
              <a:defRPr sz="24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pic>
        <p:nvPicPr>
          <p:cNvPr id="41" name="Picture 4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0939" y="5620142"/>
            <a:ext cx="548640" cy="548640"/>
          </a:xfrm>
          <a:prstGeom prst="rect">
            <a:avLst/>
          </a:prstGeom>
        </p:spPr>
      </p:pic>
      <p:sp>
        <p:nvSpPr>
          <p:cNvPr id="42" name="Slide Number Placeholder 5"/>
          <p:cNvSpPr>
            <a:spLocks noGrp="1"/>
          </p:cNvSpPr>
          <p:nvPr>
            <p:ph type="sldNum" sz="quarter" idx="12"/>
          </p:nvPr>
        </p:nvSpPr>
        <p:spPr>
          <a:xfrm>
            <a:off x="9185187" y="6337088"/>
            <a:ext cx="2743200" cy="365125"/>
          </a:xfrm>
        </p:spPr>
        <p:txBody>
          <a:bodyPr/>
          <a:lstStyle/>
          <a:p>
            <a:fld id="{5805A9EC-108B-40EA-95FB-2468C466EA14}" type="slidenum">
              <a:rPr lang="en-US" smtClean="0"/>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0939" y="2673733"/>
            <a:ext cx="548640" cy="548640"/>
          </a:xfrm>
          <a:prstGeom prst="rect">
            <a:avLst/>
          </a:prstGeom>
        </p:spPr>
      </p:pic>
      <p:sp>
        <p:nvSpPr>
          <p:cNvPr id="14" name="Rounded Rectangle 13"/>
          <p:cNvSpPr/>
          <p:nvPr userDrawn="1"/>
        </p:nvSpPr>
        <p:spPr>
          <a:xfrm rot="16200000" flipH="1">
            <a:off x="5759703" y="-2078350"/>
            <a:ext cx="640080" cy="10052806"/>
          </a:xfrm>
          <a:prstGeom prst="roundRect">
            <a:avLst>
              <a:gd name="adj" fmla="val 50000"/>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4"/>
          <p:cNvSpPr>
            <a:spLocks noGrp="1"/>
          </p:cNvSpPr>
          <p:nvPr>
            <p:ph type="body" sz="quarter" idx="16"/>
          </p:nvPr>
        </p:nvSpPr>
        <p:spPr>
          <a:xfrm>
            <a:off x="1822665" y="4683725"/>
            <a:ext cx="9144000" cy="457200"/>
          </a:xfrm>
        </p:spPr>
        <p:txBody>
          <a:bodyPr>
            <a:normAutofit/>
          </a:bodyPr>
          <a:lstStyle>
            <a:lvl1pPr marL="0" indent="0">
              <a:lnSpc>
                <a:spcPct val="100000"/>
              </a:lnSpc>
              <a:spcBef>
                <a:spcPts val="0"/>
              </a:spcBef>
              <a:buNone/>
              <a:defRPr sz="24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17" name="Rounded Rectangle 16"/>
          <p:cNvSpPr/>
          <p:nvPr userDrawn="1"/>
        </p:nvSpPr>
        <p:spPr>
          <a:xfrm rot="16200000" flipH="1">
            <a:off x="5759702" y="-3060487"/>
            <a:ext cx="640080" cy="10052806"/>
          </a:xfrm>
          <a:prstGeom prst="roundRect">
            <a:avLst>
              <a:gd name="adj" fmla="val 50000"/>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6946" y="1691596"/>
            <a:ext cx="548640" cy="548640"/>
          </a:xfrm>
          <a:prstGeom prst="rect">
            <a:avLst/>
          </a:prstGeom>
        </p:spPr>
      </p:pic>
      <p:sp>
        <p:nvSpPr>
          <p:cNvPr id="19" name="Text Placeholder 14"/>
          <p:cNvSpPr>
            <a:spLocks noGrp="1"/>
          </p:cNvSpPr>
          <p:nvPr>
            <p:ph type="body" sz="quarter" idx="17"/>
          </p:nvPr>
        </p:nvSpPr>
        <p:spPr>
          <a:xfrm>
            <a:off x="1822665" y="5665862"/>
            <a:ext cx="9144000" cy="457200"/>
          </a:xfrm>
        </p:spPr>
        <p:txBody>
          <a:bodyPr>
            <a:normAutofit/>
          </a:bodyPr>
          <a:lstStyle>
            <a:lvl1pPr marL="0" indent="0">
              <a:lnSpc>
                <a:spcPct val="100000"/>
              </a:lnSpc>
              <a:spcBef>
                <a:spcPts val="0"/>
              </a:spcBef>
              <a:buNone/>
              <a:defRPr sz="24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Tree>
    <p:extLst>
      <p:ext uri="{BB962C8B-B14F-4D97-AF65-F5344CB8AC3E}">
        <p14:creationId xmlns:p14="http://schemas.microsoft.com/office/powerpoint/2010/main" val="2938273955"/>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fade">
                                      <p:cBhvr>
                                        <p:cTn id="7" dur="1000"/>
                                        <p:tgtEl>
                                          <p:spTgt spid="37">
                                            <p:txEl>
                                              <p:pRg st="0" end="0"/>
                                            </p:txEl>
                                          </p:spTgt>
                                        </p:tgtEl>
                                      </p:cBhvr>
                                    </p:animEffect>
                                    <p:anim calcmode="lin" valueType="num">
                                      <p:cBhvr>
                                        <p:cTn id="8"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nodePh="1">
                                  <p:stCondLst>
                                    <p:cond delay="0"/>
                                  </p:stCondLst>
                                  <p:endCondLst>
                                    <p:cond evt="begin" delay="0">
                                      <p:tn val="22"/>
                                    </p:cond>
                                  </p:endCondLst>
                                  <p:childTnLst>
                                    <p:set>
                                      <p:cBhvr>
                                        <p:cTn id="23" dur="1" fill="hold">
                                          <p:stCondLst>
                                            <p:cond delay="0"/>
                                          </p:stCondLst>
                                        </p:cTn>
                                        <p:tgtEl>
                                          <p:spTgt spid="15">
                                            <p:txEl>
                                              <p:pRg st="0" end="0"/>
                                            </p:txEl>
                                          </p:spTgt>
                                        </p:tgtEl>
                                        <p:attrNameLst>
                                          <p:attrName>style.visibility</p:attrName>
                                        </p:attrNameLst>
                                      </p:cBhvr>
                                      <p:to>
                                        <p:strVal val="visible"/>
                                      </p:to>
                                    </p:set>
                                    <p:animEffect transition="in" filter="fade">
                                      <p:cBhvr>
                                        <p:cTn id="24" dur="1000"/>
                                        <p:tgtEl>
                                          <p:spTgt spid="15">
                                            <p:txEl>
                                              <p:pRg st="0" end="0"/>
                                            </p:txEl>
                                          </p:spTgt>
                                        </p:tgtEl>
                                      </p:cBhvr>
                                    </p:animEffect>
                                    <p:anim calcmode="lin" valueType="num">
                                      <p:cBhvr>
                                        <p:cTn id="25"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nodePh="1">
                                  <p:stCondLst>
                                    <p:cond delay="0"/>
                                  </p:stCondLst>
                                  <p:endCondLst>
                                    <p:cond evt="begin" delay="0">
                                      <p:tn val="49"/>
                                    </p:cond>
                                  </p:endCondLst>
                                  <p:childTnLst>
                                    <p:set>
                                      <p:cBhvr>
                                        <p:cTn id="50" dur="1" fill="hold">
                                          <p:stCondLst>
                                            <p:cond delay="0"/>
                                          </p:stCondLst>
                                        </p:cTn>
                                        <p:tgtEl>
                                          <p:spTgt spid="32">
                                            <p:txEl>
                                              <p:pRg st="0" end="0"/>
                                            </p:txEl>
                                          </p:spTgt>
                                        </p:tgtEl>
                                        <p:attrNameLst>
                                          <p:attrName>style.visibility</p:attrName>
                                        </p:attrNameLst>
                                      </p:cBhvr>
                                      <p:to>
                                        <p:strVal val="visible"/>
                                      </p:to>
                                    </p:set>
                                    <p:animEffect transition="in" filter="fade">
                                      <p:cBhvr>
                                        <p:cTn id="51" dur="1000"/>
                                        <p:tgtEl>
                                          <p:spTgt spid="32">
                                            <p:txEl>
                                              <p:pRg st="0" end="0"/>
                                            </p:txEl>
                                          </p:spTgt>
                                        </p:tgtEl>
                                      </p:cBhvr>
                                    </p:animEffect>
                                    <p:anim calcmode="lin" valueType="num">
                                      <p:cBhvr>
                                        <p:cTn id="52"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1000"/>
                                        <p:tgtEl>
                                          <p:spTgt spid="4"/>
                                        </p:tgtEl>
                                      </p:cBhvr>
                                    </p:animEffect>
                                    <p:anim calcmode="lin" valueType="num">
                                      <p:cBhvr>
                                        <p:cTn id="59" dur="1000" fill="hold"/>
                                        <p:tgtEl>
                                          <p:spTgt spid="4"/>
                                        </p:tgtEl>
                                        <p:attrNameLst>
                                          <p:attrName>ppt_x</p:attrName>
                                        </p:attrNameLst>
                                      </p:cBhvr>
                                      <p:tavLst>
                                        <p:tav tm="0">
                                          <p:val>
                                            <p:strVal val="#ppt_x"/>
                                          </p:val>
                                        </p:tav>
                                        <p:tav tm="100000">
                                          <p:val>
                                            <p:strVal val="#ppt_x"/>
                                          </p:val>
                                        </p:tav>
                                      </p:tavLst>
                                    </p:anim>
                                    <p:anim calcmode="lin" valueType="num">
                                      <p:cBhvr>
                                        <p:cTn id="60" dur="1000" fill="hold"/>
                                        <p:tgtEl>
                                          <p:spTgt spid="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1000"/>
                                        <p:tgtEl>
                                          <p:spTgt spid="28"/>
                                        </p:tgtEl>
                                      </p:cBhvr>
                                    </p:animEffect>
                                    <p:anim calcmode="lin" valueType="num">
                                      <p:cBhvr>
                                        <p:cTn id="64" dur="1000" fill="hold"/>
                                        <p:tgtEl>
                                          <p:spTgt spid="28"/>
                                        </p:tgtEl>
                                        <p:attrNameLst>
                                          <p:attrName>ppt_x</p:attrName>
                                        </p:attrNameLst>
                                      </p:cBhvr>
                                      <p:tavLst>
                                        <p:tav tm="0">
                                          <p:val>
                                            <p:strVal val="#ppt_x"/>
                                          </p:val>
                                        </p:tav>
                                        <p:tav tm="100000">
                                          <p:val>
                                            <p:strVal val="#ppt_x"/>
                                          </p:val>
                                        </p:tav>
                                      </p:tavLst>
                                    </p:anim>
                                    <p:anim calcmode="lin" valueType="num">
                                      <p:cBhvr>
                                        <p:cTn id="65" dur="1000" fill="hold"/>
                                        <p:tgtEl>
                                          <p:spTgt spid="28"/>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nodePh="1">
                                  <p:stCondLst>
                                    <p:cond delay="0"/>
                                  </p:stCondLst>
                                  <p:endCondLst>
                                    <p:cond evt="begin" delay="0">
                                      <p:tn val="66"/>
                                    </p:cond>
                                  </p:endCondLst>
                                  <p:childTnLst>
                                    <p:set>
                                      <p:cBhvr>
                                        <p:cTn id="67" dur="1" fill="hold">
                                          <p:stCondLst>
                                            <p:cond delay="0"/>
                                          </p:stCondLst>
                                        </p:cTn>
                                        <p:tgtEl>
                                          <p:spTgt spid="16">
                                            <p:txEl>
                                              <p:pRg st="0" end="0"/>
                                            </p:txEl>
                                          </p:spTgt>
                                        </p:tgtEl>
                                        <p:attrNameLst>
                                          <p:attrName>style.visibility</p:attrName>
                                        </p:attrNameLst>
                                      </p:cBhvr>
                                      <p:to>
                                        <p:strVal val="visible"/>
                                      </p:to>
                                    </p:set>
                                    <p:animEffect transition="in" filter="fade">
                                      <p:cBhvr>
                                        <p:cTn id="68" dur="1000"/>
                                        <p:tgtEl>
                                          <p:spTgt spid="16">
                                            <p:txEl>
                                              <p:pRg st="0" end="0"/>
                                            </p:txEl>
                                          </p:spTgt>
                                        </p:tgtEl>
                                      </p:cBhvr>
                                    </p:animEffect>
                                    <p:anim calcmode="lin" valueType="num">
                                      <p:cBhvr>
                                        <p:cTn id="6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1000"/>
                                        <p:tgtEl>
                                          <p:spTgt spid="31"/>
                                        </p:tgtEl>
                                      </p:cBhvr>
                                    </p:animEffect>
                                    <p:anim calcmode="lin" valueType="num">
                                      <p:cBhvr>
                                        <p:cTn id="76" dur="1000" fill="hold"/>
                                        <p:tgtEl>
                                          <p:spTgt spid="31"/>
                                        </p:tgtEl>
                                        <p:attrNameLst>
                                          <p:attrName>ppt_x</p:attrName>
                                        </p:attrNameLst>
                                      </p:cBhvr>
                                      <p:tavLst>
                                        <p:tav tm="0">
                                          <p:val>
                                            <p:strVal val="#ppt_x"/>
                                          </p:val>
                                        </p:tav>
                                        <p:tav tm="100000">
                                          <p:val>
                                            <p:strVal val="#ppt_x"/>
                                          </p:val>
                                        </p:tav>
                                      </p:tavLst>
                                    </p:anim>
                                    <p:anim calcmode="lin" valueType="num">
                                      <p:cBhvr>
                                        <p:cTn id="77" dur="1000" fill="hold"/>
                                        <p:tgtEl>
                                          <p:spTgt spid="31"/>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fade">
                                      <p:cBhvr>
                                        <p:cTn id="80" dur="1000"/>
                                        <p:tgtEl>
                                          <p:spTgt spid="41"/>
                                        </p:tgtEl>
                                      </p:cBhvr>
                                    </p:animEffect>
                                    <p:anim calcmode="lin" valueType="num">
                                      <p:cBhvr>
                                        <p:cTn id="81" dur="1000" fill="hold"/>
                                        <p:tgtEl>
                                          <p:spTgt spid="41"/>
                                        </p:tgtEl>
                                        <p:attrNameLst>
                                          <p:attrName>ppt_x</p:attrName>
                                        </p:attrNameLst>
                                      </p:cBhvr>
                                      <p:tavLst>
                                        <p:tav tm="0">
                                          <p:val>
                                            <p:strVal val="#ppt_x"/>
                                          </p:val>
                                        </p:tav>
                                        <p:tav tm="100000">
                                          <p:val>
                                            <p:strVal val="#ppt_x"/>
                                          </p:val>
                                        </p:tav>
                                      </p:tavLst>
                                    </p:anim>
                                    <p:anim calcmode="lin" valueType="num">
                                      <p:cBhvr>
                                        <p:cTn id="82" dur="1000" fill="hold"/>
                                        <p:tgtEl>
                                          <p:spTgt spid="41"/>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nodePh="1">
                                  <p:stCondLst>
                                    <p:cond delay="0"/>
                                  </p:stCondLst>
                                  <p:endCondLst>
                                    <p:cond evt="begin" delay="0">
                                      <p:tn val="83"/>
                                    </p:cond>
                                  </p:endCondLst>
                                  <p:childTnLst>
                                    <p:set>
                                      <p:cBhvr>
                                        <p:cTn id="84" dur="1" fill="hold">
                                          <p:stCondLst>
                                            <p:cond delay="0"/>
                                          </p:stCondLst>
                                        </p:cTn>
                                        <p:tgtEl>
                                          <p:spTgt spid="19">
                                            <p:txEl>
                                              <p:pRg st="0" end="0"/>
                                            </p:txEl>
                                          </p:spTgt>
                                        </p:tgtEl>
                                        <p:attrNameLst>
                                          <p:attrName>style.visibility</p:attrName>
                                        </p:attrNameLst>
                                      </p:cBhvr>
                                      <p:to>
                                        <p:strVal val="visible"/>
                                      </p:to>
                                    </p:set>
                                    <p:animEffect transition="in" filter="fade">
                                      <p:cBhvr>
                                        <p:cTn id="85" dur="1000"/>
                                        <p:tgtEl>
                                          <p:spTgt spid="19">
                                            <p:txEl>
                                              <p:pRg st="0" end="0"/>
                                            </p:txEl>
                                          </p:spTgt>
                                        </p:tgtEl>
                                      </p:cBhvr>
                                    </p:animEffect>
                                    <p:anim calcmode="lin" valueType="num">
                                      <p:cBhvr>
                                        <p:cTn id="86"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8" grpId="0" animBg="1"/>
      <p:bldP spid="31" grpId="0" animBg="1"/>
      <p:bldP spid="15" grpId="0" build="p">
        <p:tmplLst>
          <p:tmpl lvl="1">
            <p:tnLst>
              <p:par>
                <p:cTn presetID="42" presetClass="entr" presetSubtype="0" fill="hold" nodeType="click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1000"/>
                        <p:tgtEl>
                          <p:spTgt spid="15"/>
                        </p:tgtEl>
                      </p:cBhvr>
                    </p:animEffect>
                    <p:anim calcmode="lin" valueType="num">
                      <p:cBhvr>
                        <p:cTn dur="1000" fill="hold"/>
                        <p:tgtEl>
                          <p:spTgt spid="15"/>
                        </p:tgtEl>
                        <p:attrNameLst>
                          <p:attrName>ppt_x</p:attrName>
                        </p:attrNameLst>
                      </p:cBhvr>
                      <p:tavLst>
                        <p:tav tm="0">
                          <p:val>
                            <p:strVal val="#ppt_x"/>
                          </p:val>
                        </p:tav>
                        <p:tav tm="100000">
                          <p:val>
                            <p:strVal val="#ppt_x"/>
                          </p:val>
                        </p:tav>
                      </p:tavLst>
                    </p:anim>
                    <p:anim calcmode="lin" valueType="num">
                      <p:cBhvr>
                        <p:cTn dur="1000" fill="hold"/>
                        <p:tgtEl>
                          <p:spTgt spid="15"/>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42" presetClass="entr" presetSubtype="0" fill="hold" nodeType="with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1000"/>
                        <p:tgtEl>
                          <p:spTgt spid="32"/>
                        </p:tgtEl>
                      </p:cBhvr>
                    </p:animEffect>
                    <p:anim calcmode="lin" valueType="num">
                      <p:cBhvr>
                        <p:cTn dur="1000" fill="hold"/>
                        <p:tgtEl>
                          <p:spTgt spid="32"/>
                        </p:tgtEl>
                        <p:attrNameLst>
                          <p:attrName>ppt_x</p:attrName>
                        </p:attrNameLst>
                      </p:cBhvr>
                      <p:tavLst>
                        <p:tav tm="0">
                          <p:val>
                            <p:strVal val="#ppt_x"/>
                          </p:val>
                        </p:tav>
                        <p:tav tm="100000">
                          <p:val>
                            <p:strVal val="#ppt_x"/>
                          </p:val>
                        </p:tav>
                      </p:tavLst>
                    </p:anim>
                    <p:anim calcmode="lin" valueType="num">
                      <p:cBhvr>
                        <p:cTn dur="1000" fill="hold"/>
                        <p:tgtEl>
                          <p:spTgt spid="32"/>
                        </p:tgtEl>
                        <p:attrNameLst>
                          <p:attrName>ppt_y</p:attrName>
                        </p:attrNameLst>
                      </p:cBhvr>
                      <p:tavLst>
                        <p:tav tm="0">
                          <p:val>
                            <p:strVal val="#ppt_y+.1"/>
                          </p:val>
                        </p:tav>
                        <p:tav tm="100000">
                          <p:val>
                            <p:strVal val="#ppt_y"/>
                          </p:val>
                        </p:tav>
                      </p:tavLst>
                    </p:anim>
                  </p:childTnLst>
                </p:cTn>
              </p:par>
            </p:tnLst>
          </p:tmpl>
        </p:tmplLst>
      </p:bldP>
      <p:bldP spid="37" grpId="0" build="p">
        <p:tmplLst>
          <p:tmpl lvl="1">
            <p:tnLst>
              <p:par>
                <p:cTn presetID="42" presetClass="entr" presetSubtype="0" fill="hold" nodeType="clickEffect" nodePh="1">
                  <p:stCondLst>
                    <p:cond delay="0"/>
                  </p:stCondLst>
                  <p:endCondLst>
                    <p:cond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1000"/>
                        <p:tgtEl>
                          <p:spTgt spid="37"/>
                        </p:tgtEl>
                      </p:cBhvr>
                    </p:animEffect>
                    <p:anim calcmode="lin" valueType="num">
                      <p:cBhvr>
                        <p:cTn dur="1000" fill="hold"/>
                        <p:tgtEl>
                          <p:spTgt spid="37"/>
                        </p:tgtEl>
                        <p:attrNameLst>
                          <p:attrName>ppt_x</p:attrName>
                        </p:attrNameLst>
                      </p:cBhvr>
                      <p:tavLst>
                        <p:tav tm="0">
                          <p:val>
                            <p:strVal val="#ppt_x"/>
                          </p:val>
                        </p:tav>
                        <p:tav tm="100000">
                          <p:val>
                            <p:strVal val="#ppt_x"/>
                          </p:val>
                        </p:tav>
                      </p:tavLst>
                    </p:anim>
                    <p:anim calcmode="lin" valueType="num">
                      <p:cBhvr>
                        <p:cTn dur="1000" fill="hold"/>
                        <p:tgtEl>
                          <p:spTgt spid="37"/>
                        </p:tgtEl>
                        <p:attrNameLst>
                          <p:attrName>ppt_y</p:attrName>
                        </p:attrNameLst>
                      </p:cBhvr>
                      <p:tavLst>
                        <p:tav tm="0">
                          <p:val>
                            <p:strVal val="#ppt_y+.1"/>
                          </p:val>
                        </p:tav>
                        <p:tav tm="100000">
                          <p:val>
                            <p:strVal val="#ppt_y"/>
                          </p:val>
                        </p:tav>
                      </p:tavLst>
                    </p:anim>
                  </p:childTnLst>
                </p:cTn>
              </p:par>
            </p:tnLst>
          </p:tmpl>
        </p:tmplLst>
      </p:bldP>
      <p:bldP spid="14" grpId="0" animBg="1"/>
      <p:bldP spid="16" grpId="0" build="p">
        <p:tmplLst>
          <p:tmpl lvl="1">
            <p:tnLst>
              <p:par>
                <p:cTn presetID="42" presetClass="entr" presetSubtype="0" fill="hold" nodeType="withEffect" nodePh="1">
                  <p:stCondLst>
                    <p:cond delay="0"/>
                  </p:stCondLst>
                  <p:endCondLst>
                    <p:cond delay="0"/>
                  </p:end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anim calcmode="lin" valueType="num">
                      <p:cBhvr>
                        <p:cTn dur="1000" fill="hold"/>
                        <p:tgtEl>
                          <p:spTgt spid="16"/>
                        </p:tgtEl>
                        <p:attrNameLst>
                          <p:attrName>ppt_x</p:attrName>
                        </p:attrNameLst>
                      </p:cBhvr>
                      <p:tavLst>
                        <p:tav tm="0">
                          <p:val>
                            <p:strVal val="#ppt_x"/>
                          </p:val>
                        </p:tav>
                        <p:tav tm="100000">
                          <p:val>
                            <p:strVal val="#ppt_x"/>
                          </p:val>
                        </p:tav>
                      </p:tavLst>
                    </p:anim>
                    <p:anim calcmode="lin" valueType="num">
                      <p:cBhvr>
                        <p:cTn dur="1000" fill="hold"/>
                        <p:tgtEl>
                          <p:spTgt spid="16"/>
                        </p:tgtEl>
                        <p:attrNameLst>
                          <p:attrName>ppt_y</p:attrName>
                        </p:attrNameLst>
                      </p:cBhvr>
                      <p:tavLst>
                        <p:tav tm="0">
                          <p:val>
                            <p:strVal val="#ppt_y+.1"/>
                          </p:val>
                        </p:tav>
                        <p:tav tm="100000">
                          <p:val>
                            <p:strVal val="#ppt_y"/>
                          </p:val>
                        </p:tav>
                      </p:tavLst>
                    </p:anim>
                  </p:childTnLst>
                </p:cTn>
              </p:par>
            </p:tnLst>
          </p:tmpl>
        </p:tmplLst>
      </p:bldP>
      <p:bldP spid="17" grpId="0" animBg="1"/>
      <p:bldP spid="19" grpId="0" build="p">
        <p:tmplLst>
          <p:tmpl lvl="1">
            <p:tnLst>
              <p:par>
                <p:cTn presetID="42"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1000"/>
                        <p:tgtEl>
                          <p:spTgt spid="19"/>
                        </p:tgtEl>
                      </p:cBhvr>
                    </p:animEffect>
                    <p:anim calcmode="lin" valueType="num">
                      <p:cBhvr>
                        <p:cTn dur="1000" fill="hold"/>
                        <p:tgtEl>
                          <p:spTgt spid="19"/>
                        </p:tgtEl>
                        <p:attrNameLst>
                          <p:attrName>ppt_x</p:attrName>
                        </p:attrNameLst>
                      </p:cBhvr>
                      <p:tavLst>
                        <p:tav tm="0">
                          <p:val>
                            <p:strVal val="#ppt_x"/>
                          </p:val>
                        </p:tav>
                        <p:tav tm="100000">
                          <p:val>
                            <p:strVal val="#ppt_x"/>
                          </p:val>
                        </p:tav>
                      </p:tavLst>
                    </p:anim>
                    <p:anim calcmode="lin" valueType="num">
                      <p:cBhvr>
                        <p:cTn dur="1000" fill="hold"/>
                        <p:tgtEl>
                          <p:spTgt spid="1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ase 1_Activity 6 Example">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grpSp>
        <p:nvGrpSpPr>
          <p:cNvPr id="33" name="Group 32"/>
          <p:cNvGrpSpPr/>
          <p:nvPr userDrawn="1"/>
        </p:nvGrpSpPr>
        <p:grpSpPr>
          <a:xfrm>
            <a:off x="9606880" y="-22169"/>
            <a:ext cx="3093444" cy="822960"/>
            <a:chOff x="9606880" y="-22169"/>
            <a:chExt cx="3093444" cy="822960"/>
          </a:xfrm>
        </p:grpSpPr>
        <p:sp>
          <p:nvSpPr>
            <p:cNvPr id="9" name="Rounded Rectangle 8"/>
            <p:cNvSpPr/>
            <p:nvPr userDrawn="1"/>
          </p:nvSpPr>
          <p:spPr>
            <a:xfrm>
              <a:off x="9606880" y="247291"/>
              <a:ext cx="3093444" cy="485634"/>
            </a:xfrm>
            <a:prstGeom prst="roundRect">
              <a:avLst>
                <a:gd name="adj" fmla="val 50000"/>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0" name="TextBox 9"/>
            <p:cNvSpPr txBox="1"/>
            <p:nvPr userDrawn="1"/>
          </p:nvSpPr>
          <p:spPr>
            <a:xfrm>
              <a:off x="9691198" y="-22169"/>
              <a:ext cx="748202" cy="822960"/>
            </a:xfrm>
            <a:prstGeom prst="rect">
              <a:avLst/>
            </a:prstGeom>
            <a:noFill/>
          </p:spPr>
          <p:txBody>
            <a:bodyPr wrap="square" rtlCol="0">
              <a:spAutoFit/>
            </a:bodyPr>
            <a:lstStyle/>
            <a:p>
              <a:r>
                <a:rPr lang="en-US" sz="6000" dirty="0">
                  <a:solidFill>
                    <a:schemeClr val="accent2"/>
                  </a:solidFill>
                  <a:latin typeface="+mj-lt"/>
                </a:rPr>
                <a:t>01</a:t>
              </a:r>
              <a:endParaRPr lang="en-US" sz="2000" dirty="0">
                <a:solidFill>
                  <a:schemeClr val="accent2"/>
                </a:solidFill>
                <a:latin typeface="+mj-lt"/>
              </a:endParaRPr>
            </a:p>
          </p:txBody>
        </p:sp>
      </p:gr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6</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hasCustomPrompt="1"/>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29" name="TextBox 28"/>
          <p:cNvSpPr txBox="1"/>
          <p:nvPr userDrawn="1"/>
        </p:nvSpPr>
        <p:spPr>
          <a:xfrm>
            <a:off x="9778676" y="2267022"/>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5</a:t>
            </a:r>
          </a:p>
        </p:txBody>
      </p:sp>
      <p:sp>
        <p:nvSpPr>
          <p:cNvPr id="31" name="TextBox 30"/>
          <p:cNvSpPr txBox="1"/>
          <p:nvPr userDrawn="1"/>
        </p:nvSpPr>
        <p:spPr>
          <a:xfrm>
            <a:off x="9771117" y="1958147"/>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sp>
        <p:nvSpPr>
          <p:cNvPr id="36" name="TextBox 35"/>
          <p:cNvSpPr txBox="1"/>
          <p:nvPr userDrawn="1"/>
        </p:nvSpPr>
        <p:spPr>
          <a:xfrm>
            <a:off x="9771117" y="1668273"/>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pic>
        <p:nvPicPr>
          <p:cNvPr id="38" name="Picture 3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10099111" y="3295999"/>
            <a:ext cx="236468" cy="236468"/>
          </a:xfrm>
          <a:prstGeom prst="rect">
            <a:avLst/>
          </a:prstGeom>
        </p:spPr>
      </p:pic>
      <p:sp>
        <p:nvSpPr>
          <p:cNvPr id="41" name="TextBox 40"/>
          <p:cNvSpPr txBox="1"/>
          <p:nvPr userDrawn="1"/>
        </p:nvSpPr>
        <p:spPr>
          <a:xfrm>
            <a:off x="10363559" y="2926988"/>
            <a:ext cx="1097280" cy="369332"/>
          </a:xfrm>
          <a:prstGeom prst="rect">
            <a:avLst/>
          </a:prstGeom>
          <a:noFill/>
        </p:spPr>
        <p:txBody>
          <a:bodyPr wrap="square" rtlCol="0">
            <a:spAutoFit/>
          </a:bodyPr>
          <a:lstStyle/>
          <a:p>
            <a:r>
              <a:rPr lang="en-US" dirty="0">
                <a:solidFill>
                  <a:schemeClr val="bg1">
                    <a:lumMod val="65000"/>
                  </a:schemeClr>
                </a:solidFill>
                <a:latin typeface="+mj-lt"/>
              </a:rPr>
              <a:t>OVERVIEW</a:t>
            </a:r>
          </a:p>
        </p:txBody>
      </p:sp>
      <p:sp>
        <p:nvSpPr>
          <p:cNvPr id="42" name="TextBox 41"/>
          <p:cNvSpPr txBox="1"/>
          <p:nvPr userDrawn="1"/>
        </p:nvSpPr>
        <p:spPr>
          <a:xfrm>
            <a:off x="10363559" y="3232952"/>
            <a:ext cx="1097280" cy="369332"/>
          </a:xfrm>
          <a:prstGeom prst="rect">
            <a:avLst/>
          </a:prstGeom>
          <a:noFill/>
        </p:spPr>
        <p:txBody>
          <a:bodyPr wrap="square" rtlCol="0">
            <a:spAutoFit/>
          </a:bodyPr>
          <a:lstStyle/>
          <a:p>
            <a:r>
              <a:rPr lang="en-US" dirty="0">
                <a:solidFill>
                  <a:schemeClr val="tx1"/>
                </a:solidFill>
                <a:latin typeface="+mj-lt"/>
              </a:rPr>
              <a:t>EXAMPLE</a:t>
            </a:r>
          </a:p>
        </p:txBody>
      </p:sp>
      <p:sp>
        <p:nvSpPr>
          <p:cNvPr id="44" name="TextBox 43"/>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45" name="Isosceles Triangle 44"/>
          <p:cNvSpPr/>
          <p:nvPr userDrawn="1"/>
        </p:nvSpPr>
        <p:spPr>
          <a:xfrm flipV="1">
            <a:off x="10972800" y="2757531"/>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47" name="TextBox 46"/>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sp>
        <p:nvSpPr>
          <p:cNvPr id="48" name="TextBox 47"/>
          <p:cNvSpPr txBox="1"/>
          <p:nvPr userDrawn="1"/>
        </p:nvSpPr>
        <p:spPr>
          <a:xfrm>
            <a:off x="9778676" y="2556453"/>
            <a:ext cx="1463040" cy="461665"/>
          </a:xfrm>
          <a:prstGeom prst="rect">
            <a:avLst/>
          </a:prstGeom>
          <a:noFill/>
        </p:spPr>
        <p:txBody>
          <a:bodyPr wrap="square" rtlCol="0">
            <a:spAutoFit/>
          </a:bodyPr>
          <a:lstStyle/>
          <a:p>
            <a:r>
              <a:rPr lang="en-US" sz="2400" dirty="0">
                <a:solidFill>
                  <a:schemeClr val="tx1"/>
                </a:solidFill>
                <a:latin typeface="+mj-lt"/>
              </a:rPr>
              <a:t>ACTIVITY 6</a:t>
            </a:r>
          </a:p>
        </p:txBody>
      </p:sp>
    </p:spTree>
    <p:extLst>
      <p:ext uri="{BB962C8B-B14F-4D97-AF65-F5344CB8AC3E}">
        <p14:creationId xmlns:p14="http://schemas.microsoft.com/office/powerpoint/2010/main" val="34166856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ase 1_Activity 6 Let's Try It">
    <p:bg>
      <p:bgPr>
        <a:solidFill>
          <a:schemeClr val="accent2">
            <a:alpha val="55000"/>
          </a:schemeClr>
        </a:solidFill>
        <a:effectLst/>
      </p:bgPr>
    </p:bg>
    <p:spTree>
      <p:nvGrpSpPr>
        <p:cNvPr id="1" name=""/>
        <p:cNvGrpSpPr/>
        <p:nvPr/>
      </p:nvGrpSpPr>
      <p:grpSpPr>
        <a:xfrm>
          <a:off x="0" y="0"/>
          <a:ext cx="0" cy="0"/>
          <a:chOff x="0" y="0"/>
          <a:chExt cx="0" cy="0"/>
        </a:xfrm>
      </p:grpSpPr>
      <p:sp>
        <p:nvSpPr>
          <p:cNvPr id="31" name="Rectangle 30"/>
          <p:cNvSpPr/>
          <p:nvPr userDrawn="1"/>
        </p:nvSpPr>
        <p:spPr>
          <a:xfrm>
            <a:off x="9448800" y="0"/>
            <a:ext cx="274320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grpSp>
        <p:nvGrpSpPr>
          <p:cNvPr id="33" name="Group 32"/>
          <p:cNvGrpSpPr/>
          <p:nvPr userDrawn="1"/>
        </p:nvGrpSpPr>
        <p:grpSpPr>
          <a:xfrm>
            <a:off x="9606880" y="-22169"/>
            <a:ext cx="3093444" cy="822960"/>
            <a:chOff x="9606880" y="-22169"/>
            <a:chExt cx="3093444" cy="822960"/>
          </a:xfrm>
        </p:grpSpPr>
        <p:sp>
          <p:nvSpPr>
            <p:cNvPr id="9" name="Rounded Rectangle 8"/>
            <p:cNvSpPr/>
            <p:nvPr userDrawn="1"/>
          </p:nvSpPr>
          <p:spPr>
            <a:xfrm>
              <a:off x="9606880" y="247291"/>
              <a:ext cx="3093444" cy="485634"/>
            </a:xfrm>
            <a:prstGeom prst="roundRect">
              <a:avLst>
                <a:gd name="adj" fmla="val 50000"/>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0" name="TextBox 9"/>
            <p:cNvSpPr txBox="1"/>
            <p:nvPr userDrawn="1"/>
          </p:nvSpPr>
          <p:spPr>
            <a:xfrm>
              <a:off x="9691198" y="-22169"/>
              <a:ext cx="748202" cy="822960"/>
            </a:xfrm>
            <a:prstGeom prst="rect">
              <a:avLst/>
            </a:prstGeom>
            <a:noFill/>
          </p:spPr>
          <p:txBody>
            <a:bodyPr wrap="square" rtlCol="0">
              <a:spAutoFit/>
            </a:bodyPr>
            <a:lstStyle/>
            <a:p>
              <a:r>
                <a:rPr lang="en-US" sz="6000" dirty="0">
                  <a:solidFill>
                    <a:schemeClr val="accent2"/>
                  </a:solidFill>
                  <a:latin typeface="+mj-lt"/>
                </a:rPr>
                <a:t>01</a:t>
              </a:r>
              <a:endParaRPr lang="en-US" sz="2000" dirty="0">
                <a:solidFill>
                  <a:schemeClr val="accent2"/>
                </a:solidFill>
                <a:latin typeface="+mj-lt"/>
              </a:endParaRPr>
            </a:p>
          </p:txBody>
        </p:sp>
      </p:gr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6</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52240" y="5612632"/>
            <a:ext cx="708694" cy="708694"/>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90" y="1422995"/>
              <a:ext cx="569474" cy="388300"/>
            </a:xfrm>
            <a:prstGeom prst="rect">
              <a:avLst/>
            </a:prstGeom>
            <a:noFill/>
          </p:spPr>
          <p:txBody>
            <a:bodyPr wrap="square" rtlCol="0">
              <a:spAutoFit/>
            </a:bodyPr>
            <a:lstStyle/>
            <a:p>
              <a:pPr algn="ctr">
                <a:lnSpc>
                  <a:spcPts val="1500"/>
                </a:lnSpc>
              </a:pPr>
              <a:r>
                <a:rPr lang="en-US" sz="1600" dirty="0">
                  <a:solidFill>
                    <a:schemeClr val="accent2">
                      <a:lumMod val="20000"/>
                      <a:lumOff val="80000"/>
                    </a:schemeClr>
                  </a:solidFill>
                  <a:latin typeface="+mj-lt"/>
                </a:rPr>
                <a:t>SNET</a:t>
              </a:r>
              <a:endParaRPr lang="en-US" sz="2000" dirty="0">
                <a:solidFill>
                  <a:schemeClr val="accent2">
                    <a:lumMod val="20000"/>
                    <a:lumOff val="80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accent2"/>
                </a:solidFill>
                <a:latin typeface="+mj-lt"/>
              </a:rPr>
              <a:t>PARTICIPATE</a:t>
            </a:r>
          </a:p>
        </p:txBody>
      </p:sp>
      <p:sp>
        <p:nvSpPr>
          <p:cNvPr id="37" name="TextBox 36"/>
          <p:cNvSpPr txBox="1"/>
          <p:nvPr userDrawn="1"/>
        </p:nvSpPr>
        <p:spPr>
          <a:xfrm>
            <a:off x="9778676" y="2267022"/>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5</a:t>
            </a:r>
          </a:p>
        </p:txBody>
      </p:sp>
      <p:sp>
        <p:nvSpPr>
          <p:cNvPr id="38" name="TextBox 37"/>
          <p:cNvSpPr txBox="1"/>
          <p:nvPr userDrawn="1"/>
        </p:nvSpPr>
        <p:spPr>
          <a:xfrm>
            <a:off x="9771117" y="1958147"/>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sp>
        <p:nvSpPr>
          <p:cNvPr id="41" name="TextBox 40"/>
          <p:cNvSpPr txBox="1"/>
          <p:nvPr userDrawn="1"/>
        </p:nvSpPr>
        <p:spPr>
          <a:xfrm>
            <a:off x="9771117" y="1668273"/>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pic>
        <p:nvPicPr>
          <p:cNvPr id="42" name="Picture 4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10099111" y="3600799"/>
            <a:ext cx="236468" cy="236468"/>
          </a:xfrm>
          <a:prstGeom prst="rect">
            <a:avLst/>
          </a:prstGeom>
        </p:spPr>
      </p:pic>
      <p:sp>
        <p:nvSpPr>
          <p:cNvPr id="43" name="TextBox 42"/>
          <p:cNvSpPr txBox="1"/>
          <p:nvPr userDrawn="1"/>
        </p:nvSpPr>
        <p:spPr>
          <a:xfrm>
            <a:off x="10363559" y="2926988"/>
            <a:ext cx="1097280" cy="369332"/>
          </a:xfrm>
          <a:prstGeom prst="rect">
            <a:avLst/>
          </a:prstGeom>
          <a:noFill/>
        </p:spPr>
        <p:txBody>
          <a:bodyPr wrap="square" rtlCol="0">
            <a:spAutoFit/>
          </a:bodyPr>
          <a:lstStyle/>
          <a:p>
            <a:r>
              <a:rPr lang="en-US" dirty="0">
                <a:solidFill>
                  <a:schemeClr val="bg1">
                    <a:lumMod val="65000"/>
                  </a:schemeClr>
                </a:solidFill>
                <a:latin typeface="+mj-lt"/>
              </a:rPr>
              <a:t>OVERVIEW</a:t>
            </a:r>
          </a:p>
        </p:txBody>
      </p:sp>
      <p:sp>
        <p:nvSpPr>
          <p:cNvPr id="44" name="TextBox 43"/>
          <p:cNvSpPr txBox="1"/>
          <p:nvPr userDrawn="1"/>
        </p:nvSpPr>
        <p:spPr>
          <a:xfrm>
            <a:off x="10363559" y="3232952"/>
            <a:ext cx="1097280" cy="274320"/>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45" name="TextBox 44"/>
          <p:cNvSpPr txBox="1"/>
          <p:nvPr userDrawn="1"/>
        </p:nvSpPr>
        <p:spPr>
          <a:xfrm>
            <a:off x="10363559" y="3538916"/>
            <a:ext cx="1097280" cy="369332"/>
          </a:xfrm>
          <a:prstGeom prst="rect">
            <a:avLst/>
          </a:prstGeom>
          <a:noFill/>
        </p:spPr>
        <p:txBody>
          <a:bodyPr wrap="square" rtlCol="0">
            <a:spAutoFit/>
          </a:bodyPr>
          <a:lstStyle/>
          <a:p>
            <a:r>
              <a:rPr lang="en-US" dirty="0">
                <a:solidFill>
                  <a:schemeClr val="accent2"/>
                </a:solidFill>
                <a:latin typeface="+mj-lt"/>
              </a:rPr>
              <a:t>LET’S TRY IT!</a:t>
            </a:r>
          </a:p>
        </p:txBody>
      </p:sp>
      <p:sp>
        <p:nvSpPr>
          <p:cNvPr id="46" name="TextBox 45"/>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47" name="Isosceles Triangle 46"/>
          <p:cNvSpPr/>
          <p:nvPr userDrawn="1"/>
        </p:nvSpPr>
        <p:spPr>
          <a:xfrm flipV="1">
            <a:off x="10972800" y="2757531"/>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49" name="TextBox 48"/>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sp>
        <p:nvSpPr>
          <p:cNvPr id="50" name="TextBox 49"/>
          <p:cNvSpPr txBox="1"/>
          <p:nvPr userDrawn="1"/>
        </p:nvSpPr>
        <p:spPr>
          <a:xfrm>
            <a:off x="9778676" y="2556453"/>
            <a:ext cx="1463040" cy="461665"/>
          </a:xfrm>
          <a:prstGeom prst="rect">
            <a:avLst/>
          </a:prstGeom>
          <a:noFill/>
        </p:spPr>
        <p:txBody>
          <a:bodyPr wrap="square" rtlCol="0">
            <a:spAutoFit/>
          </a:bodyPr>
          <a:lstStyle/>
          <a:p>
            <a:r>
              <a:rPr lang="en-US" sz="2400" dirty="0">
                <a:solidFill>
                  <a:schemeClr val="tx1"/>
                </a:solidFill>
                <a:latin typeface="+mj-lt"/>
              </a:rPr>
              <a:t>ACTIVITY 6</a:t>
            </a:r>
          </a:p>
        </p:txBody>
      </p:sp>
    </p:spTree>
    <p:extLst>
      <p:ext uri="{BB962C8B-B14F-4D97-AF65-F5344CB8AC3E}">
        <p14:creationId xmlns:p14="http://schemas.microsoft.com/office/powerpoint/2010/main" val="22881726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ase 1_Wrap Up Reflection">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515" y="1447800"/>
            <a:ext cx="11559012" cy="4908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0" name="Rounded Rectangle 49"/>
          <p:cNvSpPr/>
          <p:nvPr userDrawn="1"/>
        </p:nvSpPr>
        <p:spPr>
          <a:xfrm>
            <a:off x="406214" y="253968"/>
            <a:ext cx="12547786" cy="869708"/>
          </a:xfrm>
          <a:prstGeom prst="roundRect">
            <a:avLst>
              <a:gd name="adj" fmla="val 50000"/>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51" name="Text Placeholder 4"/>
          <p:cNvSpPr>
            <a:spLocks noGrp="1"/>
          </p:cNvSpPr>
          <p:nvPr>
            <p:ph type="body" sz="quarter" idx="16" hasCustomPrompt="1"/>
          </p:nvPr>
        </p:nvSpPr>
        <p:spPr>
          <a:xfrm>
            <a:off x="8519160" y="508000"/>
            <a:ext cx="1463040" cy="365760"/>
          </a:xfrm>
        </p:spPr>
        <p:txBody>
          <a:bodyPr>
            <a:normAutofit/>
          </a:bodyPr>
          <a:lstStyle>
            <a:lvl1pPr marL="0" indent="0">
              <a:buNone/>
              <a:defRPr sz="1800" baseline="0">
                <a:solidFill>
                  <a:schemeClr val="tx1"/>
                </a:solidFill>
                <a:latin typeface="+mj-lt"/>
              </a:defRPr>
            </a:lvl1pPr>
          </a:lstStyle>
          <a:p>
            <a:pPr lvl="0"/>
            <a:r>
              <a:rPr lang="en-US" dirty="0"/>
              <a:t>PAGE #</a:t>
            </a:r>
          </a:p>
        </p:txBody>
      </p:sp>
      <p:pic>
        <p:nvPicPr>
          <p:cNvPr id="52" name="Picture 5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9800" y="278703"/>
            <a:ext cx="837309" cy="837309"/>
          </a:xfrm>
          <a:prstGeom prst="rect">
            <a:avLst/>
          </a:prstGeom>
        </p:spPr>
      </p:pic>
      <p:grpSp>
        <p:nvGrpSpPr>
          <p:cNvPr id="53" name="Group 52"/>
          <p:cNvGrpSpPr/>
          <p:nvPr userDrawn="1"/>
        </p:nvGrpSpPr>
        <p:grpSpPr>
          <a:xfrm>
            <a:off x="7821983" y="193632"/>
            <a:ext cx="864817" cy="1015749"/>
            <a:chOff x="12321769" y="789215"/>
            <a:chExt cx="1059511" cy="1349830"/>
          </a:xfrm>
        </p:grpSpPr>
        <p:pic>
          <p:nvPicPr>
            <p:cNvPr id="54" name="Picture 5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55" name="TextBox 54"/>
            <p:cNvSpPr txBox="1"/>
            <p:nvPr/>
          </p:nvSpPr>
          <p:spPr>
            <a:xfrm>
              <a:off x="12566790" y="1422995"/>
              <a:ext cx="569474" cy="388300"/>
            </a:xfrm>
            <a:prstGeom prst="rect">
              <a:avLst/>
            </a:prstGeom>
            <a:noFill/>
          </p:spPr>
          <p:txBody>
            <a:bodyPr wrap="square" rtlCol="0">
              <a:spAutoFit/>
            </a:bodyPr>
            <a:lstStyle/>
            <a:p>
              <a:pPr algn="ctr">
                <a:lnSpc>
                  <a:spcPts val="1500"/>
                </a:lnSpc>
              </a:pPr>
              <a:r>
                <a:rPr lang="en-US" sz="1600" dirty="0">
                  <a:solidFill>
                    <a:schemeClr val="accent2">
                      <a:lumMod val="20000"/>
                      <a:lumOff val="80000"/>
                    </a:schemeClr>
                  </a:solidFill>
                  <a:latin typeface="+mj-lt"/>
                </a:rPr>
                <a:t>SNET</a:t>
              </a:r>
              <a:endParaRPr lang="en-US" sz="2000" dirty="0">
                <a:solidFill>
                  <a:schemeClr val="accent2">
                    <a:lumMod val="20000"/>
                    <a:lumOff val="80000"/>
                  </a:schemeClr>
                </a:solidFill>
                <a:latin typeface="+mj-lt"/>
              </a:endParaRPr>
            </a:p>
          </p:txBody>
        </p:sp>
      </p:grpSp>
      <p:sp>
        <p:nvSpPr>
          <p:cNvPr id="56" name="Text Placeholder 4"/>
          <p:cNvSpPr>
            <a:spLocks noGrp="1"/>
          </p:cNvSpPr>
          <p:nvPr>
            <p:ph type="body" sz="quarter" idx="17" hasCustomPrompt="1"/>
          </p:nvPr>
        </p:nvSpPr>
        <p:spPr>
          <a:xfrm>
            <a:off x="10489487" y="423037"/>
            <a:ext cx="1463040" cy="548640"/>
          </a:xfrm>
        </p:spPr>
        <p:txBody>
          <a:bodyPr anchor="ctr">
            <a:normAutofit/>
          </a:bodyPr>
          <a:lstStyle>
            <a:lvl1pPr marL="0" indent="0">
              <a:buNone/>
              <a:defRPr sz="1800" baseline="0">
                <a:solidFill>
                  <a:schemeClr val="tx1"/>
                </a:solidFill>
                <a:latin typeface="+mj-lt"/>
              </a:defRPr>
            </a:lvl1pPr>
          </a:lstStyle>
          <a:p>
            <a:pPr lvl="0"/>
            <a:r>
              <a:rPr lang="en-US" dirty="0"/>
              <a:t>LOCATION</a:t>
            </a:r>
          </a:p>
        </p:txBody>
      </p:sp>
      <p:sp>
        <p:nvSpPr>
          <p:cNvPr id="57" name="TextBox 56"/>
          <p:cNvSpPr txBox="1"/>
          <p:nvPr userDrawn="1"/>
        </p:nvSpPr>
        <p:spPr>
          <a:xfrm>
            <a:off x="2209800" y="253968"/>
            <a:ext cx="5410200" cy="830997"/>
          </a:xfrm>
          <a:prstGeom prst="rect">
            <a:avLst/>
          </a:prstGeom>
          <a:noFill/>
        </p:spPr>
        <p:txBody>
          <a:bodyPr wrap="square" rtlCol="0">
            <a:spAutoFit/>
          </a:bodyPr>
          <a:lstStyle/>
          <a:p>
            <a:r>
              <a:rPr lang="en-US" sz="4800" b="1" kern="1200" dirty="0">
                <a:solidFill>
                  <a:schemeClr val="tx1"/>
                </a:solidFill>
                <a:latin typeface="+mj-lt"/>
                <a:ea typeface="+mn-ea"/>
                <a:cs typeface="+mn-cs"/>
              </a:rPr>
              <a:t>WRAP-UP</a:t>
            </a:r>
            <a:r>
              <a:rPr lang="en-US" sz="4800" b="1" kern="1200" baseline="0" dirty="0">
                <a:solidFill>
                  <a:schemeClr val="tx1"/>
                </a:solidFill>
                <a:latin typeface="+mj-lt"/>
                <a:ea typeface="+mn-ea"/>
                <a:cs typeface="+mn-cs"/>
              </a:rPr>
              <a:t> &amp; </a:t>
            </a:r>
            <a:r>
              <a:rPr lang="en-US" sz="4800" b="1" kern="1200" dirty="0">
                <a:solidFill>
                  <a:schemeClr val="tx1"/>
                </a:solidFill>
                <a:latin typeface="+mj-lt"/>
                <a:ea typeface="+mn-ea"/>
                <a:cs typeface="+mn-cs"/>
              </a:rPr>
              <a:t>REFLECTION</a:t>
            </a:r>
          </a:p>
        </p:txBody>
      </p:sp>
      <p:sp>
        <p:nvSpPr>
          <p:cNvPr id="58" name="TextBox 57"/>
          <p:cNvSpPr txBox="1"/>
          <p:nvPr userDrawn="1"/>
        </p:nvSpPr>
        <p:spPr>
          <a:xfrm>
            <a:off x="685800" y="-223086"/>
            <a:ext cx="2094556" cy="1785104"/>
          </a:xfrm>
          <a:prstGeom prst="rect">
            <a:avLst/>
          </a:prstGeom>
          <a:noFill/>
        </p:spPr>
        <p:txBody>
          <a:bodyPr wrap="square" rtlCol="0">
            <a:spAutoFit/>
          </a:bodyPr>
          <a:lstStyle/>
          <a:p>
            <a:r>
              <a:rPr lang="en-US" sz="11000" b="0" spc="-300" dirty="0">
                <a:solidFill>
                  <a:schemeClr val="accent2"/>
                </a:solidFill>
                <a:latin typeface="+mj-lt"/>
              </a:rPr>
              <a:t>01</a:t>
            </a:r>
          </a:p>
        </p:txBody>
      </p:sp>
    </p:spTree>
    <p:extLst>
      <p:ext uri="{BB962C8B-B14F-4D97-AF65-F5344CB8AC3E}">
        <p14:creationId xmlns:p14="http://schemas.microsoft.com/office/powerpoint/2010/main" val="20804341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ase 1_Congratulations">
    <p:bg>
      <p:bgPr>
        <a:solidFill>
          <a:schemeClr val="accent2"/>
        </a:solidFill>
        <a:effectLst/>
      </p:bgPr>
    </p:bg>
    <p:spTree>
      <p:nvGrpSpPr>
        <p:cNvPr id="1" name=""/>
        <p:cNvGrpSpPr/>
        <p:nvPr/>
      </p:nvGrpSpPr>
      <p:grpSpPr>
        <a:xfrm>
          <a:off x="0" y="0"/>
          <a:ext cx="0" cy="0"/>
          <a:chOff x="0" y="0"/>
          <a:chExt cx="0" cy="0"/>
        </a:xfrm>
      </p:grpSpPr>
      <p:sp>
        <p:nvSpPr>
          <p:cNvPr id="39" name="Rectangle 38"/>
          <p:cNvSpPr/>
          <p:nvPr userDrawn="1"/>
        </p:nvSpPr>
        <p:spPr>
          <a:xfrm>
            <a:off x="-1" y="0"/>
            <a:ext cx="12192001" cy="38030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10465346" y="6356350"/>
            <a:ext cx="1488882" cy="365125"/>
          </a:xfrm>
        </p:spPr>
        <p:txBody>
          <a:bodyPr/>
          <a:lstStyle>
            <a:lvl1pPr>
              <a:defRPr>
                <a:solidFill>
                  <a:schemeClr val="bg1">
                    <a:lumMod val="95000"/>
                  </a:schemeClr>
                </a:solidFill>
              </a:defRPr>
            </a:lvl1pPr>
          </a:lstStyle>
          <a:p>
            <a:fld id="{5805A9EC-108B-40EA-95FB-2468C466EA14}" type="slidenum">
              <a:rPr lang="en-US" smtClean="0"/>
              <a:pPr/>
              <a:t>‹#›</a:t>
            </a:fld>
            <a:endParaRPr lang="en-US" dirty="0"/>
          </a:p>
        </p:txBody>
      </p:sp>
      <p:sp>
        <p:nvSpPr>
          <p:cNvPr id="58" name="TextBox 57"/>
          <p:cNvSpPr txBox="1"/>
          <p:nvPr userDrawn="1"/>
        </p:nvSpPr>
        <p:spPr>
          <a:xfrm>
            <a:off x="685800" y="3657600"/>
            <a:ext cx="2094556" cy="1785104"/>
          </a:xfrm>
          <a:prstGeom prst="rect">
            <a:avLst/>
          </a:prstGeom>
          <a:noFill/>
        </p:spPr>
        <p:txBody>
          <a:bodyPr wrap="square" rtlCol="0">
            <a:spAutoFit/>
          </a:bodyPr>
          <a:lstStyle/>
          <a:p>
            <a:r>
              <a:rPr lang="en-US" sz="11000" b="0" spc="-300" dirty="0">
                <a:solidFill>
                  <a:schemeClr val="accent2"/>
                </a:solidFill>
                <a:latin typeface="+mj-lt"/>
              </a:rPr>
              <a:t>01</a:t>
            </a:r>
          </a:p>
        </p:txBody>
      </p:sp>
      <p:pic>
        <p:nvPicPr>
          <p:cNvPr id="15" name="Picture 14" descr="A picture containing metalware, chain&#10;&#10;Description automatically generated">
            <a:extLst>
              <a:ext uri="{FF2B5EF4-FFF2-40B4-BE49-F238E27FC236}">
                <a16:creationId xmlns:a16="http://schemas.microsoft.com/office/drawing/2014/main" id="{F292B55D-C40A-4753-8DDA-8804EE8AC4A7}"/>
              </a:ext>
            </a:extLst>
          </p:cNvPr>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V="1">
            <a:off x="2209800" y="3803097"/>
            <a:ext cx="743743" cy="89696"/>
          </a:xfrm>
          <a:prstGeom prst="rect">
            <a:avLst/>
          </a:prstGeom>
        </p:spPr>
      </p:pic>
      <p:sp>
        <p:nvSpPr>
          <p:cNvPr id="2" name="TextBox 1"/>
          <p:cNvSpPr txBox="1"/>
          <p:nvPr userDrawn="1"/>
        </p:nvSpPr>
        <p:spPr>
          <a:xfrm>
            <a:off x="842785" y="4360989"/>
            <a:ext cx="10506428" cy="1569660"/>
          </a:xfrm>
          <a:prstGeom prst="rect">
            <a:avLst/>
          </a:prstGeom>
          <a:noFill/>
        </p:spPr>
        <p:txBody>
          <a:bodyPr wrap="square" rtlCol="0">
            <a:spAutoFit/>
          </a:bodyPr>
          <a:lstStyle/>
          <a:p>
            <a:r>
              <a:rPr lang="en-US" sz="4800" b="1" kern="1200" dirty="0">
                <a:solidFill>
                  <a:schemeClr val="bg1"/>
                </a:solidFill>
                <a:latin typeface="+mj-lt"/>
                <a:ea typeface="+mn-ea"/>
                <a:cs typeface="+mn-cs"/>
              </a:rPr>
              <a:t>CONGRATULATIONS!</a:t>
            </a:r>
            <a:endParaRPr lang="en-US" sz="4800" dirty="0">
              <a:solidFill>
                <a:schemeClr val="bg1"/>
              </a:solidFill>
              <a:latin typeface="+mj-lt"/>
            </a:endParaRPr>
          </a:p>
          <a:p>
            <a:r>
              <a:rPr lang="en-US" sz="4800" dirty="0">
                <a:solidFill>
                  <a:schemeClr val="bg1"/>
                </a:solidFill>
                <a:latin typeface="+mj-lt"/>
              </a:rPr>
              <a:t>PHASE 1: PLAN AND PREPARE COMPLETED</a:t>
            </a:r>
          </a:p>
        </p:txBody>
      </p:sp>
      <p:sp>
        <p:nvSpPr>
          <p:cNvPr id="38" name="TextBox 37"/>
          <p:cNvSpPr txBox="1"/>
          <p:nvPr userDrawn="1"/>
        </p:nvSpPr>
        <p:spPr>
          <a:xfrm>
            <a:off x="-457200" y="-1991826"/>
            <a:ext cx="5862813" cy="7786747"/>
          </a:xfrm>
          <a:prstGeom prst="rect">
            <a:avLst/>
          </a:prstGeom>
          <a:noFill/>
        </p:spPr>
        <p:txBody>
          <a:bodyPr wrap="square" rtlCol="0">
            <a:spAutoFit/>
          </a:bodyPr>
          <a:lstStyle/>
          <a:p>
            <a:r>
              <a:rPr lang="en-US" sz="50000" b="0" spc="-5000" baseline="0" dirty="0">
                <a:solidFill>
                  <a:schemeClr val="accent2"/>
                </a:solidFill>
                <a:latin typeface="+mj-lt"/>
              </a:rPr>
              <a:t>01</a:t>
            </a:r>
          </a:p>
        </p:txBody>
      </p:sp>
      <p:grpSp>
        <p:nvGrpSpPr>
          <p:cNvPr id="9" name="Group 8"/>
          <p:cNvGrpSpPr/>
          <p:nvPr userDrawn="1"/>
        </p:nvGrpSpPr>
        <p:grpSpPr>
          <a:xfrm>
            <a:off x="4082874" y="755568"/>
            <a:ext cx="7772400" cy="2176272"/>
            <a:chOff x="355523" y="455308"/>
            <a:chExt cx="8432954" cy="2359436"/>
          </a:xfrm>
        </p:grpSpPr>
        <p:sp>
          <p:nvSpPr>
            <p:cNvPr id="10" name="Block Arc 9">
              <a:extLst>
                <a:ext uri="{FF2B5EF4-FFF2-40B4-BE49-F238E27FC236}">
                  <a16:creationId xmlns:a16="http://schemas.microsoft.com/office/drawing/2014/main" id="{25C4BB89-0383-4E5F-9624-D8A7B3A6B031}"/>
                </a:ext>
              </a:extLst>
            </p:cNvPr>
            <p:cNvSpPr/>
            <p:nvPr/>
          </p:nvSpPr>
          <p:spPr>
            <a:xfrm rot="10800000">
              <a:off x="6469333" y="468244"/>
              <a:ext cx="2319144" cy="2346500"/>
            </a:xfrm>
            <a:prstGeom prst="blockArc">
              <a:avLst>
                <a:gd name="adj1" fmla="val 8860787"/>
                <a:gd name="adj2" fmla="val 21593282"/>
                <a:gd name="adj3" fmla="val 35629"/>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11" name="Block Arc 10">
              <a:extLst>
                <a:ext uri="{FF2B5EF4-FFF2-40B4-BE49-F238E27FC236}">
                  <a16:creationId xmlns:a16="http://schemas.microsoft.com/office/drawing/2014/main" id="{ED7ACBA3-16A4-4925-AA4C-868864626843}"/>
                </a:ext>
              </a:extLst>
            </p:cNvPr>
            <p:cNvSpPr/>
            <p:nvPr/>
          </p:nvSpPr>
          <p:spPr>
            <a:xfrm rot="10800000" flipH="1">
              <a:off x="355523" y="455308"/>
              <a:ext cx="2347406" cy="2302638"/>
            </a:xfrm>
            <a:prstGeom prst="blockArc">
              <a:avLst>
                <a:gd name="adj1" fmla="val 9112713"/>
                <a:gd name="adj2" fmla="val 21521824"/>
                <a:gd name="adj3" fmla="val 36083"/>
              </a:avLst>
            </a:prstGeom>
            <a:solidFill>
              <a:srgbClr val="2BB673"/>
            </a:solidFill>
            <a:ln>
              <a:solidFill>
                <a:srgbClr val="2BB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12" name="Block Arc 11">
              <a:extLst>
                <a:ext uri="{FF2B5EF4-FFF2-40B4-BE49-F238E27FC236}">
                  <a16:creationId xmlns:a16="http://schemas.microsoft.com/office/drawing/2014/main" id="{7730DBED-39C0-490F-ABAB-252C00200D3D}"/>
                </a:ext>
              </a:extLst>
            </p:cNvPr>
            <p:cNvSpPr/>
            <p:nvPr/>
          </p:nvSpPr>
          <p:spPr>
            <a:xfrm>
              <a:off x="4944193" y="495795"/>
              <a:ext cx="2347406" cy="2302638"/>
            </a:xfrm>
            <a:prstGeom prst="blockArc">
              <a:avLst>
                <a:gd name="adj1" fmla="val 10800000"/>
                <a:gd name="adj2" fmla="val 50745"/>
                <a:gd name="adj3" fmla="val 35637"/>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13" name="Block Arc 12">
              <a:extLst>
                <a:ext uri="{FF2B5EF4-FFF2-40B4-BE49-F238E27FC236}">
                  <a16:creationId xmlns:a16="http://schemas.microsoft.com/office/drawing/2014/main" id="{CE06FCB5-562F-460F-96D3-C60550831269}"/>
                </a:ext>
              </a:extLst>
            </p:cNvPr>
            <p:cNvSpPr/>
            <p:nvPr/>
          </p:nvSpPr>
          <p:spPr>
            <a:xfrm rot="10800000">
              <a:off x="3412604" y="504143"/>
              <a:ext cx="2347406" cy="2302638"/>
            </a:xfrm>
            <a:prstGeom prst="blockArc">
              <a:avLst>
                <a:gd name="adj1" fmla="val 10800000"/>
                <a:gd name="adj2" fmla="val 50745"/>
                <a:gd name="adj3" fmla="val 35637"/>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14" name="Block Arc 13">
              <a:extLst>
                <a:ext uri="{FF2B5EF4-FFF2-40B4-BE49-F238E27FC236}">
                  <a16:creationId xmlns:a16="http://schemas.microsoft.com/office/drawing/2014/main" id="{4DFA4714-AC6A-4575-BD0F-74800032DC7B}"/>
                </a:ext>
              </a:extLst>
            </p:cNvPr>
            <p:cNvSpPr/>
            <p:nvPr/>
          </p:nvSpPr>
          <p:spPr>
            <a:xfrm>
              <a:off x="1887143" y="476192"/>
              <a:ext cx="2347406" cy="2302638"/>
            </a:xfrm>
            <a:prstGeom prst="blockArc">
              <a:avLst>
                <a:gd name="adj1" fmla="val 10800000"/>
                <a:gd name="adj2" fmla="val 50745"/>
                <a:gd name="adj3" fmla="val 35637"/>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pic>
          <p:nvPicPr>
            <p:cNvPr id="16" name="Picture 15">
              <a:extLst>
                <a:ext uri="{FF2B5EF4-FFF2-40B4-BE49-F238E27FC236}">
                  <a16:creationId xmlns:a16="http://schemas.microsoft.com/office/drawing/2014/main" id="{6059CD5D-A784-47AE-A880-C69FC5E3EA14}"/>
                </a:ext>
              </a:extLst>
            </p:cNvPr>
            <p:cNvPicPr>
              <a:picLocks noChangeAspect="1"/>
            </p:cNvPicPr>
            <p:nvPr/>
          </p:nvPicPr>
          <p:blipFill rotWithShape="1">
            <a:blip r:embed="rId3"/>
            <a:srcRect b="49023"/>
            <a:stretch/>
          </p:blipFill>
          <p:spPr>
            <a:xfrm rot="10800000">
              <a:off x="6835326" y="1629919"/>
              <a:ext cx="1510285" cy="784996"/>
            </a:xfrm>
            <a:prstGeom prst="rect">
              <a:avLst/>
            </a:prstGeom>
          </p:spPr>
        </p:pic>
        <p:pic>
          <p:nvPicPr>
            <p:cNvPr id="17" name="Picture 16">
              <a:extLst>
                <a:ext uri="{FF2B5EF4-FFF2-40B4-BE49-F238E27FC236}">
                  <a16:creationId xmlns:a16="http://schemas.microsoft.com/office/drawing/2014/main" id="{7A14FA85-4A26-403A-90BF-A5C68A334FCF}"/>
                </a:ext>
              </a:extLst>
            </p:cNvPr>
            <p:cNvPicPr>
              <a:picLocks noChangeAspect="1"/>
            </p:cNvPicPr>
            <p:nvPr/>
          </p:nvPicPr>
          <p:blipFill rotWithShape="1">
            <a:blip r:embed="rId3"/>
            <a:srcRect b="49023"/>
            <a:stretch/>
          </p:blipFill>
          <p:spPr>
            <a:xfrm rot="10800000">
              <a:off x="3827268" y="1660347"/>
              <a:ext cx="1510285" cy="784996"/>
            </a:xfrm>
            <a:prstGeom prst="rect">
              <a:avLst/>
            </a:prstGeom>
          </p:spPr>
        </p:pic>
        <p:pic>
          <p:nvPicPr>
            <p:cNvPr id="18" name="Picture 17">
              <a:extLst>
                <a:ext uri="{FF2B5EF4-FFF2-40B4-BE49-F238E27FC236}">
                  <a16:creationId xmlns:a16="http://schemas.microsoft.com/office/drawing/2014/main" id="{7962A066-5758-466E-9059-631E0E474D56}"/>
                </a:ext>
              </a:extLst>
            </p:cNvPr>
            <p:cNvPicPr>
              <a:picLocks noChangeAspect="1"/>
            </p:cNvPicPr>
            <p:nvPr/>
          </p:nvPicPr>
          <p:blipFill rotWithShape="1">
            <a:blip r:embed="rId3"/>
            <a:srcRect b="49023"/>
            <a:stretch/>
          </p:blipFill>
          <p:spPr>
            <a:xfrm rot="10800000">
              <a:off x="823901" y="1637824"/>
              <a:ext cx="1510285" cy="784996"/>
            </a:xfrm>
            <a:prstGeom prst="rect">
              <a:avLst/>
            </a:prstGeom>
          </p:spPr>
        </p:pic>
        <p:pic>
          <p:nvPicPr>
            <p:cNvPr id="19" name="Picture 18">
              <a:extLst>
                <a:ext uri="{FF2B5EF4-FFF2-40B4-BE49-F238E27FC236}">
                  <a16:creationId xmlns:a16="http://schemas.microsoft.com/office/drawing/2014/main" id="{FBB15574-BBFB-43B7-8553-397BEF2B684B}"/>
                </a:ext>
              </a:extLst>
            </p:cNvPr>
            <p:cNvPicPr>
              <a:picLocks noChangeAspect="1"/>
            </p:cNvPicPr>
            <p:nvPr/>
          </p:nvPicPr>
          <p:blipFill rotWithShape="1">
            <a:blip r:embed="rId3"/>
            <a:srcRect b="49023"/>
            <a:stretch/>
          </p:blipFill>
          <p:spPr>
            <a:xfrm>
              <a:off x="2321333" y="829432"/>
              <a:ext cx="1510285" cy="784996"/>
            </a:xfrm>
            <a:prstGeom prst="rect">
              <a:avLst/>
            </a:prstGeom>
          </p:spPr>
        </p:pic>
        <p:pic>
          <p:nvPicPr>
            <p:cNvPr id="20" name="Picture 19">
              <a:extLst>
                <a:ext uri="{FF2B5EF4-FFF2-40B4-BE49-F238E27FC236}">
                  <a16:creationId xmlns:a16="http://schemas.microsoft.com/office/drawing/2014/main" id="{DD7D003D-3AD2-4976-8DE4-72F5B0BA9534}"/>
                </a:ext>
              </a:extLst>
            </p:cNvPr>
            <p:cNvPicPr>
              <a:picLocks noChangeAspect="1"/>
            </p:cNvPicPr>
            <p:nvPr/>
          </p:nvPicPr>
          <p:blipFill rotWithShape="1">
            <a:blip r:embed="rId3"/>
            <a:srcRect b="49023"/>
            <a:stretch/>
          </p:blipFill>
          <p:spPr>
            <a:xfrm>
              <a:off x="5330714" y="799004"/>
              <a:ext cx="1510285" cy="784996"/>
            </a:xfrm>
            <a:prstGeom prst="rect">
              <a:avLst/>
            </a:prstGeom>
          </p:spPr>
        </p:pic>
        <p:sp>
          <p:nvSpPr>
            <p:cNvPr id="21" name="Oval 20">
              <a:extLst>
                <a:ext uri="{FF2B5EF4-FFF2-40B4-BE49-F238E27FC236}">
                  <a16:creationId xmlns:a16="http://schemas.microsoft.com/office/drawing/2014/main" id="{935286DD-7A01-40B4-8BDE-9B17CFEEE5AC}"/>
                </a:ext>
              </a:extLst>
            </p:cNvPr>
            <p:cNvSpPr/>
            <p:nvPr/>
          </p:nvSpPr>
          <p:spPr>
            <a:xfrm rot="10800000" flipH="1" flipV="1">
              <a:off x="2642974"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22" name="Oval 21">
              <a:extLst>
                <a:ext uri="{FF2B5EF4-FFF2-40B4-BE49-F238E27FC236}">
                  <a16:creationId xmlns:a16="http://schemas.microsoft.com/office/drawing/2014/main" id="{B594BE00-930F-4563-A378-4E56A934B356}"/>
                </a:ext>
              </a:extLst>
            </p:cNvPr>
            <p:cNvSpPr/>
            <p:nvPr/>
          </p:nvSpPr>
          <p:spPr>
            <a:xfrm rot="10800000" flipH="1" flipV="1">
              <a:off x="5699835"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23" name="Oval 22">
              <a:extLst>
                <a:ext uri="{FF2B5EF4-FFF2-40B4-BE49-F238E27FC236}">
                  <a16:creationId xmlns:a16="http://schemas.microsoft.com/office/drawing/2014/main" id="{823CBD21-7AA0-4247-A763-77DC9D8C1F89}"/>
                </a:ext>
              </a:extLst>
            </p:cNvPr>
            <p:cNvSpPr/>
            <p:nvPr/>
          </p:nvSpPr>
          <p:spPr>
            <a:xfrm rot="10800000" flipH="1" flipV="1">
              <a:off x="7213327"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24" name="Oval 23">
              <a:extLst>
                <a:ext uri="{FF2B5EF4-FFF2-40B4-BE49-F238E27FC236}">
                  <a16:creationId xmlns:a16="http://schemas.microsoft.com/office/drawing/2014/main" id="{64020DB7-16F2-4EF6-9058-86403E41B61C}"/>
                </a:ext>
              </a:extLst>
            </p:cNvPr>
            <p:cNvSpPr/>
            <p:nvPr/>
          </p:nvSpPr>
          <p:spPr>
            <a:xfrm rot="10800000" flipH="1" flipV="1">
              <a:off x="1107384"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25" name="Oval 24">
              <a:extLst>
                <a:ext uri="{FF2B5EF4-FFF2-40B4-BE49-F238E27FC236}">
                  <a16:creationId xmlns:a16="http://schemas.microsoft.com/office/drawing/2014/main" id="{9E66ED8C-AE74-4925-BE00-FA608CD94531}"/>
                </a:ext>
              </a:extLst>
            </p:cNvPr>
            <p:cNvSpPr/>
            <p:nvPr/>
          </p:nvSpPr>
          <p:spPr>
            <a:xfrm rot="10800000" flipH="1" flipV="1">
              <a:off x="4171338"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pic>
          <p:nvPicPr>
            <p:cNvPr id="26" name="Picture 25" descr="A picture containing metalware, chain&#10;&#10;Description automatically generated">
              <a:extLst>
                <a:ext uri="{FF2B5EF4-FFF2-40B4-BE49-F238E27FC236}">
                  <a16:creationId xmlns:a16="http://schemas.microsoft.com/office/drawing/2014/main" id="{C45A5B41-8E33-46DA-9C08-9AC9FFE315D8}"/>
                </a:ext>
              </a:extLst>
            </p:cNvPr>
            <p:cNvPicPr>
              <a:picLocks noChangeAspect="1"/>
            </p:cNvPicPr>
            <p:nvPr/>
          </p:nvPicPr>
          <p:blipFill>
            <a:blip r:embed="rId4" cstate="print">
              <a:duotone>
                <a:prstClr val="black"/>
                <a:schemeClr val="bg1">
                  <a:lumMod val="75000"/>
                  <a:tint val="45000"/>
                  <a:satMod val="400000"/>
                </a:schemeClr>
              </a:duotone>
              <a:extLst>
                <a:ext uri="{28A0092B-C50C-407E-A947-70E740481C1C}">
                  <a14:useLocalDpi xmlns:a14="http://schemas.microsoft.com/office/drawing/2010/main" val="0"/>
                </a:ext>
              </a:extLst>
            </a:blip>
            <a:stretch>
              <a:fillRect/>
            </a:stretch>
          </p:blipFill>
          <p:spPr>
            <a:xfrm>
              <a:off x="2707562" y="1294649"/>
              <a:ext cx="716391" cy="716391"/>
            </a:xfrm>
            <a:prstGeom prst="rect">
              <a:avLst/>
            </a:prstGeom>
          </p:spPr>
        </p:pic>
        <p:pic>
          <p:nvPicPr>
            <p:cNvPr id="27" name="Picture 26">
              <a:extLst>
                <a:ext uri="{FF2B5EF4-FFF2-40B4-BE49-F238E27FC236}">
                  <a16:creationId xmlns:a16="http://schemas.microsoft.com/office/drawing/2014/main" id="{C19ED996-9756-46C8-9A6E-F0FD5BF602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1223" y="1260836"/>
              <a:ext cx="707184" cy="707184"/>
            </a:xfrm>
            <a:prstGeom prst="rect">
              <a:avLst/>
            </a:prstGeom>
          </p:spPr>
        </p:pic>
        <p:pic>
          <p:nvPicPr>
            <p:cNvPr id="28" name="Picture 27">
              <a:extLst>
                <a:ext uri="{FF2B5EF4-FFF2-40B4-BE49-F238E27FC236}">
                  <a16:creationId xmlns:a16="http://schemas.microsoft.com/office/drawing/2014/main" id="{D489E0A7-425E-4C08-B4A8-D7324EB3D027}"/>
                </a:ext>
              </a:extLst>
            </p:cNvPr>
            <p:cNvPicPr>
              <a:picLocks noChangeAspect="1"/>
            </p:cNvPicPr>
            <p:nvPr/>
          </p:nvPicPr>
          <p:blipFill>
            <a:blip r:embed="rId6" cstate="print">
              <a:duotone>
                <a:prstClr val="black"/>
                <a:schemeClr val="bg1">
                  <a:lumMod val="65000"/>
                  <a:tint val="45000"/>
                  <a:satMod val="400000"/>
                </a:schemeClr>
              </a:duotone>
              <a:extLst>
                <a:ext uri="{28A0092B-C50C-407E-A947-70E740481C1C}">
                  <a14:useLocalDpi xmlns:a14="http://schemas.microsoft.com/office/drawing/2010/main" val="0"/>
                </a:ext>
              </a:extLst>
            </a:blip>
            <a:stretch>
              <a:fillRect/>
            </a:stretch>
          </p:blipFill>
          <p:spPr>
            <a:xfrm rot="19312060" flipH="1">
              <a:off x="5744659" y="1300955"/>
              <a:ext cx="695779" cy="695779"/>
            </a:xfrm>
            <a:prstGeom prst="rect">
              <a:avLst/>
            </a:prstGeom>
          </p:spPr>
        </p:pic>
        <p:pic>
          <p:nvPicPr>
            <p:cNvPr id="29" name="Picture 28">
              <a:extLst>
                <a:ext uri="{FF2B5EF4-FFF2-40B4-BE49-F238E27FC236}">
                  <a16:creationId xmlns:a16="http://schemas.microsoft.com/office/drawing/2014/main" id="{B980F723-1612-4379-B7F4-BB6B52FF1790}"/>
                </a:ext>
              </a:extLst>
            </p:cNvPr>
            <p:cNvPicPr>
              <a:picLocks noChangeAspect="1"/>
            </p:cNvPicPr>
            <p:nvPr/>
          </p:nvPicPr>
          <p:blipFill>
            <a:blip r:embed="rId7" cstate="print">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a:off x="7285150" y="1313662"/>
              <a:ext cx="620402" cy="620402"/>
            </a:xfrm>
            <a:prstGeom prst="rect">
              <a:avLst/>
            </a:prstGeom>
          </p:spPr>
        </p:pic>
        <p:pic>
          <p:nvPicPr>
            <p:cNvPr id="30" name="Picture 29">
              <a:extLst>
                <a:ext uri="{FF2B5EF4-FFF2-40B4-BE49-F238E27FC236}">
                  <a16:creationId xmlns:a16="http://schemas.microsoft.com/office/drawing/2014/main" id="{9F5CB141-27E5-46A1-84CA-7A38E598231D}"/>
                </a:ext>
              </a:extLst>
            </p:cNvPr>
            <p:cNvPicPr>
              <a:picLocks noChangeAspect="1"/>
            </p:cNvPicPr>
            <p:nvPr/>
          </p:nvPicPr>
          <p:blipFill>
            <a:blip r:embed="rId8" cstate="print">
              <a:duotone>
                <a:prstClr val="black"/>
                <a:schemeClr val="bg2">
                  <a:tint val="45000"/>
                  <a:satMod val="400000"/>
                </a:schemeClr>
              </a:duotone>
              <a:extLst>
                <a:ext uri="{28A0092B-C50C-407E-A947-70E740481C1C}">
                  <a14:useLocalDpi xmlns:a14="http://schemas.microsoft.com/office/drawing/2010/main" val="0"/>
                </a:ext>
              </a:extLst>
            </a:blip>
            <a:stretch>
              <a:fillRect/>
            </a:stretch>
          </p:blipFill>
          <p:spPr>
            <a:xfrm>
              <a:off x="4249272" y="1294649"/>
              <a:ext cx="644124" cy="644124"/>
            </a:xfrm>
            <a:prstGeom prst="rect">
              <a:avLst/>
            </a:prstGeom>
          </p:spPr>
        </p:pic>
      </p:grpSp>
    </p:spTree>
    <p:extLst>
      <p:ext uri="{BB962C8B-B14F-4D97-AF65-F5344CB8AC3E}">
        <p14:creationId xmlns:p14="http://schemas.microsoft.com/office/powerpoint/2010/main" val="2863682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ase 2_Title">
    <p:bg>
      <p:bgPr>
        <a:solidFill>
          <a:schemeClr val="accent3"/>
        </a:solidFill>
        <a:effectLst/>
      </p:bgPr>
    </p:bg>
    <p:spTree>
      <p:nvGrpSpPr>
        <p:cNvPr id="1" name=""/>
        <p:cNvGrpSpPr/>
        <p:nvPr/>
      </p:nvGrpSpPr>
      <p:grpSpPr>
        <a:xfrm>
          <a:off x="0" y="0"/>
          <a:ext cx="0" cy="0"/>
          <a:chOff x="0" y="0"/>
          <a:chExt cx="0" cy="0"/>
        </a:xfrm>
      </p:grpSpPr>
      <p:sp>
        <p:nvSpPr>
          <p:cNvPr id="7" name="Rectangle 6"/>
          <p:cNvSpPr/>
          <p:nvPr userDrawn="1"/>
        </p:nvSpPr>
        <p:spPr>
          <a:xfrm>
            <a:off x="-1" y="0"/>
            <a:ext cx="12192001" cy="393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9448800" y="3935289"/>
            <a:ext cx="2743200" cy="2922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5540" y="4233145"/>
            <a:ext cx="8225060" cy="1986679"/>
          </a:xfrm>
        </p:spPr>
        <p:txBody>
          <a:bodyPr>
            <a:normAutofit/>
          </a:bodyPr>
          <a:lstStyle>
            <a:lvl1pPr>
              <a:defRPr sz="6000" cap="all" baseline="0">
                <a:solidFill>
                  <a:schemeClr val="bg1"/>
                </a:solidFill>
              </a:defRPr>
            </a:lvl1pPr>
          </a:lstStyle>
          <a:p>
            <a:r>
              <a:rPr lang="en-US" dirty="0"/>
              <a:t>Click to edit </a:t>
            </a:r>
            <a:br>
              <a:rPr lang="en-US" dirty="0"/>
            </a:br>
            <a:r>
              <a:rPr lang="en-US" dirty="0"/>
              <a:t>Master title style</a:t>
            </a:r>
          </a:p>
        </p:txBody>
      </p:sp>
      <p:sp>
        <p:nvSpPr>
          <p:cNvPr id="6" name="Slide Number Placeholder 5"/>
          <p:cNvSpPr>
            <a:spLocks noGrp="1"/>
          </p:cNvSpPr>
          <p:nvPr>
            <p:ph type="sldNum" sz="quarter" idx="12"/>
          </p:nvPr>
        </p:nvSpPr>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46" name="TextBox 45"/>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42" name="TextBox 41"/>
          <p:cNvSpPr txBox="1"/>
          <p:nvPr userDrawn="1"/>
        </p:nvSpPr>
        <p:spPr>
          <a:xfrm>
            <a:off x="-457200" y="-1991826"/>
            <a:ext cx="5862813" cy="7786747"/>
          </a:xfrm>
          <a:prstGeom prst="rect">
            <a:avLst/>
          </a:prstGeom>
          <a:noFill/>
        </p:spPr>
        <p:txBody>
          <a:bodyPr wrap="square" rtlCol="0">
            <a:spAutoFit/>
          </a:bodyPr>
          <a:lstStyle/>
          <a:p>
            <a:r>
              <a:rPr lang="en-US" sz="50000" b="0" spc="-2500" baseline="0" dirty="0">
                <a:solidFill>
                  <a:schemeClr val="accent3"/>
                </a:solidFill>
                <a:latin typeface="+mj-lt"/>
              </a:rPr>
              <a:t>02</a:t>
            </a:r>
          </a:p>
        </p:txBody>
      </p:sp>
      <p:grpSp>
        <p:nvGrpSpPr>
          <p:cNvPr id="17" name="Group 16"/>
          <p:cNvGrpSpPr>
            <a:grpSpLocks noChangeAspect="1"/>
          </p:cNvGrpSpPr>
          <p:nvPr userDrawn="1"/>
        </p:nvGrpSpPr>
        <p:grpSpPr>
          <a:xfrm>
            <a:off x="4087368" y="758952"/>
            <a:ext cx="7772400" cy="2174620"/>
            <a:chOff x="355523" y="455308"/>
            <a:chExt cx="8432954" cy="2359436"/>
          </a:xfrm>
        </p:grpSpPr>
        <p:sp>
          <p:nvSpPr>
            <p:cNvPr id="18" name="Block Arc 17">
              <a:extLst>
                <a:ext uri="{FF2B5EF4-FFF2-40B4-BE49-F238E27FC236}">
                  <a16:creationId xmlns:a16="http://schemas.microsoft.com/office/drawing/2014/main" id="{25C4BB89-0383-4E5F-9624-D8A7B3A6B031}"/>
                </a:ext>
              </a:extLst>
            </p:cNvPr>
            <p:cNvSpPr/>
            <p:nvPr/>
          </p:nvSpPr>
          <p:spPr>
            <a:xfrm rot="10800000">
              <a:off x="6469333" y="468244"/>
              <a:ext cx="2319144" cy="2346500"/>
            </a:xfrm>
            <a:prstGeom prst="blockArc">
              <a:avLst>
                <a:gd name="adj1" fmla="val 8860787"/>
                <a:gd name="adj2" fmla="val 21593282"/>
                <a:gd name="adj3" fmla="val 35629"/>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19" name="Block Arc 18">
              <a:extLst>
                <a:ext uri="{FF2B5EF4-FFF2-40B4-BE49-F238E27FC236}">
                  <a16:creationId xmlns:a16="http://schemas.microsoft.com/office/drawing/2014/main" id="{ED7ACBA3-16A4-4925-AA4C-868864626843}"/>
                </a:ext>
              </a:extLst>
            </p:cNvPr>
            <p:cNvSpPr/>
            <p:nvPr/>
          </p:nvSpPr>
          <p:spPr>
            <a:xfrm rot="10800000" flipH="1">
              <a:off x="355523" y="455308"/>
              <a:ext cx="2347406" cy="2302638"/>
            </a:xfrm>
            <a:prstGeom prst="blockArc">
              <a:avLst>
                <a:gd name="adj1" fmla="val 9112713"/>
                <a:gd name="adj2" fmla="val 21521824"/>
                <a:gd name="adj3" fmla="val 36083"/>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20" name="Block Arc 19">
              <a:extLst>
                <a:ext uri="{FF2B5EF4-FFF2-40B4-BE49-F238E27FC236}">
                  <a16:creationId xmlns:a16="http://schemas.microsoft.com/office/drawing/2014/main" id="{7730DBED-39C0-490F-ABAB-252C00200D3D}"/>
                </a:ext>
              </a:extLst>
            </p:cNvPr>
            <p:cNvSpPr/>
            <p:nvPr/>
          </p:nvSpPr>
          <p:spPr>
            <a:xfrm>
              <a:off x="4944193" y="495795"/>
              <a:ext cx="2347406" cy="2302638"/>
            </a:xfrm>
            <a:prstGeom prst="blockArc">
              <a:avLst>
                <a:gd name="adj1" fmla="val 10800000"/>
                <a:gd name="adj2" fmla="val 50745"/>
                <a:gd name="adj3" fmla="val 35637"/>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21" name="Block Arc 20">
              <a:extLst>
                <a:ext uri="{FF2B5EF4-FFF2-40B4-BE49-F238E27FC236}">
                  <a16:creationId xmlns:a16="http://schemas.microsoft.com/office/drawing/2014/main" id="{CE06FCB5-562F-460F-96D3-C60550831269}"/>
                </a:ext>
              </a:extLst>
            </p:cNvPr>
            <p:cNvSpPr/>
            <p:nvPr/>
          </p:nvSpPr>
          <p:spPr>
            <a:xfrm rot="10800000">
              <a:off x="3412604" y="504143"/>
              <a:ext cx="2347406" cy="2302638"/>
            </a:xfrm>
            <a:prstGeom prst="blockArc">
              <a:avLst>
                <a:gd name="adj1" fmla="val 10800000"/>
                <a:gd name="adj2" fmla="val 50745"/>
                <a:gd name="adj3" fmla="val 35637"/>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22" name="Block Arc 21">
              <a:extLst>
                <a:ext uri="{FF2B5EF4-FFF2-40B4-BE49-F238E27FC236}">
                  <a16:creationId xmlns:a16="http://schemas.microsoft.com/office/drawing/2014/main" id="{4DFA4714-AC6A-4575-BD0F-74800032DC7B}"/>
                </a:ext>
              </a:extLst>
            </p:cNvPr>
            <p:cNvSpPr/>
            <p:nvPr/>
          </p:nvSpPr>
          <p:spPr>
            <a:xfrm>
              <a:off x="1887143" y="476192"/>
              <a:ext cx="2347406" cy="2302638"/>
            </a:xfrm>
            <a:prstGeom prst="blockArc">
              <a:avLst>
                <a:gd name="adj1" fmla="val 10800000"/>
                <a:gd name="adj2" fmla="val 50745"/>
                <a:gd name="adj3" fmla="val 35637"/>
              </a:avLst>
            </a:prstGeom>
            <a:solidFill>
              <a:srgbClr val="28A5A8"/>
            </a:solidFill>
            <a:ln>
              <a:solidFill>
                <a:srgbClr val="28A5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pic>
          <p:nvPicPr>
            <p:cNvPr id="23" name="Picture 22">
              <a:extLst>
                <a:ext uri="{FF2B5EF4-FFF2-40B4-BE49-F238E27FC236}">
                  <a16:creationId xmlns:a16="http://schemas.microsoft.com/office/drawing/2014/main" id="{6059CD5D-A784-47AE-A880-C69FC5E3EA14}"/>
                </a:ext>
              </a:extLst>
            </p:cNvPr>
            <p:cNvPicPr>
              <a:picLocks noChangeAspect="1"/>
            </p:cNvPicPr>
            <p:nvPr/>
          </p:nvPicPr>
          <p:blipFill rotWithShape="1">
            <a:blip r:embed="rId5"/>
            <a:srcRect b="49023"/>
            <a:stretch/>
          </p:blipFill>
          <p:spPr>
            <a:xfrm rot="10800000">
              <a:off x="6835326" y="1629919"/>
              <a:ext cx="1510285" cy="784996"/>
            </a:xfrm>
            <a:prstGeom prst="rect">
              <a:avLst/>
            </a:prstGeom>
          </p:spPr>
        </p:pic>
        <p:pic>
          <p:nvPicPr>
            <p:cNvPr id="24" name="Picture 23">
              <a:extLst>
                <a:ext uri="{FF2B5EF4-FFF2-40B4-BE49-F238E27FC236}">
                  <a16:creationId xmlns:a16="http://schemas.microsoft.com/office/drawing/2014/main" id="{7A14FA85-4A26-403A-90BF-A5C68A334FCF}"/>
                </a:ext>
              </a:extLst>
            </p:cNvPr>
            <p:cNvPicPr>
              <a:picLocks noChangeAspect="1"/>
            </p:cNvPicPr>
            <p:nvPr/>
          </p:nvPicPr>
          <p:blipFill rotWithShape="1">
            <a:blip r:embed="rId5"/>
            <a:srcRect b="49023"/>
            <a:stretch/>
          </p:blipFill>
          <p:spPr>
            <a:xfrm rot="10800000">
              <a:off x="3827268" y="1660347"/>
              <a:ext cx="1510285" cy="784996"/>
            </a:xfrm>
            <a:prstGeom prst="rect">
              <a:avLst/>
            </a:prstGeom>
          </p:spPr>
        </p:pic>
        <p:pic>
          <p:nvPicPr>
            <p:cNvPr id="25" name="Picture 24">
              <a:extLst>
                <a:ext uri="{FF2B5EF4-FFF2-40B4-BE49-F238E27FC236}">
                  <a16:creationId xmlns:a16="http://schemas.microsoft.com/office/drawing/2014/main" id="{7962A066-5758-466E-9059-631E0E474D56}"/>
                </a:ext>
              </a:extLst>
            </p:cNvPr>
            <p:cNvPicPr>
              <a:picLocks noChangeAspect="1"/>
            </p:cNvPicPr>
            <p:nvPr/>
          </p:nvPicPr>
          <p:blipFill rotWithShape="1">
            <a:blip r:embed="rId5"/>
            <a:srcRect b="49023"/>
            <a:stretch/>
          </p:blipFill>
          <p:spPr>
            <a:xfrm rot="10800000">
              <a:off x="823901" y="1637824"/>
              <a:ext cx="1510285" cy="784996"/>
            </a:xfrm>
            <a:prstGeom prst="rect">
              <a:avLst/>
            </a:prstGeom>
          </p:spPr>
        </p:pic>
        <p:pic>
          <p:nvPicPr>
            <p:cNvPr id="26" name="Picture 25">
              <a:extLst>
                <a:ext uri="{FF2B5EF4-FFF2-40B4-BE49-F238E27FC236}">
                  <a16:creationId xmlns:a16="http://schemas.microsoft.com/office/drawing/2014/main" id="{FBB15574-BBFB-43B7-8553-397BEF2B684B}"/>
                </a:ext>
              </a:extLst>
            </p:cNvPr>
            <p:cNvPicPr>
              <a:picLocks noChangeAspect="1"/>
            </p:cNvPicPr>
            <p:nvPr/>
          </p:nvPicPr>
          <p:blipFill rotWithShape="1">
            <a:blip r:embed="rId5"/>
            <a:srcRect b="49023"/>
            <a:stretch/>
          </p:blipFill>
          <p:spPr>
            <a:xfrm>
              <a:off x="2321333" y="829432"/>
              <a:ext cx="1510285" cy="784996"/>
            </a:xfrm>
            <a:prstGeom prst="rect">
              <a:avLst/>
            </a:prstGeom>
          </p:spPr>
        </p:pic>
        <p:pic>
          <p:nvPicPr>
            <p:cNvPr id="27" name="Picture 26">
              <a:extLst>
                <a:ext uri="{FF2B5EF4-FFF2-40B4-BE49-F238E27FC236}">
                  <a16:creationId xmlns:a16="http://schemas.microsoft.com/office/drawing/2014/main" id="{DD7D003D-3AD2-4976-8DE4-72F5B0BA9534}"/>
                </a:ext>
              </a:extLst>
            </p:cNvPr>
            <p:cNvPicPr>
              <a:picLocks noChangeAspect="1"/>
            </p:cNvPicPr>
            <p:nvPr/>
          </p:nvPicPr>
          <p:blipFill rotWithShape="1">
            <a:blip r:embed="rId5"/>
            <a:srcRect b="49023"/>
            <a:stretch/>
          </p:blipFill>
          <p:spPr>
            <a:xfrm>
              <a:off x="5330714" y="799004"/>
              <a:ext cx="1510285" cy="784996"/>
            </a:xfrm>
            <a:prstGeom prst="rect">
              <a:avLst/>
            </a:prstGeom>
          </p:spPr>
        </p:pic>
        <p:sp>
          <p:nvSpPr>
            <p:cNvPr id="28" name="Oval 27">
              <a:extLst>
                <a:ext uri="{FF2B5EF4-FFF2-40B4-BE49-F238E27FC236}">
                  <a16:creationId xmlns:a16="http://schemas.microsoft.com/office/drawing/2014/main" id="{935286DD-7A01-40B4-8BDE-9B17CFEEE5AC}"/>
                </a:ext>
              </a:extLst>
            </p:cNvPr>
            <p:cNvSpPr/>
            <p:nvPr/>
          </p:nvSpPr>
          <p:spPr>
            <a:xfrm rot="10800000" flipH="1" flipV="1">
              <a:off x="2642974"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29" name="Oval 28">
              <a:extLst>
                <a:ext uri="{FF2B5EF4-FFF2-40B4-BE49-F238E27FC236}">
                  <a16:creationId xmlns:a16="http://schemas.microsoft.com/office/drawing/2014/main" id="{B594BE00-930F-4563-A378-4E56A934B356}"/>
                </a:ext>
              </a:extLst>
            </p:cNvPr>
            <p:cNvSpPr/>
            <p:nvPr/>
          </p:nvSpPr>
          <p:spPr>
            <a:xfrm rot="10800000" flipH="1" flipV="1">
              <a:off x="5699835"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31" name="Oval 30">
              <a:extLst>
                <a:ext uri="{FF2B5EF4-FFF2-40B4-BE49-F238E27FC236}">
                  <a16:creationId xmlns:a16="http://schemas.microsoft.com/office/drawing/2014/main" id="{823CBD21-7AA0-4247-A763-77DC9D8C1F89}"/>
                </a:ext>
              </a:extLst>
            </p:cNvPr>
            <p:cNvSpPr/>
            <p:nvPr/>
          </p:nvSpPr>
          <p:spPr>
            <a:xfrm rot="10800000" flipH="1" flipV="1">
              <a:off x="7213327"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32" name="Oval 31">
              <a:extLst>
                <a:ext uri="{FF2B5EF4-FFF2-40B4-BE49-F238E27FC236}">
                  <a16:creationId xmlns:a16="http://schemas.microsoft.com/office/drawing/2014/main" id="{64020DB7-16F2-4EF6-9058-86403E41B61C}"/>
                </a:ext>
              </a:extLst>
            </p:cNvPr>
            <p:cNvSpPr/>
            <p:nvPr/>
          </p:nvSpPr>
          <p:spPr>
            <a:xfrm rot="10800000" flipH="1" flipV="1">
              <a:off x="1107384"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33" name="Oval 32">
              <a:extLst>
                <a:ext uri="{FF2B5EF4-FFF2-40B4-BE49-F238E27FC236}">
                  <a16:creationId xmlns:a16="http://schemas.microsoft.com/office/drawing/2014/main" id="{9E66ED8C-AE74-4925-BE00-FA608CD94531}"/>
                </a:ext>
              </a:extLst>
            </p:cNvPr>
            <p:cNvSpPr/>
            <p:nvPr/>
          </p:nvSpPr>
          <p:spPr>
            <a:xfrm rot="10800000" flipH="1" flipV="1">
              <a:off x="4171338"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pic>
          <p:nvPicPr>
            <p:cNvPr id="36" name="Picture 35" descr="A picture containing metalware, chain&#10;&#10;Description automatically generated">
              <a:extLst>
                <a:ext uri="{FF2B5EF4-FFF2-40B4-BE49-F238E27FC236}">
                  <a16:creationId xmlns:a16="http://schemas.microsoft.com/office/drawing/2014/main" id="{C45A5B41-8E33-46DA-9C08-9AC9FFE315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7562" y="1294649"/>
              <a:ext cx="716391" cy="716391"/>
            </a:xfrm>
            <a:prstGeom prst="rect">
              <a:avLst/>
            </a:prstGeom>
          </p:spPr>
        </p:pic>
        <p:pic>
          <p:nvPicPr>
            <p:cNvPr id="38" name="Picture 37">
              <a:extLst>
                <a:ext uri="{FF2B5EF4-FFF2-40B4-BE49-F238E27FC236}">
                  <a16:creationId xmlns:a16="http://schemas.microsoft.com/office/drawing/2014/main" id="{C19ED996-9756-46C8-9A6E-F0FD5BF602D2}"/>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1223" y="1260836"/>
              <a:ext cx="707184" cy="707184"/>
            </a:xfrm>
            <a:prstGeom prst="rect">
              <a:avLst/>
            </a:prstGeom>
          </p:spPr>
        </p:pic>
        <p:pic>
          <p:nvPicPr>
            <p:cNvPr id="41" name="Picture 40">
              <a:extLst>
                <a:ext uri="{FF2B5EF4-FFF2-40B4-BE49-F238E27FC236}">
                  <a16:creationId xmlns:a16="http://schemas.microsoft.com/office/drawing/2014/main" id="{D489E0A7-425E-4C08-B4A8-D7324EB3D027}"/>
                </a:ext>
              </a:extLst>
            </p:cNvPr>
            <p:cNvPicPr>
              <a:picLocks noChangeAspect="1"/>
            </p:cNvPicPr>
            <p:nvPr/>
          </p:nvPicPr>
          <p:blipFill>
            <a:blip r:embed="rId8" cstate="print">
              <a:duotone>
                <a:prstClr val="black"/>
                <a:schemeClr val="bg1">
                  <a:lumMod val="65000"/>
                  <a:tint val="45000"/>
                  <a:satMod val="400000"/>
                </a:schemeClr>
              </a:duotone>
              <a:extLst>
                <a:ext uri="{28A0092B-C50C-407E-A947-70E740481C1C}">
                  <a14:useLocalDpi xmlns:a14="http://schemas.microsoft.com/office/drawing/2010/main" val="0"/>
                </a:ext>
              </a:extLst>
            </a:blip>
            <a:stretch>
              <a:fillRect/>
            </a:stretch>
          </p:blipFill>
          <p:spPr>
            <a:xfrm rot="19312060" flipH="1">
              <a:off x="5744659" y="1300955"/>
              <a:ext cx="695779" cy="695779"/>
            </a:xfrm>
            <a:prstGeom prst="rect">
              <a:avLst/>
            </a:prstGeom>
          </p:spPr>
        </p:pic>
        <p:pic>
          <p:nvPicPr>
            <p:cNvPr id="43" name="Picture 42">
              <a:extLst>
                <a:ext uri="{FF2B5EF4-FFF2-40B4-BE49-F238E27FC236}">
                  <a16:creationId xmlns:a16="http://schemas.microsoft.com/office/drawing/2014/main" id="{B980F723-1612-4379-B7F4-BB6B52FF1790}"/>
                </a:ext>
              </a:extLst>
            </p:cNvPr>
            <p:cNvPicPr>
              <a:picLocks noChangeAspect="1"/>
            </p:cNvPicPr>
            <p:nvPr/>
          </p:nvPicPr>
          <p:blipFill>
            <a:blip r:embed="rId9" cstate="print">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a:off x="7285150" y="1313662"/>
              <a:ext cx="620402" cy="620402"/>
            </a:xfrm>
            <a:prstGeom prst="rect">
              <a:avLst/>
            </a:prstGeom>
          </p:spPr>
        </p:pic>
        <p:pic>
          <p:nvPicPr>
            <p:cNvPr id="44" name="Picture 43">
              <a:extLst>
                <a:ext uri="{FF2B5EF4-FFF2-40B4-BE49-F238E27FC236}">
                  <a16:creationId xmlns:a16="http://schemas.microsoft.com/office/drawing/2014/main" id="{9F5CB141-27E5-46A1-84CA-7A38E598231D}"/>
                </a:ext>
              </a:extLst>
            </p:cNvPr>
            <p:cNvPicPr>
              <a:picLocks noChangeAspect="1"/>
            </p:cNvPicPr>
            <p:nvPr/>
          </p:nvPicPr>
          <p:blipFill>
            <a:blip r:embed="rId10" cstate="print">
              <a:duotone>
                <a:prstClr val="black"/>
                <a:schemeClr val="bg2">
                  <a:tint val="45000"/>
                  <a:satMod val="400000"/>
                </a:schemeClr>
              </a:duotone>
              <a:extLst>
                <a:ext uri="{28A0092B-C50C-407E-A947-70E740481C1C}">
                  <a14:useLocalDpi xmlns:a14="http://schemas.microsoft.com/office/drawing/2010/main" val="0"/>
                </a:ext>
              </a:extLst>
            </a:blip>
            <a:stretch>
              <a:fillRect/>
            </a:stretch>
          </p:blipFill>
          <p:spPr>
            <a:xfrm>
              <a:off x="4249272" y="1294649"/>
              <a:ext cx="644124" cy="644124"/>
            </a:xfrm>
            <a:prstGeom prst="rect">
              <a:avLst/>
            </a:prstGeom>
          </p:spPr>
        </p:pic>
      </p:grpSp>
    </p:spTree>
    <p:extLst>
      <p:ext uri="{BB962C8B-B14F-4D97-AF65-F5344CB8AC3E}">
        <p14:creationId xmlns:p14="http://schemas.microsoft.com/office/powerpoint/2010/main" val="34193641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ase 2_Preview">
    <p:bg>
      <p:bgPr>
        <a:solidFill>
          <a:schemeClr val="bg1">
            <a:lumMod val="95000"/>
          </a:schemeClr>
        </a:solidFill>
        <a:effectLst/>
      </p:bgPr>
    </p:bg>
    <p:spTree>
      <p:nvGrpSpPr>
        <p:cNvPr id="1" name=""/>
        <p:cNvGrpSpPr/>
        <p:nvPr/>
      </p:nvGrpSpPr>
      <p:grpSpPr>
        <a:xfrm>
          <a:off x="0" y="0"/>
          <a:ext cx="0" cy="0"/>
          <a:chOff x="0" y="0"/>
          <a:chExt cx="0" cy="0"/>
        </a:xfrm>
      </p:grpSpPr>
      <p:sp>
        <p:nvSpPr>
          <p:cNvPr id="53" name="Rounded Rectangle 52"/>
          <p:cNvSpPr/>
          <p:nvPr userDrawn="1"/>
        </p:nvSpPr>
        <p:spPr>
          <a:xfrm>
            <a:off x="406214" y="253968"/>
            <a:ext cx="12547786" cy="869708"/>
          </a:xfrm>
          <a:prstGeom prst="roundRect">
            <a:avLst>
              <a:gd name="adj" fmla="val 50000"/>
            </a:avLst>
          </a:prstGeom>
          <a:solidFill>
            <a:schemeClr val="accent3">
              <a:lumMod val="20000"/>
              <a:lumOff val="8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3" name="Content Placeholder 2"/>
          <p:cNvSpPr>
            <a:spLocks noGrp="1"/>
          </p:cNvSpPr>
          <p:nvPr>
            <p:ph idx="1"/>
          </p:nvPr>
        </p:nvSpPr>
        <p:spPr>
          <a:xfrm>
            <a:off x="393514" y="1447800"/>
            <a:ext cx="11560713" cy="4908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4" name="TextBox 53"/>
          <p:cNvSpPr txBox="1"/>
          <p:nvPr userDrawn="1"/>
        </p:nvSpPr>
        <p:spPr>
          <a:xfrm>
            <a:off x="2209800" y="253968"/>
            <a:ext cx="4941125" cy="830997"/>
          </a:xfrm>
          <a:prstGeom prst="rect">
            <a:avLst/>
          </a:prstGeom>
          <a:noFill/>
        </p:spPr>
        <p:txBody>
          <a:bodyPr wrap="square" rtlCol="0">
            <a:spAutoFit/>
          </a:bodyPr>
          <a:lstStyle/>
          <a:p>
            <a:r>
              <a:rPr lang="en-US" sz="4800" b="1" dirty="0">
                <a:solidFill>
                  <a:schemeClr val="tx1"/>
                </a:solidFill>
                <a:latin typeface="+mj-lt"/>
              </a:rPr>
              <a:t>PHASE</a:t>
            </a:r>
            <a:r>
              <a:rPr lang="en-US" sz="4800" b="1" baseline="0" dirty="0">
                <a:solidFill>
                  <a:schemeClr val="tx1"/>
                </a:solidFill>
                <a:latin typeface="+mj-lt"/>
              </a:rPr>
              <a:t> PREVIEW</a:t>
            </a:r>
            <a:endParaRPr lang="en-US" sz="4800" b="1" dirty="0">
              <a:solidFill>
                <a:schemeClr val="tx1"/>
              </a:solidFill>
              <a:latin typeface="+mj-lt"/>
            </a:endParaRPr>
          </a:p>
        </p:txBody>
      </p:sp>
      <p:sp>
        <p:nvSpPr>
          <p:cNvPr id="55" name="TextBox 54"/>
          <p:cNvSpPr txBox="1"/>
          <p:nvPr userDrawn="1"/>
        </p:nvSpPr>
        <p:spPr>
          <a:xfrm>
            <a:off x="685800" y="-223086"/>
            <a:ext cx="2094556" cy="1785104"/>
          </a:xfrm>
          <a:prstGeom prst="rect">
            <a:avLst/>
          </a:prstGeom>
          <a:noFill/>
        </p:spPr>
        <p:txBody>
          <a:bodyPr wrap="square" rtlCol="0">
            <a:spAutoFit/>
          </a:bodyPr>
          <a:lstStyle/>
          <a:p>
            <a:r>
              <a:rPr lang="en-US" sz="11000" b="0" spc="-300" dirty="0">
                <a:solidFill>
                  <a:schemeClr val="accent3"/>
                </a:solidFill>
                <a:latin typeface="+mj-lt"/>
              </a:rPr>
              <a:t>02</a:t>
            </a:r>
          </a:p>
        </p:txBody>
      </p:sp>
      <p:sp>
        <p:nvSpPr>
          <p:cNvPr id="56" name="Text Placeholder 4"/>
          <p:cNvSpPr>
            <a:spLocks noGrp="1"/>
          </p:cNvSpPr>
          <p:nvPr>
            <p:ph type="body" sz="quarter" idx="16" hasCustomPrompt="1"/>
          </p:nvPr>
        </p:nvSpPr>
        <p:spPr>
          <a:xfrm>
            <a:off x="8519160" y="508000"/>
            <a:ext cx="1463040" cy="365760"/>
          </a:xfrm>
        </p:spPr>
        <p:txBody>
          <a:bodyPr>
            <a:normAutofit/>
          </a:bodyPr>
          <a:lstStyle>
            <a:lvl1pPr marL="0" indent="0">
              <a:buNone/>
              <a:defRPr sz="1800" baseline="0">
                <a:solidFill>
                  <a:schemeClr val="tx1"/>
                </a:solidFill>
                <a:latin typeface="+mj-lt"/>
              </a:defRPr>
            </a:lvl1pPr>
          </a:lstStyle>
          <a:p>
            <a:pPr lvl="0"/>
            <a:r>
              <a:rPr lang="en-US" dirty="0"/>
              <a:t>PAGE #</a:t>
            </a:r>
          </a:p>
        </p:txBody>
      </p:sp>
      <p:pic>
        <p:nvPicPr>
          <p:cNvPr id="57" name="Picture 5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9800" y="278703"/>
            <a:ext cx="837309" cy="837309"/>
          </a:xfrm>
          <a:prstGeom prst="rect">
            <a:avLst/>
          </a:prstGeom>
        </p:spPr>
      </p:pic>
      <p:grpSp>
        <p:nvGrpSpPr>
          <p:cNvPr id="58" name="Group 57"/>
          <p:cNvGrpSpPr/>
          <p:nvPr userDrawn="1"/>
        </p:nvGrpSpPr>
        <p:grpSpPr>
          <a:xfrm>
            <a:off x="7821983" y="193632"/>
            <a:ext cx="864817" cy="1015749"/>
            <a:chOff x="12321769" y="789215"/>
            <a:chExt cx="1059511" cy="1349830"/>
          </a:xfrm>
        </p:grpSpPr>
        <p:pic>
          <p:nvPicPr>
            <p:cNvPr id="59" name="Picture 5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60" name="TextBox 59"/>
            <p:cNvSpPr txBox="1"/>
            <p:nvPr/>
          </p:nvSpPr>
          <p:spPr>
            <a:xfrm>
              <a:off x="12566790" y="1422995"/>
              <a:ext cx="569474" cy="388300"/>
            </a:xfrm>
            <a:prstGeom prst="rect">
              <a:avLst/>
            </a:prstGeom>
            <a:noFill/>
          </p:spPr>
          <p:txBody>
            <a:bodyPr wrap="square" rtlCol="0">
              <a:spAutoFit/>
            </a:bodyPr>
            <a:lstStyle/>
            <a:p>
              <a:pPr algn="ctr">
                <a:lnSpc>
                  <a:spcPts val="1500"/>
                </a:lnSpc>
              </a:pPr>
              <a:r>
                <a:rPr lang="en-US" sz="1600" dirty="0">
                  <a:solidFill>
                    <a:schemeClr val="accent3">
                      <a:lumMod val="20000"/>
                      <a:lumOff val="80000"/>
                    </a:schemeClr>
                  </a:solidFill>
                  <a:latin typeface="+mj-lt"/>
                </a:rPr>
                <a:t>SNET</a:t>
              </a:r>
              <a:endParaRPr lang="en-US" sz="2000" dirty="0">
                <a:solidFill>
                  <a:schemeClr val="accent3">
                    <a:lumMod val="20000"/>
                    <a:lumOff val="80000"/>
                  </a:schemeClr>
                </a:solidFill>
                <a:latin typeface="+mj-lt"/>
              </a:endParaRPr>
            </a:p>
          </p:txBody>
        </p:sp>
      </p:grpSp>
      <p:sp>
        <p:nvSpPr>
          <p:cNvPr id="61" name="Text Placeholder 4"/>
          <p:cNvSpPr>
            <a:spLocks noGrp="1"/>
          </p:cNvSpPr>
          <p:nvPr>
            <p:ph type="body" sz="quarter" idx="17" hasCustomPrompt="1"/>
          </p:nvPr>
        </p:nvSpPr>
        <p:spPr>
          <a:xfrm>
            <a:off x="10489487" y="423037"/>
            <a:ext cx="1463040" cy="548640"/>
          </a:xfrm>
        </p:spPr>
        <p:txBody>
          <a:bodyPr anchor="ctr">
            <a:normAutofit/>
          </a:bodyPr>
          <a:lstStyle>
            <a:lvl1pPr marL="0" indent="0">
              <a:buNone/>
              <a:defRPr sz="1800" baseline="0">
                <a:solidFill>
                  <a:schemeClr val="tx1"/>
                </a:solidFill>
                <a:latin typeface="+mj-lt"/>
              </a:defRPr>
            </a:lvl1pPr>
          </a:lstStyle>
          <a:p>
            <a:pPr lvl="0"/>
            <a:r>
              <a:rPr lang="en-US" dirty="0"/>
              <a:t>LOCATION</a:t>
            </a:r>
          </a:p>
        </p:txBody>
      </p:sp>
    </p:spTree>
    <p:extLst>
      <p:ext uri="{BB962C8B-B14F-4D97-AF65-F5344CB8AC3E}">
        <p14:creationId xmlns:p14="http://schemas.microsoft.com/office/powerpoint/2010/main" val="25866145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ase 2_Activity 1 Overview">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45" name="TextBox 44"/>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tx1"/>
                </a:solidFill>
                <a:latin typeface="+mj-lt"/>
              </a:rPr>
              <a:t>ACTIVITY 1</a:t>
            </a:r>
          </a:p>
        </p:txBody>
      </p:sp>
      <p:sp>
        <p:nvSpPr>
          <p:cNvPr id="50" name="Isosceles Triangle 49"/>
          <p:cNvSpPr/>
          <p:nvPr userDrawn="1"/>
        </p:nvSpPr>
        <p:spPr>
          <a:xfrm flipV="1">
            <a:off x="10972800" y="1310800"/>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pic>
        <p:nvPicPr>
          <p:cNvPr id="26" name="Picture 2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1512965"/>
            <a:ext cx="236468" cy="236468"/>
          </a:xfrm>
          <a:prstGeom prst="rect">
            <a:avLst/>
          </a:prstGeom>
        </p:spPr>
      </p:pic>
      <p:sp>
        <p:nvSpPr>
          <p:cNvPr id="27" name="TextBox 26"/>
          <p:cNvSpPr txBox="1"/>
          <p:nvPr userDrawn="1"/>
        </p:nvSpPr>
        <p:spPr>
          <a:xfrm>
            <a:off x="10244402" y="1448869"/>
            <a:ext cx="1097280" cy="369332"/>
          </a:xfrm>
          <a:prstGeom prst="rect">
            <a:avLst/>
          </a:prstGeom>
          <a:noFill/>
        </p:spPr>
        <p:txBody>
          <a:bodyPr wrap="square" rtlCol="0">
            <a:spAutoFit/>
          </a:bodyPr>
          <a:lstStyle/>
          <a:p>
            <a:r>
              <a:rPr lang="en-US" dirty="0">
                <a:solidFill>
                  <a:schemeClr val="tx1"/>
                </a:solidFill>
                <a:latin typeface="+mj-lt"/>
              </a:rPr>
              <a:t>OVERVIEW</a:t>
            </a:r>
          </a:p>
        </p:txBody>
      </p:sp>
      <p:sp>
        <p:nvSpPr>
          <p:cNvPr id="28" name="TextBox 27"/>
          <p:cNvSpPr txBox="1"/>
          <p:nvPr userDrawn="1"/>
        </p:nvSpPr>
        <p:spPr>
          <a:xfrm>
            <a:off x="10244402" y="1754833"/>
            <a:ext cx="1097280" cy="274320"/>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grpSp>
        <p:nvGrpSpPr>
          <p:cNvPr id="4" name="Group 3"/>
          <p:cNvGrpSpPr/>
          <p:nvPr userDrawn="1"/>
        </p:nvGrpSpPr>
        <p:grpSpPr>
          <a:xfrm>
            <a:off x="9778676" y="2296104"/>
            <a:ext cx="1463040" cy="1834840"/>
            <a:chOff x="9778676" y="1443722"/>
            <a:chExt cx="1463040" cy="1834840"/>
          </a:xfrm>
        </p:grpSpPr>
        <p:sp>
          <p:nvSpPr>
            <p:cNvPr id="41" name="TextBox 40"/>
            <p:cNvSpPr txBox="1"/>
            <p:nvPr userDrawn="1"/>
          </p:nvSpPr>
          <p:spPr>
            <a:xfrm>
              <a:off x="9778676" y="1443722"/>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42" name="TextBox 41"/>
            <p:cNvSpPr txBox="1"/>
            <p:nvPr userDrawn="1"/>
          </p:nvSpPr>
          <p:spPr>
            <a:xfrm>
              <a:off x="9778676" y="1784583"/>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sp>
          <p:nvSpPr>
            <p:cNvPr id="43" name="TextBox 42"/>
            <p:cNvSpPr txBox="1"/>
            <p:nvPr userDrawn="1"/>
          </p:nvSpPr>
          <p:spPr>
            <a:xfrm>
              <a:off x="9778676" y="2466305"/>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5</a:t>
              </a:r>
            </a:p>
          </p:txBody>
        </p:sp>
        <p:sp>
          <p:nvSpPr>
            <p:cNvPr id="44" name="TextBox 43"/>
            <p:cNvSpPr txBox="1"/>
            <p:nvPr userDrawn="1"/>
          </p:nvSpPr>
          <p:spPr>
            <a:xfrm>
              <a:off x="9778676" y="2125444"/>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sp>
          <p:nvSpPr>
            <p:cNvPr id="54" name="TextBox 53"/>
            <p:cNvSpPr txBox="1"/>
            <p:nvPr userDrawn="1"/>
          </p:nvSpPr>
          <p:spPr>
            <a:xfrm>
              <a:off x="9778676" y="2816897"/>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6</a:t>
              </a:r>
            </a:p>
          </p:txBody>
        </p:sp>
      </p:grpSp>
      <p:grpSp>
        <p:nvGrpSpPr>
          <p:cNvPr id="31" name="Group 30"/>
          <p:cNvGrpSpPr/>
          <p:nvPr userDrawn="1"/>
        </p:nvGrpSpPr>
        <p:grpSpPr>
          <a:xfrm>
            <a:off x="9606880" y="-22169"/>
            <a:ext cx="3093444" cy="1015663"/>
            <a:chOff x="9606880" y="-22169"/>
            <a:chExt cx="3093444" cy="1015663"/>
          </a:xfrm>
        </p:grpSpPr>
        <p:sp>
          <p:nvSpPr>
            <p:cNvPr id="36" name="Rounded Rectangle 35"/>
            <p:cNvSpPr/>
            <p:nvPr userDrawn="1"/>
          </p:nvSpPr>
          <p:spPr>
            <a:xfrm>
              <a:off x="9606880" y="247291"/>
              <a:ext cx="3093444" cy="485634"/>
            </a:xfrm>
            <a:prstGeom prst="roundRect">
              <a:avLst>
                <a:gd name="adj" fmla="val 50000"/>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38" name="TextBox 37"/>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3"/>
                  </a:solidFill>
                  <a:latin typeface="+mj-lt"/>
                </a:rPr>
                <a:t>02</a:t>
              </a:r>
              <a:endParaRPr lang="en-US" sz="2000" dirty="0">
                <a:solidFill>
                  <a:schemeClr val="accent3"/>
                </a:solidFill>
                <a:latin typeface="+mj-lt"/>
              </a:endParaRPr>
            </a:p>
          </p:txBody>
        </p:sp>
      </p:grpSp>
      <p:sp>
        <p:nvSpPr>
          <p:cNvPr id="46" name="Text Placeholder 31"/>
          <p:cNvSpPr>
            <a:spLocks noGrp="1"/>
          </p:cNvSpPr>
          <p:nvPr>
            <p:ph type="body" sz="quarter" idx="14" hasCustomPrompt="1"/>
          </p:nvPr>
        </p:nvSpPr>
        <p:spPr>
          <a:xfrm>
            <a:off x="10439399" y="300033"/>
            <a:ext cx="1514829" cy="365760"/>
          </a:xfrm>
        </p:spPr>
        <p:txBody>
          <a:bodyPr>
            <a:noAutofit/>
          </a:bodyPr>
          <a:lstStyle>
            <a:lvl1pPr marL="0" indent="0">
              <a:buNone/>
              <a:defRPr sz="2400">
                <a:latin typeface="+mj-lt"/>
              </a:defRPr>
            </a:lvl1pPr>
          </a:lstStyle>
          <a:p>
            <a:pPr lvl="0"/>
            <a:r>
              <a:rPr lang="en-US" dirty="0"/>
              <a:t>Activity 1</a:t>
            </a:r>
          </a:p>
        </p:txBody>
      </p:sp>
    </p:spTree>
    <p:extLst>
      <p:ext uri="{BB962C8B-B14F-4D97-AF65-F5344CB8AC3E}">
        <p14:creationId xmlns:p14="http://schemas.microsoft.com/office/powerpoint/2010/main" val="29833779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ase 2_Activity 1 Example">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38" name="TextBox 37"/>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tx1"/>
                </a:solidFill>
                <a:latin typeface="+mj-lt"/>
              </a:rPr>
              <a:t>ACTIVITY 1</a:t>
            </a:r>
          </a:p>
        </p:txBody>
      </p:sp>
      <p:sp>
        <p:nvSpPr>
          <p:cNvPr id="41" name="Isosceles Triangle 40"/>
          <p:cNvSpPr/>
          <p:nvPr userDrawn="1"/>
        </p:nvSpPr>
        <p:spPr>
          <a:xfrm flipV="1">
            <a:off x="10972800" y="1310800"/>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pic>
        <p:nvPicPr>
          <p:cNvPr id="42" name="Picture 4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1801533"/>
            <a:ext cx="236468" cy="236468"/>
          </a:xfrm>
          <a:prstGeom prst="rect">
            <a:avLst/>
          </a:prstGeom>
        </p:spPr>
      </p:pic>
      <p:sp>
        <p:nvSpPr>
          <p:cNvPr id="43" name="TextBox 42"/>
          <p:cNvSpPr txBox="1"/>
          <p:nvPr userDrawn="1"/>
        </p:nvSpPr>
        <p:spPr>
          <a:xfrm>
            <a:off x="10244402" y="1448869"/>
            <a:ext cx="1097280" cy="369332"/>
          </a:xfrm>
          <a:prstGeom prst="rect">
            <a:avLst/>
          </a:prstGeom>
          <a:noFill/>
        </p:spPr>
        <p:txBody>
          <a:bodyPr wrap="square" rtlCol="0">
            <a:spAutoFit/>
          </a:bodyPr>
          <a:lstStyle/>
          <a:p>
            <a:r>
              <a:rPr lang="en-US" dirty="0">
                <a:solidFill>
                  <a:schemeClr val="bg1">
                    <a:lumMod val="65000"/>
                  </a:schemeClr>
                </a:solidFill>
                <a:latin typeface="+mj-lt"/>
              </a:rPr>
              <a:t>OVERVIEW</a:t>
            </a:r>
          </a:p>
        </p:txBody>
      </p:sp>
      <p:sp>
        <p:nvSpPr>
          <p:cNvPr id="44" name="TextBox 43"/>
          <p:cNvSpPr txBox="1"/>
          <p:nvPr userDrawn="1"/>
        </p:nvSpPr>
        <p:spPr>
          <a:xfrm>
            <a:off x="10244402" y="1754833"/>
            <a:ext cx="1097280" cy="369332"/>
          </a:xfrm>
          <a:prstGeom prst="rect">
            <a:avLst/>
          </a:prstGeom>
          <a:noFill/>
        </p:spPr>
        <p:txBody>
          <a:bodyPr wrap="square" rtlCol="0">
            <a:spAutoFit/>
          </a:bodyPr>
          <a:lstStyle/>
          <a:p>
            <a:r>
              <a:rPr lang="en-US" dirty="0">
                <a:solidFill>
                  <a:schemeClr val="tx1"/>
                </a:solidFill>
                <a:latin typeface="+mj-lt"/>
              </a:rPr>
              <a:t>EXAMPLE</a:t>
            </a:r>
          </a:p>
        </p:txBody>
      </p:sp>
      <p:grpSp>
        <p:nvGrpSpPr>
          <p:cNvPr id="53" name="Group 52"/>
          <p:cNvGrpSpPr/>
          <p:nvPr userDrawn="1"/>
        </p:nvGrpSpPr>
        <p:grpSpPr>
          <a:xfrm>
            <a:off x="9778676" y="2296104"/>
            <a:ext cx="1463040" cy="1834840"/>
            <a:chOff x="9778676" y="1443722"/>
            <a:chExt cx="1463040" cy="1834840"/>
          </a:xfrm>
        </p:grpSpPr>
        <p:sp>
          <p:nvSpPr>
            <p:cNvPr id="54" name="TextBox 53"/>
            <p:cNvSpPr txBox="1"/>
            <p:nvPr userDrawn="1"/>
          </p:nvSpPr>
          <p:spPr>
            <a:xfrm>
              <a:off x="9778676" y="1443722"/>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55" name="TextBox 54"/>
            <p:cNvSpPr txBox="1"/>
            <p:nvPr userDrawn="1"/>
          </p:nvSpPr>
          <p:spPr>
            <a:xfrm>
              <a:off x="9778676" y="1784583"/>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sp>
          <p:nvSpPr>
            <p:cNvPr id="56" name="TextBox 55"/>
            <p:cNvSpPr txBox="1"/>
            <p:nvPr userDrawn="1"/>
          </p:nvSpPr>
          <p:spPr>
            <a:xfrm>
              <a:off x="9778676" y="2466305"/>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5</a:t>
              </a:r>
            </a:p>
          </p:txBody>
        </p:sp>
        <p:sp>
          <p:nvSpPr>
            <p:cNvPr id="57" name="TextBox 56"/>
            <p:cNvSpPr txBox="1"/>
            <p:nvPr userDrawn="1"/>
          </p:nvSpPr>
          <p:spPr>
            <a:xfrm>
              <a:off x="9778676" y="2125444"/>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sp>
          <p:nvSpPr>
            <p:cNvPr id="58" name="TextBox 57"/>
            <p:cNvSpPr txBox="1"/>
            <p:nvPr userDrawn="1"/>
          </p:nvSpPr>
          <p:spPr>
            <a:xfrm>
              <a:off x="9778676" y="2816897"/>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6</a:t>
              </a:r>
            </a:p>
          </p:txBody>
        </p:sp>
      </p:grpSp>
      <p:grpSp>
        <p:nvGrpSpPr>
          <p:cNvPr id="31" name="Group 30"/>
          <p:cNvGrpSpPr/>
          <p:nvPr userDrawn="1"/>
        </p:nvGrpSpPr>
        <p:grpSpPr>
          <a:xfrm>
            <a:off x="9606880" y="-22169"/>
            <a:ext cx="3093444" cy="1015663"/>
            <a:chOff x="9606880" y="-22169"/>
            <a:chExt cx="3093444" cy="1015663"/>
          </a:xfrm>
        </p:grpSpPr>
        <p:sp>
          <p:nvSpPr>
            <p:cNvPr id="36" name="Rounded Rectangle 35"/>
            <p:cNvSpPr/>
            <p:nvPr userDrawn="1"/>
          </p:nvSpPr>
          <p:spPr>
            <a:xfrm>
              <a:off x="9606880" y="247291"/>
              <a:ext cx="3093444" cy="485634"/>
            </a:xfrm>
            <a:prstGeom prst="roundRect">
              <a:avLst>
                <a:gd name="adj" fmla="val 50000"/>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45" name="TextBox 44"/>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3"/>
                  </a:solidFill>
                  <a:latin typeface="+mj-lt"/>
                </a:rPr>
                <a:t>02</a:t>
              </a:r>
              <a:endParaRPr lang="en-US" sz="2000" dirty="0">
                <a:solidFill>
                  <a:schemeClr val="accent3"/>
                </a:solidFill>
                <a:latin typeface="+mj-lt"/>
              </a:endParaRPr>
            </a:p>
          </p:txBody>
        </p:sp>
      </p:grpSp>
      <p:sp>
        <p:nvSpPr>
          <p:cNvPr id="46" name="Text Placeholder 31"/>
          <p:cNvSpPr>
            <a:spLocks noGrp="1"/>
          </p:cNvSpPr>
          <p:nvPr>
            <p:ph type="body" sz="quarter" idx="14" hasCustomPrompt="1"/>
          </p:nvPr>
        </p:nvSpPr>
        <p:spPr>
          <a:xfrm>
            <a:off x="10439399" y="300033"/>
            <a:ext cx="1514829" cy="365760"/>
          </a:xfrm>
        </p:spPr>
        <p:txBody>
          <a:bodyPr>
            <a:noAutofit/>
          </a:bodyPr>
          <a:lstStyle>
            <a:lvl1pPr marL="0" indent="0">
              <a:buNone/>
              <a:defRPr sz="2400">
                <a:latin typeface="+mj-lt"/>
              </a:defRPr>
            </a:lvl1pPr>
          </a:lstStyle>
          <a:p>
            <a:pPr lvl="0"/>
            <a:r>
              <a:rPr lang="en-US" dirty="0"/>
              <a:t>Activity 1</a:t>
            </a:r>
          </a:p>
        </p:txBody>
      </p:sp>
    </p:spTree>
    <p:extLst>
      <p:ext uri="{BB962C8B-B14F-4D97-AF65-F5344CB8AC3E}">
        <p14:creationId xmlns:p14="http://schemas.microsoft.com/office/powerpoint/2010/main" val="38603331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ase 2_Activity 1 Let's Try It">
    <p:bg>
      <p:bgPr>
        <a:solidFill>
          <a:schemeClr val="accent3">
            <a:alpha val="55000"/>
          </a:schemeClr>
        </a:solidFill>
        <a:effectLst/>
      </p:bgPr>
    </p:bg>
    <p:spTree>
      <p:nvGrpSpPr>
        <p:cNvPr id="1" name=""/>
        <p:cNvGrpSpPr/>
        <p:nvPr/>
      </p:nvGrpSpPr>
      <p:grpSpPr>
        <a:xfrm>
          <a:off x="0" y="0"/>
          <a:ext cx="0" cy="0"/>
          <a:chOff x="0" y="0"/>
          <a:chExt cx="0" cy="0"/>
        </a:xfrm>
      </p:grpSpPr>
      <p:sp>
        <p:nvSpPr>
          <p:cNvPr id="31" name="Rectangle 30"/>
          <p:cNvSpPr/>
          <p:nvPr userDrawn="1"/>
        </p:nvSpPr>
        <p:spPr>
          <a:xfrm>
            <a:off x="9448800" y="0"/>
            <a:ext cx="274320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52240" y="5612632"/>
            <a:ext cx="708694" cy="708694"/>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90" y="1422995"/>
              <a:ext cx="569474" cy="388300"/>
            </a:xfrm>
            <a:prstGeom prst="rect">
              <a:avLst/>
            </a:prstGeom>
            <a:noFill/>
          </p:spPr>
          <p:txBody>
            <a:bodyPr wrap="square" rtlCol="0">
              <a:spAutoFit/>
            </a:bodyPr>
            <a:lstStyle/>
            <a:p>
              <a:pPr algn="ctr">
                <a:lnSpc>
                  <a:spcPts val="1500"/>
                </a:lnSpc>
              </a:pPr>
              <a:r>
                <a:rPr lang="en-US" sz="1600" dirty="0">
                  <a:solidFill>
                    <a:schemeClr val="accent2">
                      <a:lumMod val="20000"/>
                      <a:lumOff val="80000"/>
                    </a:schemeClr>
                  </a:solidFill>
                  <a:latin typeface="+mj-lt"/>
                </a:rPr>
                <a:t>SNET</a:t>
              </a:r>
              <a:endParaRPr lang="en-US" sz="2000" dirty="0">
                <a:solidFill>
                  <a:schemeClr val="accent2">
                    <a:lumMod val="20000"/>
                    <a:lumOff val="80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accent3"/>
                </a:solidFill>
                <a:latin typeface="+mj-lt"/>
              </a:rPr>
              <a:t>PARTICIPATE</a:t>
            </a:r>
          </a:p>
        </p:txBody>
      </p:sp>
      <p:sp>
        <p:nvSpPr>
          <p:cNvPr id="41" name="TextBox 40"/>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tx1"/>
                </a:solidFill>
                <a:latin typeface="+mj-lt"/>
              </a:rPr>
              <a:t>ACTIVITY 1</a:t>
            </a:r>
          </a:p>
        </p:txBody>
      </p:sp>
      <p:sp>
        <p:nvSpPr>
          <p:cNvPr id="42" name="Isosceles Triangle 41"/>
          <p:cNvSpPr/>
          <p:nvPr userDrawn="1"/>
        </p:nvSpPr>
        <p:spPr>
          <a:xfrm flipV="1">
            <a:off x="10972800" y="1310800"/>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pic>
        <p:nvPicPr>
          <p:cNvPr id="43" name="Picture 4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2152999"/>
            <a:ext cx="236468" cy="236468"/>
          </a:xfrm>
          <a:prstGeom prst="rect">
            <a:avLst/>
          </a:prstGeom>
        </p:spPr>
      </p:pic>
      <p:sp>
        <p:nvSpPr>
          <p:cNvPr id="44" name="TextBox 43"/>
          <p:cNvSpPr txBox="1"/>
          <p:nvPr userDrawn="1"/>
        </p:nvSpPr>
        <p:spPr>
          <a:xfrm>
            <a:off x="10244402" y="1448869"/>
            <a:ext cx="1097280" cy="369332"/>
          </a:xfrm>
          <a:prstGeom prst="rect">
            <a:avLst/>
          </a:prstGeom>
          <a:noFill/>
        </p:spPr>
        <p:txBody>
          <a:bodyPr wrap="square" rtlCol="0">
            <a:spAutoFit/>
          </a:bodyPr>
          <a:lstStyle/>
          <a:p>
            <a:r>
              <a:rPr lang="en-US" dirty="0">
                <a:solidFill>
                  <a:schemeClr val="bg1">
                    <a:lumMod val="65000"/>
                  </a:schemeClr>
                </a:solidFill>
                <a:latin typeface="+mj-lt"/>
              </a:rPr>
              <a:t>OVERVIEW</a:t>
            </a:r>
          </a:p>
        </p:txBody>
      </p:sp>
      <p:sp>
        <p:nvSpPr>
          <p:cNvPr id="52" name="TextBox 51"/>
          <p:cNvSpPr txBox="1"/>
          <p:nvPr userDrawn="1"/>
        </p:nvSpPr>
        <p:spPr>
          <a:xfrm>
            <a:off x="10244402" y="1754833"/>
            <a:ext cx="1097280" cy="274320"/>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53" name="TextBox 52"/>
          <p:cNvSpPr txBox="1"/>
          <p:nvPr userDrawn="1"/>
        </p:nvSpPr>
        <p:spPr>
          <a:xfrm>
            <a:off x="10244402" y="2060797"/>
            <a:ext cx="1097280" cy="369332"/>
          </a:xfrm>
          <a:prstGeom prst="rect">
            <a:avLst/>
          </a:prstGeom>
          <a:noFill/>
        </p:spPr>
        <p:txBody>
          <a:bodyPr wrap="square" rtlCol="0">
            <a:spAutoFit/>
          </a:bodyPr>
          <a:lstStyle/>
          <a:p>
            <a:r>
              <a:rPr lang="en-US" dirty="0">
                <a:solidFill>
                  <a:schemeClr val="accent3"/>
                </a:solidFill>
                <a:latin typeface="+mj-lt"/>
              </a:rPr>
              <a:t>LET’S TRY IT!</a:t>
            </a:r>
          </a:p>
        </p:txBody>
      </p:sp>
      <p:grpSp>
        <p:nvGrpSpPr>
          <p:cNvPr id="54" name="Group 53"/>
          <p:cNvGrpSpPr/>
          <p:nvPr userDrawn="1"/>
        </p:nvGrpSpPr>
        <p:grpSpPr>
          <a:xfrm>
            <a:off x="9778676" y="2296104"/>
            <a:ext cx="1463040" cy="1834840"/>
            <a:chOff x="9778676" y="1443722"/>
            <a:chExt cx="1463040" cy="1834840"/>
          </a:xfrm>
        </p:grpSpPr>
        <p:sp>
          <p:nvSpPr>
            <p:cNvPr id="55" name="TextBox 54"/>
            <p:cNvSpPr txBox="1"/>
            <p:nvPr userDrawn="1"/>
          </p:nvSpPr>
          <p:spPr>
            <a:xfrm>
              <a:off x="9778676" y="1443722"/>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56" name="TextBox 55"/>
            <p:cNvSpPr txBox="1"/>
            <p:nvPr userDrawn="1"/>
          </p:nvSpPr>
          <p:spPr>
            <a:xfrm>
              <a:off x="9778676" y="1784583"/>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sp>
          <p:nvSpPr>
            <p:cNvPr id="57" name="TextBox 56"/>
            <p:cNvSpPr txBox="1"/>
            <p:nvPr userDrawn="1"/>
          </p:nvSpPr>
          <p:spPr>
            <a:xfrm>
              <a:off x="9778676" y="2466305"/>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5</a:t>
              </a:r>
            </a:p>
          </p:txBody>
        </p:sp>
        <p:sp>
          <p:nvSpPr>
            <p:cNvPr id="58" name="TextBox 57"/>
            <p:cNvSpPr txBox="1"/>
            <p:nvPr userDrawn="1"/>
          </p:nvSpPr>
          <p:spPr>
            <a:xfrm>
              <a:off x="9778676" y="2125444"/>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sp>
          <p:nvSpPr>
            <p:cNvPr id="59" name="TextBox 58"/>
            <p:cNvSpPr txBox="1"/>
            <p:nvPr userDrawn="1"/>
          </p:nvSpPr>
          <p:spPr>
            <a:xfrm>
              <a:off x="9778676" y="2816897"/>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6</a:t>
              </a:r>
            </a:p>
          </p:txBody>
        </p:sp>
      </p:grpSp>
      <p:grpSp>
        <p:nvGrpSpPr>
          <p:cNvPr id="37" name="Group 36"/>
          <p:cNvGrpSpPr/>
          <p:nvPr userDrawn="1"/>
        </p:nvGrpSpPr>
        <p:grpSpPr>
          <a:xfrm>
            <a:off x="9606880" y="-22169"/>
            <a:ext cx="3093444" cy="1015663"/>
            <a:chOff x="9606880" y="-22169"/>
            <a:chExt cx="3093444" cy="1015663"/>
          </a:xfrm>
        </p:grpSpPr>
        <p:sp>
          <p:nvSpPr>
            <p:cNvPr id="38" name="Rounded Rectangle 37"/>
            <p:cNvSpPr/>
            <p:nvPr userDrawn="1"/>
          </p:nvSpPr>
          <p:spPr>
            <a:xfrm>
              <a:off x="9606880" y="247291"/>
              <a:ext cx="3093444" cy="485634"/>
            </a:xfrm>
            <a:prstGeom prst="roundRect">
              <a:avLst>
                <a:gd name="adj" fmla="val 50000"/>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45" name="TextBox 44"/>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3"/>
                  </a:solidFill>
                  <a:latin typeface="+mj-lt"/>
                </a:rPr>
                <a:t>02</a:t>
              </a:r>
              <a:endParaRPr lang="en-US" sz="2000" dirty="0">
                <a:solidFill>
                  <a:schemeClr val="accent3"/>
                </a:solidFill>
                <a:latin typeface="+mj-lt"/>
              </a:endParaRPr>
            </a:p>
          </p:txBody>
        </p:sp>
      </p:grpSp>
      <p:sp>
        <p:nvSpPr>
          <p:cNvPr id="46" name="Text Placeholder 31"/>
          <p:cNvSpPr>
            <a:spLocks noGrp="1"/>
          </p:cNvSpPr>
          <p:nvPr>
            <p:ph type="body" sz="quarter" idx="14" hasCustomPrompt="1"/>
          </p:nvPr>
        </p:nvSpPr>
        <p:spPr>
          <a:xfrm>
            <a:off x="10439399" y="300033"/>
            <a:ext cx="1514829" cy="365760"/>
          </a:xfrm>
        </p:spPr>
        <p:txBody>
          <a:bodyPr>
            <a:noAutofit/>
          </a:bodyPr>
          <a:lstStyle>
            <a:lvl1pPr marL="0" indent="0">
              <a:buNone/>
              <a:defRPr sz="2400">
                <a:latin typeface="+mj-lt"/>
              </a:defRPr>
            </a:lvl1pPr>
          </a:lstStyle>
          <a:p>
            <a:pPr lvl="0"/>
            <a:r>
              <a:rPr lang="en-US" dirty="0"/>
              <a:t>Activity 1</a:t>
            </a:r>
          </a:p>
        </p:txBody>
      </p:sp>
    </p:spTree>
    <p:extLst>
      <p:ext uri="{BB962C8B-B14F-4D97-AF65-F5344CB8AC3E}">
        <p14:creationId xmlns:p14="http://schemas.microsoft.com/office/powerpoint/2010/main" val="27828025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ase 2_Activity 2 Overview">
    <p:bg>
      <p:bgPr>
        <a:solidFill>
          <a:schemeClr val="bg1">
            <a:lumMod val="95000"/>
          </a:schemeClr>
        </a:solidFill>
        <a:effectLst/>
      </p:bgPr>
    </p:bg>
    <p:spTree>
      <p:nvGrpSpPr>
        <p:cNvPr id="1" name=""/>
        <p:cNvGrpSpPr/>
        <p:nvPr/>
      </p:nvGrpSpPr>
      <p:grpSpPr>
        <a:xfrm>
          <a:off x="0" y="0"/>
          <a:ext cx="0" cy="0"/>
          <a:chOff x="0" y="0"/>
          <a:chExt cx="0" cy="0"/>
        </a:xfrm>
      </p:grpSpPr>
      <p:sp>
        <p:nvSpPr>
          <p:cNvPr id="53" name="TextBox 52"/>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tx1"/>
                </a:solidFill>
                <a:latin typeface="+mj-lt"/>
              </a:rPr>
              <a:t>ACTIVITY 2</a:t>
            </a:r>
          </a:p>
        </p:txBody>
      </p:sp>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50" name="Isosceles Triangle 49"/>
          <p:cNvSpPr/>
          <p:nvPr userDrawn="1"/>
        </p:nvSpPr>
        <p:spPr>
          <a:xfrm flipV="1">
            <a:off x="10972800" y="1617698"/>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36" name="TextBox 35"/>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pic>
        <p:nvPicPr>
          <p:cNvPr id="41" name="Picture 4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1816696"/>
            <a:ext cx="236468" cy="236468"/>
          </a:xfrm>
          <a:prstGeom prst="rect">
            <a:avLst/>
          </a:prstGeom>
        </p:spPr>
      </p:pic>
      <p:sp>
        <p:nvSpPr>
          <p:cNvPr id="42" name="TextBox 41"/>
          <p:cNvSpPr txBox="1"/>
          <p:nvPr userDrawn="1"/>
        </p:nvSpPr>
        <p:spPr>
          <a:xfrm>
            <a:off x="10244402" y="1752600"/>
            <a:ext cx="1097280" cy="369332"/>
          </a:xfrm>
          <a:prstGeom prst="rect">
            <a:avLst/>
          </a:prstGeom>
          <a:noFill/>
        </p:spPr>
        <p:txBody>
          <a:bodyPr wrap="square" rtlCol="0">
            <a:spAutoFit/>
          </a:bodyPr>
          <a:lstStyle/>
          <a:p>
            <a:r>
              <a:rPr lang="en-US" dirty="0">
                <a:solidFill>
                  <a:schemeClr val="tx1"/>
                </a:solidFill>
                <a:latin typeface="+mj-lt"/>
              </a:rPr>
              <a:t>OVERVIEW</a:t>
            </a:r>
          </a:p>
        </p:txBody>
      </p:sp>
      <p:sp>
        <p:nvSpPr>
          <p:cNvPr id="43" name="TextBox 42"/>
          <p:cNvSpPr txBox="1"/>
          <p:nvPr userDrawn="1"/>
        </p:nvSpPr>
        <p:spPr>
          <a:xfrm>
            <a:off x="10244402" y="2058564"/>
            <a:ext cx="1097280" cy="274320"/>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54" name="TextBox 53"/>
          <p:cNvSpPr txBox="1"/>
          <p:nvPr userDrawn="1"/>
        </p:nvSpPr>
        <p:spPr>
          <a:xfrm>
            <a:off x="9778676" y="2636965"/>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sp>
        <p:nvSpPr>
          <p:cNvPr id="55" name="TextBox 54"/>
          <p:cNvSpPr txBox="1"/>
          <p:nvPr userDrawn="1"/>
        </p:nvSpPr>
        <p:spPr>
          <a:xfrm>
            <a:off x="9778676" y="3318687"/>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5</a:t>
            </a:r>
          </a:p>
        </p:txBody>
      </p:sp>
      <p:sp>
        <p:nvSpPr>
          <p:cNvPr id="56" name="TextBox 55"/>
          <p:cNvSpPr txBox="1"/>
          <p:nvPr userDrawn="1"/>
        </p:nvSpPr>
        <p:spPr>
          <a:xfrm>
            <a:off x="9778676" y="2977826"/>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sp>
        <p:nvSpPr>
          <p:cNvPr id="57" name="TextBox 56"/>
          <p:cNvSpPr txBox="1"/>
          <p:nvPr userDrawn="1"/>
        </p:nvSpPr>
        <p:spPr>
          <a:xfrm>
            <a:off x="9778676" y="3669279"/>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6</a:t>
            </a:r>
          </a:p>
        </p:txBody>
      </p:sp>
      <p:grpSp>
        <p:nvGrpSpPr>
          <p:cNvPr id="29" name="Group 28"/>
          <p:cNvGrpSpPr/>
          <p:nvPr userDrawn="1"/>
        </p:nvGrpSpPr>
        <p:grpSpPr>
          <a:xfrm>
            <a:off x="9606880" y="-22169"/>
            <a:ext cx="3093444" cy="1015663"/>
            <a:chOff x="9606880" y="-22169"/>
            <a:chExt cx="3093444" cy="1015663"/>
          </a:xfrm>
        </p:grpSpPr>
        <p:sp>
          <p:nvSpPr>
            <p:cNvPr id="31" name="Rounded Rectangle 30"/>
            <p:cNvSpPr/>
            <p:nvPr userDrawn="1"/>
          </p:nvSpPr>
          <p:spPr>
            <a:xfrm>
              <a:off x="9606880" y="247291"/>
              <a:ext cx="3093444" cy="485634"/>
            </a:xfrm>
            <a:prstGeom prst="roundRect">
              <a:avLst>
                <a:gd name="adj" fmla="val 50000"/>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38" name="TextBox 37"/>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3"/>
                  </a:solidFill>
                  <a:latin typeface="+mj-lt"/>
                </a:rPr>
                <a:t>02</a:t>
              </a:r>
              <a:endParaRPr lang="en-US" sz="2000" dirty="0">
                <a:solidFill>
                  <a:schemeClr val="accent3"/>
                </a:solidFill>
                <a:latin typeface="+mj-lt"/>
              </a:endParaRPr>
            </a:p>
          </p:txBody>
        </p:sp>
      </p:grpSp>
      <p:sp>
        <p:nvSpPr>
          <p:cNvPr id="45" name="Text Placeholder 31"/>
          <p:cNvSpPr>
            <a:spLocks noGrp="1"/>
          </p:cNvSpPr>
          <p:nvPr>
            <p:ph type="body" sz="quarter" idx="14" hasCustomPrompt="1"/>
          </p:nvPr>
        </p:nvSpPr>
        <p:spPr>
          <a:xfrm>
            <a:off x="10439399" y="300033"/>
            <a:ext cx="1514829" cy="365760"/>
          </a:xfrm>
        </p:spPr>
        <p:txBody>
          <a:bodyPr>
            <a:noAutofit/>
          </a:bodyPr>
          <a:lstStyle>
            <a:lvl1pPr marL="0" indent="0">
              <a:buNone/>
              <a:defRPr sz="2400">
                <a:latin typeface="+mj-lt"/>
              </a:defRPr>
            </a:lvl1pPr>
          </a:lstStyle>
          <a:p>
            <a:pPr lvl="0"/>
            <a:r>
              <a:rPr lang="en-US" dirty="0"/>
              <a:t>Activity 2</a:t>
            </a:r>
          </a:p>
        </p:txBody>
      </p:sp>
    </p:spTree>
    <p:extLst>
      <p:ext uri="{BB962C8B-B14F-4D97-AF65-F5344CB8AC3E}">
        <p14:creationId xmlns:p14="http://schemas.microsoft.com/office/powerpoint/2010/main" val="3671065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_Caution">
    <p:bg>
      <p:bgPr>
        <a:solidFill>
          <a:schemeClr val="bg1">
            <a:lumMod val="95000"/>
          </a:schemeClr>
        </a:solidFill>
        <a:effectLst/>
      </p:bgPr>
    </p:bg>
    <p:spTree>
      <p:nvGrpSpPr>
        <p:cNvPr id="1" name=""/>
        <p:cNvGrpSpPr/>
        <p:nvPr/>
      </p:nvGrpSpPr>
      <p:grpSpPr>
        <a:xfrm>
          <a:off x="0" y="0"/>
          <a:ext cx="0" cy="0"/>
          <a:chOff x="0" y="0"/>
          <a:chExt cx="0" cy="0"/>
        </a:xfrm>
      </p:grpSpPr>
      <p:sp>
        <p:nvSpPr>
          <p:cNvPr id="4" name="Google Shape;22;p80"/>
          <p:cNvSpPr txBox="1">
            <a:spLocks noGrp="1"/>
          </p:cNvSpPr>
          <p:nvPr>
            <p:ph type="title"/>
          </p:nvPr>
        </p:nvSpPr>
        <p:spPr>
          <a:xfrm>
            <a:off x="2438399" y="1505118"/>
            <a:ext cx="8436353" cy="1088418"/>
          </a:xfrm>
          <a:prstGeom prst="rect">
            <a:avLst/>
          </a:prstGeom>
          <a:noFill/>
          <a:ln>
            <a:noFill/>
          </a:ln>
        </p:spPr>
        <p:txBody>
          <a:bodyPr spcFirstLastPara="1" wrap="square" lIns="45720" tIns="45700" rIns="45720" bIns="45700" anchor="t" anchorCtr="0">
            <a:noAutofit/>
          </a:bodyPr>
          <a:lstStyle>
            <a:lvl1pPr marL="0" marR="0" lvl="0" indent="0" algn="l" rtl="0">
              <a:lnSpc>
                <a:spcPct val="80000"/>
              </a:lnSpc>
              <a:spcBef>
                <a:spcPts val="0"/>
              </a:spcBef>
              <a:spcAft>
                <a:spcPts val="0"/>
              </a:spcAft>
              <a:buClr>
                <a:srgbClr val="2CB772"/>
              </a:buClr>
              <a:buSzPts val="8800"/>
              <a:buFont typeface="Gill Sans"/>
              <a:buNone/>
              <a:defRPr sz="3600" b="0" i="0" u="none" strike="noStrike" cap="none">
                <a:solidFill>
                  <a:schemeClr val="accent1"/>
                </a:solidFill>
                <a:latin typeface="+mj-lt"/>
                <a:ea typeface="Gill Sans"/>
                <a:cs typeface="Gill Sans"/>
                <a:sym typeface="Gill Sans"/>
              </a:defRPr>
            </a:lvl1pPr>
            <a:lvl2pPr marR="0" lvl="1"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9pPr>
          </a:lstStyle>
          <a:p>
            <a:endParaRPr dirty="0"/>
          </a:p>
        </p:txBody>
      </p:sp>
      <p:sp>
        <p:nvSpPr>
          <p:cNvPr id="5" name="Google Shape;25;p80"/>
          <p:cNvSpPr txBox="1">
            <a:spLocks noGrp="1"/>
          </p:cNvSpPr>
          <p:nvPr>
            <p:ph type="body" idx="3"/>
          </p:nvPr>
        </p:nvSpPr>
        <p:spPr>
          <a:xfrm>
            <a:off x="2438399" y="1082675"/>
            <a:ext cx="4076226" cy="333755"/>
          </a:xfrm>
          <a:prstGeom prst="rect">
            <a:avLst/>
          </a:prstGeom>
          <a:noFill/>
          <a:ln>
            <a:noFill/>
          </a:ln>
        </p:spPr>
        <p:txBody>
          <a:bodyPr spcFirstLastPara="1" wrap="square" lIns="45720" tIns="45700" rIns="45720" bIns="45700" anchor="ctr" anchorCtr="0">
            <a:noAutofit/>
          </a:bodyPr>
          <a:lstStyle>
            <a:lvl1pPr marL="0" marR="0" lvl="0" indent="0" algn="l" rtl="0">
              <a:lnSpc>
                <a:spcPct val="100000"/>
              </a:lnSpc>
              <a:spcBef>
                <a:spcPts val="0"/>
              </a:spcBef>
              <a:spcAft>
                <a:spcPts val="0"/>
              </a:spcAft>
              <a:buClr>
                <a:srgbClr val="7A7B83"/>
              </a:buClr>
              <a:buSzPts val="3600"/>
              <a:buFont typeface="Gill Sans"/>
              <a:buNone/>
              <a:defRPr sz="1800" b="0" i="0" u="none" strike="noStrike" cap="all" baseline="0">
                <a:solidFill>
                  <a:srgbClr val="7A7B83"/>
                </a:solidFill>
                <a:latin typeface="Calibri Light" panose="020F0302020204030204" pitchFamily="34" charset="0"/>
                <a:ea typeface="Calibri Light" panose="020F0302020204030204" pitchFamily="34" charset="0"/>
                <a:cs typeface="Calibri Light" panose="020F0302020204030204" pitchFamily="34" charset="0"/>
                <a:sym typeface="Gill Sans"/>
              </a:defRPr>
            </a:lvl1pPr>
            <a:lvl2pPr marL="457200" marR="0" lvl="1"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2pPr>
            <a:lvl3pPr marL="685800" marR="0" lvl="2"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3pPr>
            <a:lvl4pPr marL="914400" marR="0" lvl="3"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4pPr>
            <a:lvl5pPr marL="1143000" marR="0" lvl="4"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5pPr>
            <a:lvl6pPr marL="1371600" marR="0" lvl="5"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6pPr>
            <a:lvl7pPr marL="1600200" marR="0" lvl="6"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7pPr>
            <a:lvl8pPr marL="1828800" marR="0" lvl="7"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8pPr>
            <a:lvl9pPr marL="2057400" marR="0" lvl="8"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9pPr>
          </a:lstStyle>
          <a:p>
            <a:endParaRPr dirty="0"/>
          </a:p>
        </p:txBody>
      </p:sp>
      <p:sp>
        <p:nvSpPr>
          <p:cNvPr id="6" name="Text Placeholder 2"/>
          <p:cNvSpPr>
            <a:spLocks noGrp="1"/>
          </p:cNvSpPr>
          <p:nvPr>
            <p:ph type="body" sz="quarter" idx="11"/>
          </p:nvPr>
        </p:nvSpPr>
        <p:spPr>
          <a:xfrm>
            <a:off x="1060450" y="2911474"/>
            <a:ext cx="10445750" cy="33369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185187" y="63370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rgbClr val="90909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05A9EC-108B-40EA-95FB-2468C466EA14}"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769937"/>
            <a:ext cx="2057399" cy="2057399"/>
          </a:xfrm>
          <a:prstGeom prst="rect">
            <a:avLst/>
          </a:prstGeom>
        </p:spPr>
      </p:pic>
      <p:sp>
        <p:nvSpPr>
          <p:cNvPr id="9" name="Rounded Rectangle 8"/>
          <p:cNvSpPr/>
          <p:nvPr userDrawn="1"/>
        </p:nvSpPr>
        <p:spPr>
          <a:xfrm>
            <a:off x="381000" y="914400"/>
            <a:ext cx="12877800" cy="1828799"/>
          </a:xfrm>
          <a:prstGeom prst="roundRect">
            <a:avLst>
              <a:gd name="adj" fmla="val 50000"/>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Tree>
    <p:extLst>
      <p:ext uri="{BB962C8B-B14F-4D97-AF65-F5344CB8AC3E}">
        <p14:creationId xmlns:p14="http://schemas.microsoft.com/office/powerpoint/2010/main" val="37973857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ase 2_Activity 2 Example">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2</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57" name="TextBox 56"/>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tx1"/>
                </a:solidFill>
                <a:latin typeface="+mj-lt"/>
              </a:rPr>
              <a:t>ACTIVITY 2</a:t>
            </a:r>
          </a:p>
        </p:txBody>
      </p:sp>
      <p:sp>
        <p:nvSpPr>
          <p:cNvPr id="58" name="Isosceles Triangle 57"/>
          <p:cNvSpPr/>
          <p:nvPr userDrawn="1"/>
        </p:nvSpPr>
        <p:spPr>
          <a:xfrm flipV="1">
            <a:off x="10972800" y="1617698"/>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60" name="TextBox 59"/>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pic>
        <p:nvPicPr>
          <p:cNvPr id="61" name="Picture 6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2152999"/>
            <a:ext cx="236468" cy="236468"/>
          </a:xfrm>
          <a:prstGeom prst="rect">
            <a:avLst/>
          </a:prstGeom>
        </p:spPr>
      </p:pic>
      <p:sp>
        <p:nvSpPr>
          <p:cNvPr id="62" name="TextBox 61"/>
          <p:cNvSpPr txBox="1"/>
          <p:nvPr userDrawn="1"/>
        </p:nvSpPr>
        <p:spPr>
          <a:xfrm>
            <a:off x="10244402" y="1752600"/>
            <a:ext cx="1097280" cy="369332"/>
          </a:xfrm>
          <a:prstGeom prst="rect">
            <a:avLst/>
          </a:prstGeom>
          <a:noFill/>
        </p:spPr>
        <p:txBody>
          <a:bodyPr wrap="square" rtlCol="0">
            <a:spAutoFit/>
          </a:bodyPr>
          <a:lstStyle/>
          <a:p>
            <a:r>
              <a:rPr lang="en-US" dirty="0">
                <a:solidFill>
                  <a:schemeClr val="bg1">
                    <a:lumMod val="65000"/>
                  </a:schemeClr>
                </a:solidFill>
                <a:latin typeface="+mj-lt"/>
              </a:rPr>
              <a:t>OVERVIEW</a:t>
            </a:r>
          </a:p>
        </p:txBody>
      </p:sp>
      <p:sp>
        <p:nvSpPr>
          <p:cNvPr id="63" name="TextBox 62"/>
          <p:cNvSpPr txBox="1"/>
          <p:nvPr userDrawn="1"/>
        </p:nvSpPr>
        <p:spPr>
          <a:xfrm>
            <a:off x="10244402" y="2058564"/>
            <a:ext cx="1097280" cy="369332"/>
          </a:xfrm>
          <a:prstGeom prst="rect">
            <a:avLst/>
          </a:prstGeom>
          <a:noFill/>
        </p:spPr>
        <p:txBody>
          <a:bodyPr wrap="square" rtlCol="0">
            <a:spAutoFit/>
          </a:bodyPr>
          <a:lstStyle/>
          <a:p>
            <a:r>
              <a:rPr lang="en-US" dirty="0">
                <a:solidFill>
                  <a:schemeClr val="tx1"/>
                </a:solidFill>
                <a:latin typeface="+mj-lt"/>
              </a:rPr>
              <a:t>EXAMPLE</a:t>
            </a:r>
          </a:p>
        </p:txBody>
      </p:sp>
      <p:sp>
        <p:nvSpPr>
          <p:cNvPr id="65" name="TextBox 64"/>
          <p:cNvSpPr txBox="1"/>
          <p:nvPr userDrawn="1"/>
        </p:nvSpPr>
        <p:spPr>
          <a:xfrm>
            <a:off x="9778676" y="2636965"/>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sp>
        <p:nvSpPr>
          <p:cNvPr id="66" name="TextBox 65"/>
          <p:cNvSpPr txBox="1"/>
          <p:nvPr userDrawn="1"/>
        </p:nvSpPr>
        <p:spPr>
          <a:xfrm>
            <a:off x="9778676" y="3318687"/>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5</a:t>
            </a:r>
          </a:p>
        </p:txBody>
      </p:sp>
      <p:sp>
        <p:nvSpPr>
          <p:cNvPr id="67" name="TextBox 66"/>
          <p:cNvSpPr txBox="1"/>
          <p:nvPr userDrawn="1"/>
        </p:nvSpPr>
        <p:spPr>
          <a:xfrm>
            <a:off x="9778676" y="2977826"/>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sp>
        <p:nvSpPr>
          <p:cNvPr id="68" name="TextBox 67"/>
          <p:cNvSpPr txBox="1"/>
          <p:nvPr userDrawn="1"/>
        </p:nvSpPr>
        <p:spPr>
          <a:xfrm>
            <a:off x="9778676" y="3669279"/>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6</a:t>
            </a:r>
          </a:p>
        </p:txBody>
      </p:sp>
      <p:grpSp>
        <p:nvGrpSpPr>
          <p:cNvPr id="41" name="Group 40"/>
          <p:cNvGrpSpPr/>
          <p:nvPr userDrawn="1"/>
        </p:nvGrpSpPr>
        <p:grpSpPr>
          <a:xfrm>
            <a:off x="9606880" y="-22169"/>
            <a:ext cx="3093444" cy="1015663"/>
            <a:chOff x="9606880" y="-22169"/>
            <a:chExt cx="3093444" cy="1015663"/>
          </a:xfrm>
        </p:grpSpPr>
        <p:sp>
          <p:nvSpPr>
            <p:cNvPr id="42" name="Rounded Rectangle 41"/>
            <p:cNvSpPr/>
            <p:nvPr userDrawn="1"/>
          </p:nvSpPr>
          <p:spPr>
            <a:xfrm>
              <a:off x="9606880" y="247291"/>
              <a:ext cx="3093444" cy="485634"/>
            </a:xfrm>
            <a:prstGeom prst="roundRect">
              <a:avLst>
                <a:gd name="adj" fmla="val 50000"/>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43" name="TextBox 42"/>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3"/>
                  </a:solidFill>
                  <a:latin typeface="+mj-lt"/>
                </a:rPr>
                <a:t>02</a:t>
              </a:r>
              <a:endParaRPr lang="en-US" sz="2000" dirty="0">
                <a:solidFill>
                  <a:schemeClr val="accent3"/>
                </a:solidFill>
                <a:latin typeface="+mj-lt"/>
              </a:endParaRPr>
            </a:p>
          </p:txBody>
        </p:sp>
      </p:grpSp>
    </p:spTree>
    <p:extLst>
      <p:ext uri="{BB962C8B-B14F-4D97-AF65-F5344CB8AC3E}">
        <p14:creationId xmlns:p14="http://schemas.microsoft.com/office/powerpoint/2010/main" val="22367487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ase 2_Activity 2 Let's Try It">
    <p:bg>
      <p:bgPr>
        <a:solidFill>
          <a:schemeClr val="accent3">
            <a:alpha val="55000"/>
          </a:schemeClr>
        </a:solidFill>
        <a:effectLst/>
      </p:bgPr>
    </p:bg>
    <p:spTree>
      <p:nvGrpSpPr>
        <p:cNvPr id="1" name=""/>
        <p:cNvGrpSpPr/>
        <p:nvPr/>
      </p:nvGrpSpPr>
      <p:grpSpPr>
        <a:xfrm>
          <a:off x="0" y="0"/>
          <a:ext cx="0" cy="0"/>
          <a:chOff x="0" y="0"/>
          <a:chExt cx="0" cy="0"/>
        </a:xfrm>
      </p:grpSpPr>
      <p:sp>
        <p:nvSpPr>
          <p:cNvPr id="31" name="Rectangle 30"/>
          <p:cNvSpPr/>
          <p:nvPr userDrawn="1"/>
        </p:nvSpPr>
        <p:spPr>
          <a:xfrm>
            <a:off x="9448800" y="0"/>
            <a:ext cx="274320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2</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52240" y="5612632"/>
            <a:ext cx="708694" cy="708694"/>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90" y="1422995"/>
              <a:ext cx="569474" cy="388300"/>
            </a:xfrm>
            <a:prstGeom prst="rect">
              <a:avLst/>
            </a:prstGeom>
            <a:noFill/>
          </p:spPr>
          <p:txBody>
            <a:bodyPr wrap="square" rtlCol="0">
              <a:spAutoFit/>
            </a:bodyPr>
            <a:lstStyle/>
            <a:p>
              <a:pPr algn="ctr">
                <a:lnSpc>
                  <a:spcPts val="1500"/>
                </a:lnSpc>
              </a:pPr>
              <a:r>
                <a:rPr lang="en-US" sz="1600" dirty="0">
                  <a:solidFill>
                    <a:schemeClr val="accent2">
                      <a:lumMod val="20000"/>
                      <a:lumOff val="80000"/>
                    </a:schemeClr>
                  </a:solidFill>
                  <a:latin typeface="+mj-lt"/>
                </a:rPr>
                <a:t>SNET</a:t>
              </a:r>
              <a:endParaRPr lang="en-US" sz="2000" dirty="0">
                <a:solidFill>
                  <a:schemeClr val="accent2">
                    <a:lumMod val="20000"/>
                    <a:lumOff val="80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accent3"/>
                </a:solidFill>
                <a:latin typeface="+mj-lt"/>
              </a:rPr>
              <a:t>PARTICIPATE</a:t>
            </a:r>
          </a:p>
        </p:txBody>
      </p:sp>
      <p:sp>
        <p:nvSpPr>
          <p:cNvPr id="58" name="TextBox 57"/>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tx1"/>
                </a:solidFill>
                <a:latin typeface="+mj-lt"/>
              </a:rPr>
              <a:t>ACTIVITY 2</a:t>
            </a:r>
          </a:p>
        </p:txBody>
      </p:sp>
      <p:sp>
        <p:nvSpPr>
          <p:cNvPr id="59" name="Isosceles Triangle 58"/>
          <p:cNvSpPr/>
          <p:nvPr userDrawn="1"/>
        </p:nvSpPr>
        <p:spPr>
          <a:xfrm flipV="1">
            <a:off x="10972800" y="1617698"/>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61" name="TextBox 60"/>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pic>
        <p:nvPicPr>
          <p:cNvPr id="62" name="Picture 6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54933" y="2434910"/>
            <a:ext cx="236468" cy="236468"/>
          </a:xfrm>
          <a:prstGeom prst="rect">
            <a:avLst/>
          </a:prstGeom>
        </p:spPr>
      </p:pic>
      <p:sp>
        <p:nvSpPr>
          <p:cNvPr id="63" name="TextBox 62"/>
          <p:cNvSpPr txBox="1"/>
          <p:nvPr userDrawn="1"/>
        </p:nvSpPr>
        <p:spPr>
          <a:xfrm>
            <a:off x="10244402" y="1752600"/>
            <a:ext cx="1097280" cy="369332"/>
          </a:xfrm>
          <a:prstGeom prst="rect">
            <a:avLst/>
          </a:prstGeom>
          <a:noFill/>
        </p:spPr>
        <p:txBody>
          <a:bodyPr wrap="square" rtlCol="0">
            <a:spAutoFit/>
          </a:bodyPr>
          <a:lstStyle/>
          <a:p>
            <a:r>
              <a:rPr lang="en-US" dirty="0">
                <a:solidFill>
                  <a:schemeClr val="bg1">
                    <a:lumMod val="65000"/>
                  </a:schemeClr>
                </a:solidFill>
                <a:latin typeface="+mj-lt"/>
              </a:rPr>
              <a:t>OVERVIEW</a:t>
            </a:r>
          </a:p>
        </p:txBody>
      </p:sp>
      <p:sp>
        <p:nvSpPr>
          <p:cNvPr id="64" name="TextBox 63"/>
          <p:cNvSpPr txBox="1"/>
          <p:nvPr userDrawn="1"/>
        </p:nvSpPr>
        <p:spPr>
          <a:xfrm>
            <a:off x="10244402" y="2058564"/>
            <a:ext cx="1097280" cy="274320"/>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65" name="TextBox 64"/>
          <p:cNvSpPr txBox="1"/>
          <p:nvPr userDrawn="1"/>
        </p:nvSpPr>
        <p:spPr>
          <a:xfrm>
            <a:off x="10244402" y="2364528"/>
            <a:ext cx="1097280" cy="369332"/>
          </a:xfrm>
          <a:prstGeom prst="rect">
            <a:avLst/>
          </a:prstGeom>
          <a:noFill/>
        </p:spPr>
        <p:txBody>
          <a:bodyPr wrap="square" rtlCol="0">
            <a:spAutoFit/>
          </a:bodyPr>
          <a:lstStyle/>
          <a:p>
            <a:r>
              <a:rPr lang="en-US" dirty="0">
                <a:solidFill>
                  <a:schemeClr val="accent3"/>
                </a:solidFill>
                <a:latin typeface="+mj-lt"/>
              </a:rPr>
              <a:t>LET’S TRY IT!</a:t>
            </a:r>
          </a:p>
        </p:txBody>
      </p:sp>
      <p:sp>
        <p:nvSpPr>
          <p:cNvPr id="66" name="TextBox 65"/>
          <p:cNvSpPr txBox="1"/>
          <p:nvPr userDrawn="1"/>
        </p:nvSpPr>
        <p:spPr>
          <a:xfrm>
            <a:off x="9778676" y="2636965"/>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sp>
        <p:nvSpPr>
          <p:cNvPr id="67" name="TextBox 66"/>
          <p:cNvSpPr txBox="1"/>
          <p:nvPr userDrawn="1"/>
        </p:nvSpPr>
        <p:spPr>
          <a:xfrm>
            <a:off x="9778676" y="3318687"/>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5</a:t>
            </a:r>
          </a:p>
        </p:txBody>
      </p:sp>
      <p:sp>
        <p:nvSpPr>
          <p:cNvPr id="68" name="TextBox 67"/>
          <p:cNvSpPr txBox="1"/>
          <p:nvPr userDrawn="1"/>
        </p:nvSpPr>
        <p:spPr>
          <a:xfrm>
            <a:off x="9778676" y="2977826"/>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sp>
        <p:nvSpPr>
          <p:cNvPr id="69" name="TextBox 68"/>
          <p:cNvSpPr txBox="1"/>
          <p:nvPr userDrawn="1"/>
        </p:nvSpPr>
        <p:spPr>
          <a:xfrm>
            <a:off x="9778676" y="3669279"/>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6</a:t>
            </a:r>
          </a:p>
        </p:txBody>
      </p:sp>
      <p:grpSp>
        <p:nvGrpSpPr>
          <p:cNvPr id="37" name="Group 36"/>
          <p:cNvGrpSpPr/>
          <p:nvPr userDrawn="1"/>
        </p:nvGrpSpPr>
        <p:grpSpPr>
          <a:xfrm>
            <a:off x="9606880" y="-22169"/>
            <a:ext cx="3093444" cy="1015663"/>
            <a:chOff x="9606880" y="-22169"/>
            <a:chExt cx="3093444" cy="1015663"/>
          </a:xfrm>
        </p:grpSpPr>
        <p:sp>
          <p:nvSpPr>
            <p:cNvPr id="38" name="Rounded Rectangle 37"/>
            <p:cNvSpPr/>
            <p:nvPr userDrawn="1"/>
          </p:nvSpPr>
          <p:spPr>
            <a:xfrm>
              <a:off x="9606880" y="247291"/>
              <a:ext cx="3093444" cy="485634"/>
            </a:xfrm>
            <a:prstGeom prst="roundRect">
              <a:avLst>
                <a:gd name="adj" fmla="val 50000"/>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41" name="TextBox 40"/>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3"/>
                  </a:solidFill>
                  <a:latin typeface="+mj-lt"/>
                </a:rPr>
                <a:t>02</a:t>
              </a:r>
              <a:endParaRPr lang="en-US" sz="2000" dirty="0">
                <a:solidFill>
                  <a:schemeClr val="accent3"/>
                </a:solidFill>
                <a:latin typeface="+mj-lt"/>
              </a:endParaRPr>
            </a:p>
          </p:txBody>
        </p:sp>
      </p:grpSp>
    </p:spTree>
    <p:extLst>
      <p:ext uri="{BB962C8B-B14F-4D97-AF65-F5344CB8AC3E}">
        <p14:creationId xmlns:p14="http://schemas.microsoft.com/office/powerpoint/2010/main" val="30988003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hase 2_Activity 3 Overview">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3</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hasCustomPrompt="1"/>
          </p:nvPr>
        </p:nvSpPr>
        <p:spPr>
          <a:xfrm>
            <a:off x="393514" y="247291"/>
            <a:ext cx="8595360" cy="914400"/>
          </a:xfrm>
        </p:spPr>
        <p:txBody>
          <a:bodyPr>
            <a:normAutofit/>
          </a:bodyPr>
          <a:lstStyle>
            <a:lvl1pPr>
              <a:defRPr sz="4000" baseline="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31" name="TextBox 30"/>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36" name="Isosceles Triangle 35"/>
          <p:cNvSpPr/>
          <p:nvPr userDrawn="1"/>
        </p:nvSpPr>
        <p:spPr>
          <a:xfrm flipV="1">
            <a:off x="10972800" y="1843131"/>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41" name="TextBox 40"/>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pic>
        <p:nvPicPr>
          <p:cNvPr id="42" name="Picture 4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2149648"/>
            <a:ext cx="236468" cy="236468"/>
          </a:xfrm>
          <a:prstGeom prst="rect">
            <a:avLst/>
          </a:prstGeom>
        </p:spPr>
      </p:pic>
      <p:sp>
        <p:nvSpPr>
          <p:cNvPr id="43" name="TextBox 42"/>
          <p:cNvSpPr txBox="1"/>
          <p:nvPr userDrawn="1"/>
        </p:nvSpPr>
        <p:spPr>
          <a:xfrm>
            <a:off x="10244402" y="2085552"/>
            <a:ext cx="1097280" cy="369332"/>
          </a:xfrm>
          <a:prstGeom prst="rect">
            <a:avLst/>
          </a:prstGeom>
          <a:noFill/>
        </p:spPr>
        <p:txBody>
          <a:bodyPr wrap="square" rtlCol="0">
            <a:spAutoFit/>
          </a:bodyPr>
          <a:lstStyle/>
          <a:p>
            <a:r>
              <a:rPr lang="en-US" dirty="0">
                <a:solidFill>
                  <a:schemeClr val="tx1"/>
                </a:solidFill>
                <a:latin typeface="+mj-lt"/>
              </a:rPr>
              <a:t>OVERVIEW</a:t>
            </a:r>
          </a:p>
        </p:txBody>
      </p:sp>
      <p:sp>
        <p:nvSpPr>
          <p:cNvPr id="44" name="TextBox 43"/>
          <p:cNvSpPr txBox="1"/>
          <p:nvPr userDrawn="1"/>
        </p:nvSpPr>
        <p:spPr>
          <a:xfrm>
            <a:off x="10244402" y="2391516"/>
            <a:ext cx="1097280" cy="274320"/>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53" name="TextBox 52"/>
          <p:cNvSpPr txBox="1"/>
          <p:nvPr userDrawn="1"/>
        </p:nvSpPr>
        <p:spPr>
          <a:xfrm>
            <a:off x="9771117" y="1668273"/>
            <a:ext cx="1463040" cy="461665"/>
          </a:xfrm>
          <a:prstGeom prst="rect">
            <a:avLst/>
          </a:prstGeom>
          <a:noFill/>
        </p:spPr>
        <p:txBody>
          <a:bodyPr wrap="square" rtlCol="0">
            <a:spAutoFit/>
          </a:bodyPr>
          <a:lstStyle/>
          <a:p>
            <a:r>
              <a:rPr lang="en-US" sz="2400" dirty="0">
                <a:solidFill>
                  <a:schemeClr val="tx1"/>
                </a:solidFill>
                <a:latin typeface="+mj-lt"/>
              </a:rPr>
              <a:t>ACTIVITY 3</a:t>
            </a:r>
          </a:p>
        </p:txBody>
      </p:sp>
      <p:sp>
        <p:nvSpPr>
          <p:cNvPr id="54" name="TextBox 53"/>
          <p:cNvSpPr txBox="1"/>
          <p:nvPr userDrawn="1"/>
        </p:nvSpPr>
        <p:spPr>
          <a:xfrm>
            <a:off x="9778676" y="3318687"/>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5</a:t>
            </a:r>
          </a:p>
        </p:txBody>
      </p:sp>
      <p:sp>
        <p:nvSpPr>
          <p:cNvPr id="55" name="TextBox 54"/>
          <p:cNvSpPr txBox="1"/>
          <p:nvPr userDrawn="1"/>
        </p:nvSpPr>
        <p:spPr>
          <a:xfrm>
            <a:off x="9778676" y="2977826"/>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sp>
        <p:nvSpPr>
          <p:cNvPr id="56" name="TextBox 55"/>
          <p:cNvSpPr txBox="1"/>
          <p:nvPr userDrawn="1"/>
        </p:nvSpPr>
        <p:spPr>
          <a:xfrm>
            <a:off x="9778676" y="3669279"/>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6</a:t>
            </a:r>
          </a:p>
        </p:txBody>
      </p:sp>
      <p:grpSp>
        <p:nvGrpSpPr>
          <p:cNvPr id="29" name="Group 28"/>
          <p:cNvGrpSpPr/>
          <p:nvPr userDrawn="1"/>
        </p:nvGrpSpPr>
        <p:grpSpPr>
          <a:xfrm>
            <a:off x="9606880" y="-22169"/>
            <a:ext cx="3093444" cy="1015663"/>
            <a:chOff x="9606880" y="-22169"/>
            <a:chExt cx="3093444" cy="1015663"/>
          </a:xfrm>
        </p:grpSpPr>
        <p:sp>
          <p:nvSpPr>
            <p:cNvPr id="38" name="Rounded Rectangle 37"/>
            <p:cNvSpPr/>
            <p:nvPr userDrawn="1"/>
          </p:nvSpPr>
          <p:spPr>
            <a:xfrm>
              <a:off x="9606880" y="247291"/>
              <a:ext cx="3093444" cy="485634"/>
            </a:xfrm>
            <a:prstGeom prst="roundRect">
              <a:avLst>
                <a:gd name="adj" fmla="val 50000"/>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45" name="TextBox 44"/>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3"/>
                  </a:solidFill>
                  <a:latin typeface="+mj-lt"/>
                </a:rPr>
                <a:t>02</a:t>
              </a:r>
              <a:endParaRPr lang="en-US" sz="2000" dirty="0">
                <a:solidFill>
                  <a:schemeClr val="accent3"/>
                </a:solidFill>
                <a:latin typeface="+mj-lt"/>
              </a:endParaRPr>
            </a:p>
          </p:txBody>
        </p:sp>
      </p:grpSp>
    </p:spTree>
    <p:extLst>
      <p:ext uri="{BB962C8B-B14F-4D97-AF65-F5344CB8AC3E}">
        <p14:creationId xmlns:p14="http://schemas.microsoft.com/office/powerpoint/2010/main" val="9339485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hase 2_Activity 3 Example">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3</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hasCustomPrompt="1"/>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60" name="TextBox 59"/>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61" name="Isosceles Triangle 60"/>
          <p:cNvSpPr/>
          <p:nvPr userDrawn="1"/>
        </p:nvSpPr>
        <p:spPr>
          <a:xfrm flipV="1">
            <a:off x="10972800" y="1843131"/>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63" name="TextBox 62"/>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pic>
        <p:nvPicPr>
          <p:cNvPr id="64" name="Picture 6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2457799"/>
            <a:ext cx="236468" cy="236468"/>
          </a:xfrm>
          <a:prstGeom prst="rect">
            <a:avLst/>
          </a:prstGeom>
        </p:spPr>
      </p:pic>
      <p:sp>
        <p:nvSpPr>
          <p:cNvPr id="65" name="TextBox 64"/>
          <p:cNvSpPr txBox="1"/>
          <p:nvPr userDrawn="1"/>
        </p:nvSpPr>
        <p:spPr>
          <a:xfrm>
            <a:off x="10244402" y="2085552"/>
            <a:ext cx="1097280" cy="369332"/>
          </a:xfrm>
          <a:prstGeom prst="rect">
            <a:avLst/>
          </a:prstGeom>
          <a:noFill/>
        </p:spPr>
        <p:txBody>
          <a:bodyPr wrap="square" rtlCol="0">
            <a:spAutoFit/>
          </a:bodyPr>
          <a:lstStyle/>
          <a:p>
            <a:r>
              <a:rPr lang="en-US" dirty="0">
                <a:solidFill>
                  <a:schemeClr val="bg1">
                    <a:lumMod val="65000"/>
                  </a:schemeClr>
                </a:solidFill>
                <a:latin typeface="+mj-lt"/>
              </a:rPr>
              <a:t>OVERVIEW</a:t>
            </a:r>
          </a:p>
        </p:txBody>
      </p:sp>
      <p:sp>
        <p:nvSpPr>
          <p:cNvPr id="66" name="TextBox 65"/>
          <p:cNvSpPr txBox="1"/>
          <p:nvPr userDrawn="1"/>
        </p:nvSpPr>
        <p:spPr>
          <a:xfrm>
            <a:off x="10244402" y="2391516"/>
            <a:ext cx="1097280" cy="369332"/>
          </a:xfrm>
          <a:prstGeom prst="rect">
            <a:avLst/>
          </a:prstGeom>
          <a:noFill/>
        </p:spPr>
        <p:txBody>
          <a:bodyPr wrap="square" rtlCol="0">
            <a:spAutoFit/>
          </a:bodyPr>
          <a:lstStyle/>
          <a:p>
            <a:r>
              <a:rPr lang="en-US" dirty="0">
                <a:solidFill>
                  <a:schemeClr val="tx1"/>
                </a:solidFill>
                <a:latin typeface="+mj-lt"/>
              </a:rPr>
              <a:t>EXAMPLE</a:t>
            </a:r>
          </a:p>
        </p:txBody>
      </p:sp>
      <p:sp>
        <p:nvSpPr>
          <p:cNvPr id="68" name="TextBox 67"/>
          <p:cNvSpPr txBox="1"/>
          <p:nvPr userDrawn="1"/>
        </p:nvSpPr>
        <p:spPr>
          <a:xfrm>
            <a:off x="9771117" y="1668273"/>
            <a:ext cx="1463040" cy="461665"/>
          </a:xfrm>
          <a:prstGeom prst="rect">
            <a:avLst/>
          </a:prstGeom>
          <a:noFill/>
        </p:spPr>
        <p:txBody>
          <a:bodyPr wrap="square" rtlCol="0">
            <a:spAutoFit/>
          </a:bodyPr>
          <a:lstStyle/>
          <a:p>
            <a:r>
              <a:rPr lang="en-US" sz="2400" dirty="0">
                <a:solidFill>
                  <a:schemeClr val="tx1"/>
                </a:solidFill>
                <a:latin typeface="+mj-lt"/>
              </a:rPr>
              <a:t>ACTIVITY 3</a:t>
            </a:r>
          </a:p>
        </p:txBody>
      </p:sp>
      <p:sp>
        <p:nvSpPr>
          <p:cNvPr id="69" name="TextBox 68"/>
          <p:cNvSpPr txBox="1"/>
          <p:nvPr userDrawn="1"/>
        </p:nvSpPr>
        <p:spPr>
          <a:xfrm>
            <a:off x="9778676" y="3318687"/>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5</a:t>
            </a:r>
          </a:p>
        </p:txBody>
      </p:sp>
      <p:sp>
        <p:nvSpPr>
          <p:cNvPr id="70" name="TextBox 69"/>
          <p:cNvSpPr txBox="1"/>
          <p:nvPr userDrawn="1"/>
        </p:nvSpPr>
        <p:spPr>
          <a:xfrm>
            <a:off x="9778676" y="2977826"/>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sp>
        <p:nvSpPr>
          <p:cNvPr id="71" name="TextBox 70"/>
          <p:cNvSpPr txBox="1"/>
          <p:nvPr userDrawn="1"/>
        </p:nvSpPr>
        <p:spPr>
          <a:xfrm>
            <a:off x="9778676" y="3669279"/>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6</a:t>
            </a:r>
          </a:p>
        </p:txBody>
      </p:sp>
      <p:grpSp>
        <p:nvGrpSpPr>
          <p:cNvPr id="29" name="Group 28"/>
          <p:cNvGrpSpPr/>
          <p:nvPr userDrawn="1"/>
        </p:nvGrpSpPr>
        <p:grpSpPr>
          <a:xfrm>
            <a:off x="9606880" y="-22169"/>
            <a:ext cx="3093444" cy="1015663"/>
            <a:chOff x="9606880" y="-22169"/>
            <a:chExt cx="3093444" cy="1015663"/>
          </a:xfrm>
        </p:grpSpPr>
        <p:sp>
          <p:nvSpPr>
            <p:cNvPr id="31" name="Rounded Rectangle 30"/>
            <p:cNvSpPr/>
            <p:nvPr userDrawn="1"/>
          </p:nvSpPr>
          <p:spPr>
            <a:xfrm>
              <a:off x="9606880" y="247291"/>
              <a:ext cx="3093444" cy="485634"/>
            </a:xfrm>
            <a:prstGeom prst="roundRect">
              <a:avLst>
                <a:gd name="adj" fmla="val 50000"/>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36" name="TextBox 35"/>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3"/>
                  </a:solidFill>
                  <a:latin typeface="+mj-lt"/>
                </a:rPr>
                <a:t>02</a:t>
              </a:r>
              <a:endParaRPr lang="en-US" sz="2000" dirty="0">
                <a:solidFill>
                  <a:schemeClr val="accent3"/>
                </a:solidFill>
                <a:latin typeface="+mj-lt"/>
              </a:endParaRPr>
            </a:p>
          </p:txBody>
        </p:sp>
      </p:grpSp>
    </p:spTree>
    <p:extLst>
      <p:ext uri="{BB962C8B-B14F-4D97-AF65-F5344CB8AC3E}">
        <p14:creationId xmlns:p14="http://schemas.microsoft.com/office/powerpoint/2010/main" val="8724943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hase 2_Activity 3 Let's Try It">
    <p:bg>
      <p:bgPr>
        <a:solidFill>
          <a:schemeClr val="accent3">
            <a:alpha val="55000"/>
          </a:schemeClr>
        </a:solidFill>
        <a:effectLst/>
      </p:bgPr>
    </p:bg>
    <p:spTree>
      <p:nvGrpSpPr>
        <p:cNvPr id="1" name=""/>
        <p:cNvGrpSpPr/>
        <p:nvPr/>
      </p:nvGrpSpPr>
      <p:grpSpPr>
        <a:xfrm>
          <a:off x="0" y="0"/>
          <a:ext cx="0" cy="0"/>
          <a:chOff x="0" y="0"/>
          <a:chExt cx="0" cy="0"/>
        </a:xfrm>
      </p:grpSpPr>
      <p:sp>
        <p:nvSpPr>
          <p:cNvPr id="31" name="Rectangle 30"/>
          <p:cNvSpPr/>
          <p:nvPr userDrawn="1"/>
        </p:nvSpPr>
        <p:spPr>
          <a:xfrm>
            <a:off x="9448800" y="0"/>
            <a:ext cx="274320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3</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52240" y="5612632"/>
            <a:ext cx="708694" cy="708694"/>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90" y="1422995"/>
              <a:ext cx="569474" cy="388300"/>
            </a:xfrm>
            <a:prstGeom prst="rect">
              <a:avLst/>
            </a:prstGeom>
            <a:noFill/>
          </p:spPr>
          <p:txBody>
            <a:bodyPr wrap="square" rtlCol="0">
              <a:spAutoFit/>
            </a:bodyPr>
            <a:lstStyle/>
            <a:p>
              <a:pPr algn="ctr">
                <a:lnSpc>
                  <a:spcPts val="1500"/>
                </a:lnSpc>
              </a:pPr>
              <a:r>
                <a:rPr lang="en-US" sz="1600" dirty="0">
                  <a:solidFill>
                    <a:schemeClr val="accent2">
                      <a:lumMod val="20000"/>
                      <a:lumOff val="80000"/>
                    </a:schemeClr>
                  </a:solidFill>
                  <a:latin typeface="+mj-lt"/>
                </a:rPr>
                <a:t>SNET</a:t>
              </a:r>
              <a:endParaRPr lang="en-US" sz="2000" dirty="0">
                <a:solidFill>
                  <a:schemeClr val="accent2">
                    <a:lumMod val="20000"/>
                    <a:lumOff val="80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hasCustomPrompt="1"/>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accent3"/>
                </a:solidFill>
                <a:latin typeface="+mj-lt"/>
              </a:rPr>
              <a:t>PARTICIPATE</a:t>
            </a:r>
          </a:p>
        </p:txBody>
      </p:sp>
      <p:sp>
        <p:nvSpPr>
          <p:cNvPr id="62" name="TextBox 61"/>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63" name="Isosceles Triangle 62"/>
          <p:cNvSpPr/>
          <p:nvPr userDrawn="1"/>
        </p:nvSpPr>
        <p:spPr>
          <a:xfrm flipV="1">
            <a:off x="10972800" y="1843131"/>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65" name="TextBox 64"/>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pic>
        <p:nvPicPr>
          <p:cNvPr id="66" name="Picture 6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2762599"/>
            <a:ext cx="236468" cy="236468"/>
          </a:xfrm>
          <a:prstGeom prst="rect">
            <a:avLst/>
          </a:prstGeom>
        </p:spPr>
      </p:pic>
      <p:sp>
        <p:nvSpPr>
          <p:cNvPr id="67" name="TextBox 66"/>
          <p:cNvSpPr txBox="1"/>
          <p:nvPr userDrawn="1"/>
        </p:nvSpPr>
        <p:spPr>
          <a:xfrm>
            <a:off x="10244402" y="2085552"/>
            <a:ext cx="1097280" cy="369332"/>
          </a:xfrm>
          <a:prstGeom prst="rect">
            <a:avLst/>
          </a:prstGeom>
          <a:noFill/>
        </p:spPr>
        <p:txBody>
          <a:bodyPr wrap="square" rtlCol="0">
            <a:spAutoFit/>
          </a:bodyPr>
          <a:lstStyle/>
          <a:p>
            <a:r>
              <a:rPr lang="en-US" dirty="0">
                <a:solidFill>
                  <a:schemeClr val="bg1">
                    <a:lumMod val="65000"/>
                  </a:schemeClr>
                </a:solidFill>
                <a:latin typeface="+mj-lt"/>
              </a:rPr>
              <a:t>OVERVIEW</a:t>
            </a:r>
          </a:p>
        </p:txBody>
      </p:sp>
      <p:sp>
        <p:nvSpPr>
          <p:cNvPr id="68" name="TextBox 67"/>
          <p:cNvSpPr txBox="1"/>
          <p:nvPr userDrawn="1"/>
        </p:nvSpPr>
        <p:spPr>
          <a:xfrm>
            <a:off x="10244402" y="2391516"/>
            <a:ext cx="1097280" cy="369332"/>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69" name="TextBox 68"/>
          <p:cNvSpPr txBox="1"/>
          <p:nvPr userDrawn="1"/>
        </p:nvSpPr>
        <p:spPr>
          <a:xfrm>
            <a:off x="10244402" y="2697480"/>
            <a:ext cx="1097280" cy="369332"/>
          </a:xfrm>
          <a:prstGeom prst="rect">
            <a:avLst/>
          </a:prstGeom>
          <a:noFill/>
        </p:spPr>
        <p:txBody>
          <a:bodyPr wrap="square" rtlCol="0">
            <a:spAutoFit/>
          </a:bodyPr>
          <a:lstStyle/>
          <a:p>
            <a:r>
              <a:rPr lang="en-US" dirty="0">
                <a:solidFill>
                  <a:schemeClr val="accent3"/>
                </a:solidFill>
                <a:latin typeface="+mj-lt"/>
              </a:rPr>
              <a:t>LET’S TRY IT!</a:t>
            </a:r>
          </a:p>
        </p:txBody>
      </p:sp>
      <p:sp>
        <p:nvSpPr>
          <p:cNvPr id="70" name="TextBox 69"/>
          <p:cNvSpPr txBox="1"/>
          <p:nvPr userDrawn="1"/>
        </p:nvSpPr>
        <p:spPr>
          <a:xfrm>
            <a:off x="9771117" y="1668273"/>
            <a:ext cx="1463040" cy="461665"/>
          </a:xfrm>
          <a:prstGeom prst="rect">
            <a:avLst/>
          </a:prstGeom>
          <a:noFill/>
        </p:spPr>
        <p:txBody>
          <a:bodyPr wrap="square" rtlCol="0">
            <a:spAutoFit/>
          </a:bodyPr>
          <a:lstStyle/>
          <a:p>
            <a:r>
              <a:rPr lang="en-US" sz="2400" dirty="0">
                <a:solidFill>
                  <a:schemeClr val="tx1"/>
                </a:solidFill>
                <a:latin typeface="+mj-lt"/>
              </a:rPr>
              <a:t>ACTIVITY 3</a:t>
            </a:r>
          </a:p>
        </p:txBody>
      </p:sp>
      <p:sp>
        <p:nvSpPr>
          <p:cNvPr id="71" name="TextBox 70"/>
          <p:cNvSpPr txBox="1"/>
          <p:nvPr userDrawn="1"/>
        </p:nvSpPr>
        <p:spPr>
          <a:xfrm>
            <a:off x="9778676" y="3318687"/>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5</a:t>
            </a:r>
          </a:p>
        </p:txBody>
      </p:sp>
      <p:sp>
        <p:nvSpPr>
          <p:cNvPr id="72" name="TextBox 71"/>
          <p:cNvSpPr txBox="1"/>
          <p:nvPr userDrawn="1"/>
        </p:nvSpPr>
        <p:spPr>
          <a:xfrm>
            <a:off x="9778676" y="2977826"/>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sp>
        <p:nvSpPr>
          <p:cNvPr id="73" name="TextBox 72"/>
          <p:cNvSpPr txBox="1"/>
          <p:nvPr userDrawn="1"/>
        </p:nvSpPr>
        <p:spPr>
          <a:xfrm>
            <a:off x="9778676" y="3669279"/>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6</a:t>
            </a:r>
          </a:p>
        </p:txBody>
      </p:sp>
      <p:grpSp>
        <p:nvGrpSpPr>
          <p:cNvPr id="37" name="Group 36"/>
          <p:cNvGrpSpPr/>
          <p:nvPr userDrawn="1"/>
        </p:nvGrpSpPr>
        <p:grpSpPr>
          <a:xfrm>
            <a:off x="9606880" y="-22169"/>
            <a:ext cx="3093444" cy="1015663"/>
            <a:chOff x="9606880" y="-22169"/>
            <a:chExt cx="3093444" cy="1015663"/>
          </a:xfrm>
        </p:grpSpPr>
        <p:sp>
          <p:nvSpPr>
            <p:cNvPr id="38" name="Rounded Rectangle 37"/>
            <p:cNvSpPr/>
            <p:nvPr userDrawn="1"/>
          </p:nvSpPr>
          <p:spPr>
            <a:xfrm>
              <a:off x="9606880" y="247291"/>
              <a:ext cx="3093444" cy="485634"/>
            </a:xfrm>
            <a:prstGeom prst="roundRect">
              <a:avLst>
                <a:gd name="adj" fmla="val 50000"/>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41" name="TextBox 40"/>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3"/>
                  </a:solidFill>
                  <a:latin typeface="+mj-lt"/>
                </a:rPr>
                <a:t>02</a:t>
              </a:r>
              <a:endParaRPr lang="en-US" sz="2000" dirty="0">
                <a:solidFill>
                  <a:schemeClr val="accent3"/>
                </a:solidFill>
                <a:latin typeface="+mj-lt"/>
              </a:endParaRPr>
            </a:p>
          </p:txBody>
        </p:sp>
      </p:grpSp>
    </p:spTree>
    <p:extLst>
      <p:ext uri="{BB962C8B-B14F-4D97-AF65-F5344CB8AC3E}">
        <p14:creationId xmlns:p14="http://schemas.microsoft.com/office/powerpoint/2010/main" val="13595652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hase 2_Activity 4 Overview">
    <p:bg>
      <p:bgPr>
        <a:solidFill>
          <a:schemeClr val="bg1">
            <a:lumMod val="95000"/>
          </a:schemeClr>
        </a:solidFill>
        <a:effectLst/>
      </p:bgPr>
    </p:bg>
    <p:spTree>
      <p:nvGrpSpPr>
        <p:cNvPr id="1" name=""/>
        <p:cNvGrpSpPr/>
        <p:nvPr/>
      </p:nvGrpSpPr>
      <p:grpSpPr>
        <a:xfrm>
          <a:off x="0" y="0"/>
          <a:ext cx="0" cy="0"/>
          <a:chOff x="0" y="0"/>
          <a:chExt cx="0" cy="0"/>
        </a:xfrm>
      </p:grpSpPr>
      <p:sp>
        <p:nvSpPr>
          <p:cNvPr id="53" name="TextBox 52"/>
          <p:cNvSpPr txBox="1"/>
          <p:nvPr userDrawn="1"/>
        </p:nvSpPr>
        <p:spPr>
          <a:xfrm>
            <a:off x="9771117" y="1668273"/>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4</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hasCustomPrompt="1"/>
          </p:nvPr>
        </p:nvSpPr>
        <p:spPr>
          <a:xfrm>
            <a:off x="393514" y="247291"/>
            <a:ext cx="8595360" cy="914400"/>
          </a:xfrm>
        </p:spPr>
        <p:txBody>
          <a:bodyPr>
            <a:normAutofit/>
          </a:bodyPr>
          <a:lstStyle>
            <a:lvl1pPr>
              <a:defRPr sz="4000" baseline="0"/>
            </a:lvl1pPr>
          </a:lstStyle>
          <a:p>
            <a:r>
              <a:rPr lang="en-US" dirty="0"/>
              <a:t>Click to edit master title style</a:t>
            </a:r>
          </a:p>
        </p:txBody>
      </p:sp>
      <p:pic>
        <p:nvPicPr>
          <p:cNvPr id="26" name="Picture 2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2453056"/>
            <a:ext cx="236468" cy="236468"/>
          </a:xfrm>
          <a:prstGeom prst="rect">
            <a:avLst/>
          </a:prstGeom>
        </p:spPr>
      </p:pic>
      <p:sp>
        <p:nvSpPr>
          <p:cNvPr id="27" name="TextBox 26"/>
          <p:cNvSpPr txBox="1"/>
          <p:nvPr userDrawn="1"/>
        </p:nvSpPr>
        <p:spPr>
          <a:xfrm>
            <a:off x="10244402" y="2388960"/>
            <a:ext cx="1097280" cy="369332"/>
          </a:xfrm>
          <a:prstGeom prst="rect">
            <a:avLst/>
          </a:prstGeom>
          <a:noFill/>
        </p:spPr>
        <p:txBody>
          <a:bodyPr wrap="square" rtlCol="0">
            <a:spAutoFit/>
          </a:bodyPr>
          <a:lstStyle/>
          <a:p>
            <a:r>
              <a:rPr lang="en-US" dirty="0">
                <a:solidFill>
                  <a:schemeClr val="tx1"/>
                </a:solidFill>
                <a:latin typeface="+mj-lt"/>
              </a:rPr>
              <a:t>OVERVIEW</a:t>
            </a:r>
          </a:p>
        </p:txBody>
      </p:sp>
      <p:sp>
        <p:nvSpPr>
          <p:cNvPr id="28" name="TextBox 27"/>
          <p:cNvSpPr txBox="1"/>
          <p:nvPr userDrawn="1"/>
        </p:nvSpPr>
        <p:spPr>
          <a:xfrm>
            <a:off x="10244402" y="2694924"/>
            <a:ext cx="1097280" cy="274320"/>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31" name="TextBox 30"/>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36" name="Isosceles Triangle 35"/>
          <p:cNvSpPr/>
          <p:nvPr userDrawn="1"/>
        </p:nvSpPr>
        <p:spPr>
          <a:xfrm flipV="1">
            <a:off x="10972800" y="2147931"/>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41" name="TextBox 40"/>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sp>
        <p:nvSpPr>
          <p:cNvPr id="54" name="TextBox 53"/>
          <p:cNvSpPr txBox="1"/>
          <p:nvPr userDrawn="1"/>
        </p:nvSpPr>
        <p:spPr>
          <a:xfrm>
            <a:off x="9778676" y="3318687"/>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5</a:t>
            </a:r>
          </a:p>
        </p:txBody>
      </p:sp>
      <p:sp>
        <p:nvSpPr>
          <p:cNvPr id="55" name="TextBox 54"/>
          <p:cNvSpPr txBox="1"/>
          <p:nvPr userDrawn="1"/>
        </p:nvSpPr>
        <p:spPr>
          <a:xfrm>
            <a:off x="9771117" y="1958147"/>
            <a:ext cx="1463040" cy="461665"/>
          </a:xfrm>
          <a:prstGeom prst="rect">
            <a:avLst/>
          </a:prstGeom>
          <a:noFill/>
        </p:spPr>
        <p:txBody>
          <a:bodyPr wrap="square" rtlCol="0">
            <a:spAutoFit/>
          </a:bodyPr>
          <a:lstStyle/>
          <a:p>
            <a:r>
              <a:rPr lang="en-US" sz="2400" dirty="0">
                <a:solidFill>
                  <a:schemeClr val="tx1"/>
                </a:solidFill>
                <a:latin typeface="+mj-lt"/>
              </a:rPr>
              <a:t>ACTIVITY 4</a:t>
            </a:r>
          </a:p>
        </p:txBody>
      </p:sp>
      <p:sp>
        <p:nvSpPr>
          <p:cNvPr id="56" name="TextBox 55"/>
          <p:cNvSpPr txBox="1"/>
          <p:nvPr userDrawn="1"/>
        </p:nvSpPr>
        <p:spPr>
          <a:xfrm>
            <a:off x="9778676" y="3669279"/>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6</a:t>
            </a:r>
          </a:p>
        </p:txBody>
      </p:sp>
      <p:grpSp>
        <p:nvGrpSpPr>
          <p:cNvPr id="38" name="Group 37"/>
          <p:cNvGrpSpPr/>
          <p:nvPr userDrawn="1"/>
        </p:nvGrpSpPr>
        <p:grpSpPr>
          <a:xfrm>
            <a:off x="9606880" y="-22169"/>
            <a:ext cx="3093444" cy="1015663"/>
            <a:chOff x="9606880" y="-22169"/>
            <a:chExt cx="3093444" cy="1015663"/>
          </a:xfrm>
        </p:grpSpPr>
        <p:sp>
          <p:nvSpPr>
            <p:cNvPr id="42" name="Rounded Rectangle 41"/>
            <p:cNvSpPr/>
            <p:nvPr userDrawn="1"/>
          </p:nvSpPr>
          <p:spPr>
            <a:xfrm>
              <a:off x="9606880" y="247291"/>
              <a:ext cx="3093444" cy="485634"/>
            </a:xfrm>
            <a:prstGeom prst="roundRect">
              <a:avLst>
                <a:gd name="adj" fmla="val 50000"/>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43" name="TextBox 42"/>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3"/>
                  </a:solidFill>
                  <a:latin typeface="+mj-lt"/>
                </a:rPr>
                <a:t>02</a:t>
              </a:r>
              <a:endParaRPr lang="en-US" sz="2000" dirty="0">
                <a:solidFill>
                  <a:schemeClr val="accent3"/>
                </a:solidFill>
                <a:latin typeface="+mj-lt"/>
              </a:endParaRPr>
            </a:p>
          </p:txBody>
        </p:sp>
      </p:grpSp>
    </p:spTree>
    <p:extLst>
      <p:ext uri="{BB962C8B-B14F-4D97-AF65-F5344CB8AC3E}">
        <p14:creationId xmlns:p14="http://schemas.microsoft.com/office/powerpoint/2010/main" val="1006134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hase 2_Activity 4 Example">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4</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hasCustomPrompt="1"/>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55" name="TextBox 54"/>
          <p:cNvSpPr txBox="1"/>
          <p:nvPr userDrawn="1"/>
        </p:nvSpPr>
        <p:spPr>
          <a:xfrm>
            <a:off x="9771117" y="1668273"/>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pic>
        <p:nvPicPr>
          <p:cNvPr id="56" name="Picture 5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2762599"/>
            <a:ext cx="236468" cy="236468"/>
          </a:xfrm>
          <a:prstGeom prst="rect">
            <a:avLst/>
          </a:prstGeom>
        </p:spPr>
      </p:pic>
      <p:sp>
        <p:nvSpPr>
          <p:cNvPr id="60" name="TextBox 59"/>
          <p:cNvSpPr txBox="1"/>
          <p:nvPr userDrawn="1"/>
        </p:nvSpPr>
        <p:spPr>
          <a:xfrm>
            <a:off x="10244402" y="2388960"/>
            <a:ext cx="1097280" cy="369332"/>
          </a:xfrm>
          <a:prstGeom prst="rect">
            <a:avLst/>
          </a:prstGeom>
          <a:noFill/>
        </p:spPr>
        <p:txBody>
          <a:bodyPr wrap="square" rtlCol="0">
            <a:spAutoFit/>
          </a:bodyPr>
          <a:lstStyle/>
          <a:p>
            <a:r>
              <a:rPr lang="en-US" dirty="0">
                <a:solidFill>
                  <a:schemeClr val="bg1">
                    <a:lumMod val="65000"/>
                  </a:schemeClr>
                </a:solidFill>
                <a:latin typeface="+mj-lt"/>
              </a:rPr>
              <a:t>OVERVIEW</a:t>
            </a:r>
          </a:p>
        </p:txBody>
      </p:sp>
      <p:sp>
        <p:nvSpPr>
          <p:cNvPr id="61" name="TextBox 60"/>
          <p:cNvSpPr txBox="1"/>
          <p:nvPr userDrawn="1"/>
        </p:nvSpPr>
        <p:spPr>
          <a:xfrm>
            <a:off x="10244402" y="2694924"/>
            <a:ext cx="1097280" cy="369332"/>
          </a:xfrm>
          <a:prstGeom prst="rect">
            <a:avLst/>
          </a:prstGeom>
          <a:noFill/>
        </p:spPr>
        <p:txBody>
          <a:bodyPr wrap="square" rtlCol="0">
            <a:spAutoFit/>
          </a:bodyPr>
          <a:lstStyle/>
          <a:p>
            <a:r>
              <a:rPr lang="en-US" dirty="0">
                <a:solidFill>
                  <a:schemeClr val="tx1"/>
                </a:solidFill>
                <a:latin typeface="+mj-lt"/>
              </a:rPr>
              <a:t>EXAMPLE</a:t>
            </a:r>
          </a:p>
        </p:txBody>
      </p:sp>
      <p:sp>
        <p:nvSpPr>
          <p:cNvPr id="63" name="TextBox 62"/>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64" name="Isosceles Triangle 63"/>
          <p:cNvSpPr/>
          <p:nvPr userDrawn="1"/>
        </p:nvSpPr>
        <p:spPr>
          <a:xfrm flipV="1">
            <a:off x="10972800" y="2147931"/>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66" name="TextBox 65"/>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sp>
        <p:nvSpPr>
          <p:cNvPr id="67" name="TextBox 66"/>
          <p:cNvSpPr txBox="1"/>
          <p:nvPr userDrawn="1"/>
        </p:nvSpPr>
        <p:spPr>
          <a:xfrm>
            <a:off x="9778676" y="3318687"/>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5</a:t>
            </a:r>
          </a:p>
        </p:txBody>
      </p:sp>
      <p:sp>
        <p:nvSpPr>
          <p:cNvPr id="68" name="TextBox 67"/>
          <p:cNvSpPr txBox="1"/>
          <p:nvPr userDrawn="1"/>
        </p:nvSpPr>
        <p:spPr>
          <a:xfrm>
            <a:off x="9771117" y="1958147"/>
            <a:ext cx="1463040" cy="461665"/>
          </a:xfrm>
          <a:prstGeom prst="rect">
            <a:avLst/>
          </a:prstGeom>
          <a:noFill/>
        </p:spPr>
        <p:txBody>
          <a:bodyPr wrap="square" rtlCol="0">
            <a:spAutoFit/>
          </a:bodyPr>
          <a:lstStyle/>
          <a:p>
            <a:r>
              <a:rPr lang="en-US" sz="2400" dirty="0">
                <a:solidFill>
                  <a:schemeClr val="tx1"/>
                </a:solidFill>
                <a:latin typeface="+mj-lt"/>
              </a:rPr>
              <a:t>ACTIVITY 4</a:t>
            </a:r>
          </a:p>
        </p:txBody>
      </p:sp>
      <p:sp>
        <p:nvSpPr>
          <p:cNvPr id="69" name="TextBox 68"/>
          <p:cNvSpPr txBox="1"/>
          <p:nvPr userDrawn="1"/>
        </p:nvSpPr>
        <p:spPr>
          <a:xfrm>
            <a:off x="9778676" y="3669279"/>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6</a:t>
            </a:r>
          </a:p>
        </p:txBody>
      </p:sp>
      <p:grpSp>
        <p:nvGrpSpPr>
          <p:cNvPr id="29" name="Group 28"/>
          <p:cNvGrpSpPr/>
          <p:nvPr userDrawn="1"/>
        </p:nvGrpSpPr>
        <p:grpSpPr>
          <a:xfrm>
            <a:off x="9606880" y="-22169"/>
            <a:ext cx="3093444" cy="1015663"/>
            <a:chOff x="9606880" y="-22169"/>
            <a:chExt cx="3093444" cy="1015663"/>
          </a:xfrm>
        </p:grpSpPr>
        <p:sp>
          <p:nvSpPr>
            <p:cNvPr id="31" name="Rounded Rectangle 30"/>
            <p:cNvSpPr/>
            <p:nvPr userDrawn="1"/>
          </p:nvSpPr>
          <p:spPr>
            <a:xfrm>
              <a:off x="9606880" y="247291"/>
              <a:ext cx="3093444" cy="485634"/>
            </a:xfrm>
            <a:prstGeom prst="roundRect">
              <a:avLst>
                <a:gd name="adj" fmla="val 50000"/>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36" name="TextBox 35"/>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3"/>
                  </a:solidFill>
                  <a:latin typeface="+mj-lt"/>
                </a:rPr>
                <a:t>02</a:t>
              </a:r>
              <a:endParaRPr lang="en-US" sz="2000" dirty="0">
                <a:solidFill>
                  <a:schemeClr val="accent3"/>
                </a:solidFill>
                <a:latin typeface="+mj-lt"/>
              </a:endParaRPr>
            </a:p>
          </p:txBody>
        </p:sp>
      </p:grpSp>
    </p:spTree>
    <p:extLst>
      <p:ext uri="{BB962C8B-B14F-4D97-AF65-F5344CB8AC3E}">
        <p14:creationId xmlns:p14="http://schemas.microsoft.com/office/powerpoint/2010/main" val="16380516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hase 2_Activity 4 Let's Try It">
    <p:bg>
      <p:bgPr>
        <a:solidFill>
          <a:schemeClr val="accent3">
            <a:alpha val="55000"/>
          </a:schemeClr>
        </a:solidFill>
        <a:effectLst/>
      </p:bgPr>
    </p:bg>
    <p:spTree>
      <p:nvGrpSpPr>
        <p:cNvPr id="1" name=""/>
        <p:cNvGrpSpPr/>
        <p:nvPr/>
      </p:nvGrpSpPr>
      <p:grpSpPr>
        <a:xfrm>
          <a:off x="0" y="0"/>
          <a:ext cx="0" cy="0"/>
          <a:chOff x="0" y="0"/>
          <a:chExt cx="0" cy="0"/>
        </a:xfrm>
      </p:grpSpPr>
      <p:sp>
        <p:nvSpPr>
          <p:cNvPr id="31" name="Rectangle 30"/>
          <p:cNvSpPr/>
          <p:nvPr userDrawn="1"/>
        </p:nvSpPr>
        <p:spPr>
          <a:xfrm>
            <a:off x="9448800" y="0"/>
            <a:ext cx="274320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4</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52240" y="5612632"/>
            <a:ext cx="708694" cy="708694"/>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90" y="1422995"/>
              <a:ext cx="569474" cy="388300"/>
            </a:xfrm>
            <a:prstGeom prst="rect">
              <a:avLst/>
            </a:prstGeom>
            <a:noFill/>
          </p:spPr>
          <p:txBody>
            <a:bodyPr wrap="square" rtlCol="0">
              <a:spAutoFit/>
            </a:bodyPr>
            <a:lstStyle/>
            <a:p>
              <a:pPr algn="ctr">
                <a:lnSpc>
                  <a:spcPts val="1500"/>
                </a:lnSpc>
              </a:pPr>
              <a:r>
                <a:rPr lang="en-US" sz="1600" dirty="0">
                  <a:solidFill>
                    <a:schemeClr val="accent2">
                      <a:lumMod val="20000"/>
                      <a:lumOff val="80000"/>
                    </a:schemeClr>
                  </a:solidFill>
                  <a:latin typeface="+mj-lt"/>
                </a:rPr>
                <a:t>SNET</a:t>
              </a:r>
              <a:endParaRPr lang="en-US" sz="2000" dirty="0">
                <a:solidFill>
                  <a:schemeClr val="accent2">
                    <a:lumMod val="20000"/>
                    <a:lumOff val="80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accent3"/>
                </a:solidFill>
                <a:latin typeface="+mj-lt"/>
              </a:rPr>
              <a:t>PARTICIPATE</a:t>
            </a:r>
          </a:p>
        </p:txBody>
      </p:sp>
      <p:sp>
        <p:nvSpPr>
          <p:cNvPr id="56" name="TextBox 55"/>
          <p:cNvSpPr txBox="1"/>
          <p:nvPr userDrawn="1"/>
        </p:nvSpPr>
        <p:spPr>
          <a:xfrm>
            <a:off x="9771117" y="1668273"/>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pic>
        <p:nvPicPr>
          <p:cNvPr id="57" name="Picture 5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3067399"/>
            <a:ext cx="236468" cy="236468"/>
          </a:xfrm>
          <a:prstGeom prst="rect">
            <a:avLst/>
          </a:prstGeom>
        </p:spPr>
      </p:pic>
      <p:sp>
        <p:nvSpPr>
          <p:cNvPr id="62" name="TextBox 61"/>
          <p:cNvSpPr txBox="1"/>
          <p:nvPr userDrawn="1"/>
        </p:nvSpPr>
        <p:spPr>
          <a:xfrm>
            <a:off x="10244402" y="2388960"/>
            <a:ext cx="1097280" cy="369332"/>
          </a:xfrm>
          <a:prstGeom prst="rect">
            <a:avLst/>
          </a:prstGeom>
          <a:noFill/>
        </p:spPr>
        <p:txBody>
          <a:bodyPr wrap="square" rtlCol="0">
            <a:spAutoFit/>
          </a:bodyPr>
          <a:lstStyle/>
          <a:p>
            <a:r>
              <a:rPr lang="en-US" dirty="0">
                <a:solidFill>
                  <a:schemeClr val="tx1"/>
                </a:solidFill>
                <a:latin typeface="+mj-lt"/>
              </a:rPr>
              <a:t>OVERVIEW</a:t>
            </a:r>
          </a:p>
        </p:txBody>
      </p:sp>
      <p:sp>
        <p:nvSpPr>
          <p:cNvPr id="63" name="TextBox 62"/>
          <p:cNvSpPr txBox="1"/>
          <p:nvPr userDrawn="1"/>
        </p:nvSpPr>
        <p:spPr>
          <a:xfrm>
            <a:off x="10244402" y="2694924"/>
            <a:ext cx="1097280" cy="274320"/>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64" name="TextBox 63"/>
          <p:cNvSpPr txBox="1"/>
          <p:nvPr userDrawn="1"/>
        </p:nvSpPr>
        <p:spPr>
          <a:xfrm>
            <a:off x="10244402" y="3000888"/>
            <a:ext cx="1097280" cy="369332"/>
          </a:xfrm>
          <a:prstGeom prst="rect">
            <a:avLst/>
          </a:prstGeom>
          <a:noFill/>
        </p:spPr>
        <p:txBody>
          <a:bodyPr wrap="square" rtlCol="0">
            <a:spAutoFit/>
          </a:bodyPr>
          <a:lstStyle/>
          <a:p>
            <a:r>
              <a:rPr lang="en-US" dirty="0">
                <a:solidFill>
                  <a:schemeClr val="accent3"/>
                </a:solidFill>
                <a:latin typeface="+mj-lt"/>
              </a:rPr>
              <a:t>LET’S TRY IT!</a:t>
            </a:r>
          </a:p>
        </p:txBody>
      </p:sp>
      <p:sp>
        <p:nvSpPr>
          <p:cNvPr id="65" name="TextBox 64"/>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66" name="Isosceles Triangle 65"/>
          <p:cNvSpPr/>
          <p:nvPr userDrawn="1"/>
        </p:nvSpPr>
        <p:spPr>
          <a:xfrm flipV="1">
            <a:off x="10972800" y="2147931"/>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68" name="TextBox 67"/>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sp>
        <p:nvSpPr>
          <p:cNvPr id="69" name="TextBox 68"/>
          <p:cNvSpPr txBox="1"/>
          <p:nvPr userDrawn="1"/>
        </p:nvSpPr>
        <p:spPr>
          <a:xfrm>
            <a:off x="9778676" y="3318687"/>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5</a:t>
            </a:r>
          </a:p>
        </p:txBody>
      </p:sp>
      <p:sp>
        <p:nvSpPr>
          <p:cNvPr id="70" name="TextBox 69"/>
          <p:cNvSpPr txBox="1"/>
          <p:nvPr userDrawn="1"/>
        </p:nvSpPr>
        <p:spPr>
          <a:xfrm>
            <a:off x="9771117" y="1958147"/>
            <a:ext cx="1463040" cy="461665"/>
          </a:xfrm>
          <a:prstGeom prst="rect">
            <a:avLst/>
          </a:prstGeom>
          <a:noFill/>
        </p:spPr>
        <p:txBody>
          <a:bodyPr wrap="square" rtlCol="0">
            <a:spAutoFit/>
          </a:bodyPr>
          <a:lstStyle/>
          <a:p>
            <a:r>
              <a:rPr lang="en-US" sz="2400" dirty="0">
                <a:solidFill>
                  <a:schemeClr val="tx1"/>
                </a:solidFill>
                <a:latin typeface="+mj-lt"/>
              </a:rPr>
              <a:t>ACTIVITY 4</a:t>
            </a:r>
          </a:p>
        </p:txBody>
      </p:sp>
      <p:sp>
        <p:nvSpPr>
          <p:cNvPr id="71" name="TextBox 70"/>
          <p:cNvSpPr txBox="1"/>
          <p:nvPr userDrawn="1"/>
        </p:nvSpPr>
        <p:spPr>
          <a:xfrm>
            <a:off x="9778676" y="3669279"/>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6</a:t>
            </a:r>
          </a:p>
        </p:txBody>
      </p:sp>
      <p:grpSp>
        <p:nvGrpSpPr>
          <p:cNvPr id="37" name="Group 36"/>
          <p:cNvGrpSpPr/>
          <p:nvPr userDrawn="1"/>
        </p:nvGrpSpPr>
        <p:grpSpPr>
          <a:xfrm>
            <a:off x="9606880" y="-22169"/>
            <a:ext cx="3093444" cy="1015663"/>
            <a:chOff x="9606880" y="-22169"/>
            <a:chExt cx="3093444" cy="1015663"/>
          </a:xfrm>
        </p:grpSpPr>
        <p:sp>
          <p:nvSpPr>
            <p:cNvPr id="38" name="Rounded Rectangle 37"/>
            <p:cNvSpPr/>
            <p:nvPr userDrawn="1"/>
          </p:nvSpPr>
          <p:spPr>
            <a:xfrm>
              <a:off x="9606880" y="247291"/>
              <a:ext cx="3093444" cy="485634"/>
            </a:xfrm>
            <a:prstGeom prst="roundRect">
              <a:avLst>
                <a:gd name="adj" fmla="val 50000"/>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41" name="TextBox 40"/>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3"/>
                  </a:solidFill>
                  <a:latin typeface="+mj-lt"/>
                </a:rPr>
                <a:t>02</a:t>
              </a:r>
              <a:endParaRPr lang="en-US" sz="2000" dirty="0">
                <a:solidFill>
                  <a:schemeClr val="accent3"/>
                </a:solidFill>
                <a:latin typeface="+mj-lt"/>
              </a:endParaRPr>
            </a:p>
          </p:txBody>
        </p:sp>
      </p:grpSp>
    </p:spTree>
    <p:extLst>
      <p:ext uri="{BB962C8B-B14F-4D97-AF65-F5344CB8AC3E}">
        <p14:creationId xmlns:p14="http://schemas.microsoft.com/office/powerpoint/2010/main" val="36000151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hase 2_Activity 5 Overview">
    <p:bg>
      <p:bgPr>
        <a:solidFill>
          <a:schemeClr val="bg1">
            <a:lumMod val="95000"/>
          </a:schemeClr>
        </a:solidFill>
        <a:effectLst/>
      </p:bgPr>
    </p:bg>
    <p:spTree>
      <p:nvGrpSpPr>
        <p:cNvPr id="1" name=""/>
        <p:cNvGrpSpPr/>
        <p:nvPr/>
      </p:nvGrpSpPr>
      <p:grpSpPr>
        <a:xfrm>
          <a:off x="0" y="0"/>
          <a:ext cx="0" cy="0"/>
          <a:chOff x="0" y="0"/>
          <a:chExt cx="0" cy="0"/>
        </a:xfrm>
      </p:grpSpPr>
      <p:sp>
        <p:nvSpPr>
          <p:cNvPr id="55" name="TextBox 54"/>
          <p:cNvSpPr txBox="1"/>
          <p:nvPr userDrawn="1"/>
        </p:nvSpPr>
        <p:spPr>
          <a:xfrm>
            <a:off x="9771117" y="1958147"/>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5</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hasCustomPrompt="1"/>
          </p:nvPr>
        </p:nvSpPr>
        <p:spPr>
          <a:xfrm>
            <a:off x="393514" y="247291"/>
            <a:ext cx="8595360" cy="914400"/>
          </a:xfrm>
        </p:spPr>
        <p:txBody>
          <a:bodyPr>
            <a:normAutofit/>
          </a:bodyPr>
          <a:lstStyle>
            <a:lvl1pPr>
              <a:defRPr sz="4000" baseline="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31" name="TextBox 30"/>
          <p:cNvSpPr txBox="1"/>
          <p:nvPr userDrawn="1"/>
        </p:nvSpPr>
        <p:spPr>
          <a:xfrm>
            <a:off x="9771117" y="1668273"/>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pic>
        <p:nvPicPr>
          <p:cNvPr id="36" name="Picture 3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860938" y="2779893"/>
            <a:ext cx="236468" cy="236468"/>
          </a:xfrm>
          <a:prstGeom prst="rect">
            <a:avLst/>
          </a:prstGeom>
        </p:spPr>
      </p:pic>
      <p:sp>
        <p:nvSpPr>
          <p:cNvPr id="38" name="TextBox 37"/>
          <p:cNvSpPr txBox="1"/>
          <p:nvPr userDrawn="1"/>
        </p:nvSpPr>
        <p:spPr>
          <a:xfrm>
            <a:off x="10125386" y="2715797"/>
            <a:ext cx="1097280" cy="369332"/>
          </a:xfrm>
          <a:prstGeom prst="rect">
            <a:avLst/>
          </a:prstGeom>
          <a:noFill/>
        </p:spPr>
        <p:txBody>
          <a:bodyPr wrap="square" rtlCol="0">
            <a:spAutoFit/>
          </a:bodyPr>
          <a:lstStyle/>
          <a:p>
            <a:r>
              <a:rPr lang="en-US" dirty="0">
                <a:solidFill>
                  <a:schemeClr val="tx1"/>
                </a:solidFill>
                <a:latin typeface="+mj-lt"/>
              </a:rPr>
              <a:t>OVERVIEW</a:t>
            </a:r>
          </a:p>
        </p:txBody>
      </p:sp>
      <p:sp>
        <p:nvSpPr>
          <p:cNvPr id="41" name="TextBox 40"/>
          <p:cNvSpPr txBox="1"/>
          <p:nvPr userDrawn="1"/>
        </p:nvSpPr>
        <p:spPr>
          <a:xfrm>
            <a:off x="10125386" y="3021761"/>
            <a:ext cx="1097280" cy="274320"/>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43" name="TextBox 42"/>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44" name="Isosceles Triangle 43"/>
          <p:cNvSpPr/>
          <p:nvPr userDrawn="1"/>
        </p:nvSpPr>
        <p:spPr>
          <a:xfrm flipV="1">
            <a:off x="10972800" y="2514600"/>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53" name="TextBox 52"/>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sp>
        <p:nvSpPr>
          <p:cNvPr id="54" name="TextBox 53"/>
          <p:cNvSpPr txBox="1"/>
          <p:nvPr userDrawn="1"/>
        </p:nvSpPr>
        <p:spPr>
          <a:xfrm>
            <a:off x="9778676" y="2267022"/>
            <a:ext cx="1463040" cy="461665"/>
          </a:xfrm>
          <a:prstGeom prst="rect">
            <a:avLst/>
          </a:prstGeom>
          <a:noFill/>
        </p:spPr>
        <p:txBody>
          <a:bodyPr wrap="square" rtlCol="0">
            <a:spAutoFit/>
          </a:bodyPr>
          <a:lstStyle/>
          <a:p>
            <a:r>
              <a:rPr lang="en-US" sz="2400" dirty="0">
                <a:solidFill>
                  <a:schemeClr val="tx1"/>
                </a:solidFill>
                <a:latin typeface="+mj-lt"/>
              </a:rPr>
              <a:t>ACTIVITY 5</a:t>
            </a:r>
          </a:p>
        </p:txBody>
      </p:sp>
      <p:sp>
        <p:nvSpPr>
          <p:cNvPr id="56" name="TextBox 55"/>
          <p:cNvSpPr txBox="1"/>
          <p:nvPr userDrawn="1"/>
        </p:nvSpPr>
        <p:spPr>
          <a:xfrm>
            <a:off x="9778676" y="3669279"/>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6</a:t>
            </a:r>
          </a:p>
        </p:txBody>
      </p:sp>
      <p:grpSp>
        <p:nvGrpSpPr>
          <p:cNvPr id="29" name="Group 28"/>
          <p:cNvGrpSpPr/>
          <p:nvPr userDrawn="1"/>
        </p:nvGrpSpPr>
        <p:grpSpPr>
          <a:xfrm>
            <a:off x="9606880" y="-22169"/>
            <a:ext cx="3093444" cy="1015663"/>
            <a:chOff x="9606880" y="-22169"/>
            <a:chExt cx="3093444" cy="1015663"/>
          </a:xfrm>
        </p:grpSpPr>
        <p:sp>
          <p:nvSpPr>
            <p:cNvPr id="45" name="Rounded Rectangle 44"/>
            <p:cNvSpPr/>
            <p:nvPr userDrawn="1"/>
          </p:nvSpPr>
          <p:spPr>
            <a:xfrm>
              <a:off x="9606880" y="247291"/>
              <a:ext cx="3093444" cy="485634"/>
            </a:xfrm>
            <a:prstGeom prst="roundRect">
              <a:avLst>
                <a:gd name="adj" fmla="val 50000"/>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46" name="TextBox 45"/>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3"/>
                  </a:solidFill>
                  <a:latin typeface="+mj-lt"/>
                </a:rPr>
                <a:t>02</a:t>
              </a:r>
              <a:endParaRPr lang="en-US" sz="2000" dirty="0">
                <a:solidFill>
                  <a:schemeClr val="accent3"/>
                </a:solidFill>
                <a:latin typeface="+mj-lt"/>
              </a:endParaRPr>
            </a:p>
          </p:txBody>
        </p:sp>
      </p:grpSp>
    </p:spTree>
    <p:extLst>
      <p:ext uri="{BB962C8B-B14F-4D97-AF65-F5344CB8AC3E}">
        <p14:creationId xmlns:p14="http://schemas.microsoft.com/office/powerpoint/2010/main" val="40668522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hase 2_Activity 5 Example">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5</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hasCustomPrompt="1"/>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58" name="TextBox 57"/>
          <p:cNvSpPr txBox="1"/>
          <p:nvPr userDrawn="1"/>
        </p:nvSpPr>
        <p:spPr>
          <a:xfrm>
            <a:off x="9771117" y="1958147"/>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sp>
        <p:nvSpPr>
          <p:cNvPr id="59" name="TextBox 58"/>
          <p:cNvSpPr txBox="1"/>
          <p:nvPr userDrawn="1"/>
        </p:nvSpPr>
        <p:spPr>
          <a:xfrm>
            <a:off x="9771117" y="1668273"/>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pic>
        <p:nvPicPr>
          <p:cNvPr id="60" name="Picture 5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860938" y="3067399"/>
            <a:ext cx="236468" cy="236468"/>
          </a:xfrm>
          <a:prstGeom prst="rect">
            <a:avLst/>
          </a:prstGeom>
        </p:spPr>
      </p:pic>
      <p:sp>
        <p:nvSpPr>
          <p:cNvPr id="61" name="TextBox 60"/>
          <p:cNvSpPr txBox="1"/>
          <p:nvPr userDrawn="1"/>
        </p:nvSpPr>
        <p:spPr>
          <a:xfrm>
            <a:off x="10125386" y="2715797"/>
            <a:ext cx="1097280" cy="369332"/>
          </a:xfrm>
          <a:prstGeom prst="rect">
            <a:avLst/>
          </a:prstGeom>
          <a:noFill/>
        </p:spPr>
        <p:txBody>
          <a:bodyPr wrap="square" rtlCol="0">
            <a:spAutoFit/>
          </a:bodyPr>
          <a:lstStyle/>
          <a:p>
            <a:r>
              <a:rPr lang="en-US" dirty="0">
                <a:solidFill>
                  <a:schemeClr val="bg1">
                    <a:lumMod val="65000"/>
                  </a:schemeClr>
                </a:solidFill>
                <a:latin typeface="+mj-lt"/>
              </a:rPr>
              <a:t>OVERVIEW</a:t>
            </a:r>
          </a:p>
        </p:txBody>
      </p:sp>
      <p:sp>
        <p:nvSpPr>
          <p:cNvPr id="62" name="TextBox 61"/>
          <p:cNvSpPr txBox="1"/>
          <p:nvPr userDrawn="1"/>
        </p:nvSpPr>
        <p:spPr>
          <a:xfrm>
            <a:off x="10125386" y="3021761"/>
            <a:ext cx="1097280" cy="369332"/>
          </a:xfrm>
          <a:prstGeom prst="rect">
            <a:avLst/>
          </a:prstGeom>
          <a:noFill/>
        </p:spPr>
        <p:txBody>
          <a:bodyPr wrap="square" rtlCol="0">
            <a:spAutoFit/>
          </a:bodyPr>
          <a:lstStyle/>
          <a:p>
            <a:r>
              <a:rPr lang="en-US" dirty="0">
                <a:solidFill>
                  <a:schemeClr val="tx1"/>
                </a:solidFill>
                <a:latin typeface="+mj-lt"/>
              </a:rPr>
              <a:t>EXAMPLE</a:t>
            </a:r>
          </a:p>
        </p:txBody>
      </p:sp>
      <p:sp>
        <p:nvSpPr>
          <p:cNvPr id="64" name="TextBox 63"/>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65" name="Isosceles Triangle 64"/>
          <p:cNvSpPr/>
          <p:nvPr userDrawn="1"/>
        </p:nvSpPr>
        <p:spPr>
          <a:xfrm flipV="1">
            <a:off x="10972800" y="2514600"/>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67" name="TextBox 66"/>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sp>
        <p:nvSpPr>
          <p:cNvPr id="68" name="TextBox 67"/>
          <p:cNvSpPr txBox="1"/>
          <p:nvPr userDrawn="1"/>
        </p:nvSpPr>
        <p:spPr>
          <a:xfrm>
            <a:off x="9778676" y="2267022"/>
            <a:ext cx="1463040" cy="461665"/>
          </a:xfrm>
          <a:prstGeom prst="rect">
            <a:avLst/>
          </a:prstGeom>
          <a:noFill/>
        </p:spPr>
        <p:txBody>
          <a:bodyPr wrap="square" rtlCol="0">
            <a:spAutoFit/>
          </a:bodyPr>
          <a:lstStyle/>
          <a:p>
            <a:r>
              <a:rPr lang="en-US" sz="2400" dirty="0">
                <a:solidFill>
                  <a:schemeClr val="tx1"/>
                </a:solidFill>
                <a:latin typeface="+mj-lt"/>
              </a:rPr>
              <a:t>ACTIVITY 5</a:t>
            </a:r>
          </a:p>
        </p:txBody>
      </p:sp>
      <p:sp>
        <p:nvSpPr>
          <p:cNvPr id="69" name="TextBox 68"/>
          <p:cNvSpPr txBox="1"/>
          <p:nvPr userDrawn="1"/>
        </p:nvSpPr>
        <p:spPr>
          <a:xfrm>
            <a:off x="9778676" y="3669279"/>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6</a:t>
            </a:r>
          </a:p>
        </p:txBody>
      </p:sp>
      <p:grpSp>
        <p:nvGrpSpPr>
          <p:cNvPr id="29" name="Group 28"/>
          <p:cNvGrpSpPr/>
          <p:nvPr userDrawn="1"/>
        </p:nvGrpSpPr>
        <p:grpSpPr>
          <a:xfrm>
            <a:off x="9606880" y="-22169"/>
            <a:ext cx="3093444" cy="1015663"/>
            <a:chOff x="9606880" y="-22169"/>
            <a:chExt cx="3093444" cy="1015663"/>
          </a:xfrm>
        </p:grpSpPr>
        <p:sp>
          <p:nvSpPr>
            <p:cNvPr id="31" name="Rounded Rectangle 30"/>
            <p:cNvSpPr/>
            <p:nvPr userDrawn="1"/>
          </p:nvSpPr>
          <p:spPr>
            <a:xfrm>
              <a:off x="9606880" y="247291"/>
              <a:ext cx="3093444" cy="485634"/>
            </a:xfrm>
            <a:prstGeom prst="roundRect">
              <a:avLst>
                <a:gd name="adj" fmla="val 50000"/>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36" name="TextBox 35"/>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3"/>
                  </a:solidFill>
                  <a:latin typeface="+mj-lt"/>
                </a:rPr>
                <a:t>02</a:t>
              </a:r>
              <a:endParaRPr lang="en-US" sz="2000" dirty="0">
                <a:solidFill>
                  <a:schemeClr val="accent3"/>
                </a:solidFill>
                <a:latin typeface="+mj-lt"/>
              </a:endParaRPr>
            </a:p>
          </p:txBody>
        </p:sp>
      </p:grpSp>
    </p:spTree>
    <p:extLst>
      <p:ext uri="{BB962C8B-B14F-4D97-AF65-F5344CB8AC3E}">
        <p14:creationId xmlns:p14="http://schemas.microsoft.com/office/powerpoint/2010/main" val="3159273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_Title and Content 2">
    <p:bg>
      <p:bgPr>
        <a:solidFill>
          <a:schemeClr val="bg1">
            <a:lumMod val="95000"/>
          </a:schemeClr>
        </a:solidFill>
        <a:effectLst/>
      </p:bgPr>
    </p:bg>
    <p:spTree>
      <p:nvGrpSpPr>
        <p:cNvPr id="1" name=""/>
        <p:cNvGrpSpPr/>
        <p:nvPr/>
      </p:nvGrpSpPr>
      <p:grpSpPr>
        <a:xfrm>
          <a:off x="0" y="0"/>
          <a:ext cx="0" cy="0"/>
          <a:chOff x="0" y="0"/>
          <a:chExt cx="0" cy="0"/>
        </a:xfrm>
      </p:grpSpPr>
      <p:sp>
        <p:nvSpPr>
          <p:cNvPr id="4" name="Google Shape;22;p80"/>
          <p:cNvSpPr txBox="1">
            <a:spLocks noGrp="1"/>
          </p:cNvSpPr>
          <p:nvPr>
            <p:ph type="title"/>
          </p:nvPr>
        </p:nvSpPr>
        <p:spPr>
          <a:xfrm>
            <a:off x="5562601" y="1505118"/>
            <a:ext cx="5312152" cy="1619082"/>
          </a:xfrm>
          <a:prstGeom prst="rect">
            <a:avLst/>
          </a:prstGeom>
          <a:noFill/>
          <a:ln>
            <a:noFill/>
          </a:ln>
        </p:spPr>
        <p:txBody>
          <a:bodyPr spcFirstLastPara="1" wrap="square" lIns="45720" tIns="45700" rIns="45720" bIns="45700" anchor="t" anchorCtr="0">
            <a:noAutofit/>
          </a:bodyPr>
          <a:lstStyle>
            <a:lvl1pPr marL="0" marR="0" lvl="0" indent="0" algn="l" rtl="0">
              <a:lnSpc>
                <a:spcPct val="80000"/>
              </a:lnSpc>
              <a:spcBef>
                <a:spcPts val="0"/>
              </a:spcBef>
              <a:spcAft>
                <a:spcPts val="0"/>
              </a:spcAft>
              <a:buClr>
                <a:srgbClr val="2CB772"/>
              </a:buClr>
              <a:buSzPts val="8800"/>
              <a:buFont typeface="Gill Sans"/>
              <a:buNone/>
              <a:defRPr sz="4400" b="0" i="0" u="none" strike="noStrike" cap="none">
                <a:solidFill>
                  <a:schemeClr val="accent1"/>
                </a:solidFill>
                <a:latin typeface="+mj-lt"/>
                <a:ea typeface="Gill Sans"/>
                <a:cs typeface="Gill Sans"/>
                <a:sym typeface="Gill Sans"/>
              </a:defRPr>
            </a:lvl1pPr>
            <a:lvl2pPr marR="0" lvl="1"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9pPr>
          </a:lstStyle>
          <a:p>
            <a:endParaRPr dirty="0"/>
          </a:p>
        </p:txBody>
      </p:sp>
      <p:sp>
        <p:nvSpPr>
          <p:cNvPr id="5" name="Google Shape;25;p80"/>
          <p:cNvSpPr txBox="1">
            <a:spLocks noGrp="1"/>
          </p:cNvSpPr>
          <p:nvPr>
            <p:ph type="body" idx="3"/>
          </p:nvPr>
        </p:nvSpPr>
        <p:spPr>
          <a:xfrm>
            <a:off x="5562600" y="1057224"/>
            <a:ext cx="2436839" cy="288925"/>
          </a:xfrm>
          <a:prstGeom prst="rect">
            <a:avLst/>
          </a:prstGeom>
          <a:noFill/>
          <a:ln>
            <a:noFill/>
          </a:ln>
        </p:spPr>
        <p:txBody>
          <a:bodyPr spcFirstLastPara="1" wrap="square" lIns="45720" tIns="45700" rIns="45720" bIns="45700" anchor="ctr" anchorCtr="0">
            <a:noAutofit/>
          </a:bodyPr>
          <a:lstStyle>
            <a:lvl1pPr marL="0" marR="0" lvl="0" indent="0" algn="l" rtl="0">
              <a:lnSpc>
                <a:spcPct val="100000"/>
              </a:lnSpc>
              <a:spcBef>
                <a:spcPts val="0"/>
              </a:spcBef>
              <a:spcAft>
                <a:spcPts val="0"/>
              </a:spcAft>
              <a:buClr>
                <a:srgbClr val="7A7B83"/>
              </a:buClr>
              <a:buSzPts val="3600"/>
              <a:buFont typeface="Gill Sans"/>
              <a:buNone/>
              <a:defRPr sz="1800" b="0" i="0" u="none" strike="noStrike" cap="none">
                <a:solidFill>
                  <a:srgbClr val="7A7B83"/>
                </a:solidFill>
                <a:latin typeface="Calibri Light" panose="020F0302020204030204" pitchFamily="34" charset="0"/>
                <a:ea typeface="Calibri Light" panose="020F0302020204030204" pitchFamily="34" charset="0"/>
                <a:cs typeface="Calibri Light" panose="020F0302020204030204" pitchFamily="34" charset="0"/>
                <a:sym typeface="Gill Sans"/>
              </a:defRPr>
            </a:lvl1pPr>
            <a:lvl2pPr marL="457200" marR="0" lvl="1"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2pPr>
            <a:lvl3pPr marL="685800" marR="0" lvl="2"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3pPr>
            <a:lvl4pPr marL="914400" marR="0" lvl="3"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4pPr>
            <a:lvl5pPr marL="1143000" marR="0" lvl="4"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5pPr>
            <a:lvl6pPr marL="1371600" marR="0" lvl="5"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6pPr>
            <a:lvl7pPr marL="1600200" marR="0" lvl="6"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7pPr>
            <a:lvl8pPr marL="1828800" marR="0" lvl="7"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8pPr>
            <a:lvl9pPr marL="2057400" marR="0" lvl="8"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9pPr>
          </a:lstStyle>
          <a:p>
            <a:endParaRPr dirty="0"/>
          </a:p>
        </p:txBody>
      </p:sp>
      <p:sp>
        <p:nvSpPr>
          <p:cNvPr id="6" name="Rectangle 5"/>
          <p:cNvSpPr/>
          <p:nvPr userDrawn="1"/>
        </p:nvSpPr>
        <p:spPr>
          <a:xfrm>
            <a:off x="685800" y="0"/>
            <a:ext cx="2743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Google Shape;21;p80"/>
          <p:cNvSpPr>
            <a:spLocks noGrp="1" noChangeAspect="1"/>
          </p:cNvSpPr>
          <p:nvPr>
            <p:ph type="pic" idx="2"/>
          </p:nvPr>
        </p:nvSpPr>
        <p:spPr>
          <a:xfrm>
            <a:off x="194281" y="1854200"/>
            <a:ext cx="4686300" cy="3124200"/>
          </a:xfrm>
          <a:prstGeom prst="rect">
            <a:avLst/>
          </a:prstGeom>
          <a:noFill/>
          <a:ln>
            <a:noFill/>
          </a:ln>
        </p:spPr>
        <p:txBody>
          <a:bodyPr spcFirstLastPara="1" wrap="square" lIns="91425" tIns="45700" rIns="91425" bIns="45700" anchor="t" anchorCtr="0">
            <a:noAutofit/>
          </a:bodyPr>
          <a:lstStyle>
            <a:lvl1pPr marR="0" lvl="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1pPr>
            <a:lvl2pPr marR="0" lvl="1"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2pPr>
            <a:lvl3pPr marR="0" lvl="2"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3pPr>
            <a:lvl4pPr marR="0" lvl="3"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4pPr>
            <a:lvl5pPr marR="0" lvl="4"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5pPr>
            <a:lvl6pPr marR="0" lvl="5"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6pPr>
            <a:lvl7pPr marR="0" lvl="6"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7pPr>
            <a:lvl8pPr marR="0" lvl="7"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8pPr>
            <a:lvl9pPr marR="0" lvl="8"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9pPr>
          </a:lstStyle>
          <a:p>
            <a:endParaRPr dirty="0"/>
          </a:p>
        </p:txBody>
      </p:sp>
      <p:sp>
        <p:nvSpPr>
          <p:cNvPr id="8" name="Text Placeholder 3"/>
          <p:cNvSpPr>
            <a:spLocks noGrp="1"/>
          </p:cNvSpPr>
          <p:nvPr>
            <p:ph type="body" sz="quarter" idx="10"/>
          </p:nvPr>
        </p:nvSpPr>
        <p:spPr>
          <a:xfrm>
            <a:off x="5562224" y="3283169"/>
            <a:ext cx="5312152" cy="30539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12"/>
          </p:nvPr>
        </p:nvSpPr>
        <p:spPr>
          <a:xfrm>
            <a:off x="9185187" y="6337088"/>
            <a:ext cx="2743200" cy="365125"/>
          </a:xfrm>
        </p:spPr>
        <p:txBody>
          <a:bodyPr/>
          <a:lstStyle/>
          <a:p>
            <a:fld id="{5805A9EC-108B-40EA-95FB-2468C466EA14}" type="slidenum">
              <a:rPr lang="en-US" smtClean="0"/>
              <a:t>‹#›</a:t>
            </a:fld>
            <a:endParaRPr lang="en-US" dirty="0"/>
          </a:p>
        </p:txBody>
      </p:sp>
    </p:spTree>
    <p:extLst>
      <p:ext uri="{BB962C8B-B14F-4D97-AF65-F5344CB8AC3E}">
        <p14:creationId xmlns:p14="http://schemas.microsoft.com/office/powerpoint/2010/main" val="24138001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ase 2_Activity 5 Let's Try It">
    <p:bg>
      <p:bgPr>
        <a:solidFill>
          <a:schemeClr val="accent3">
            <a:alpha val="55000"/>
          </a:schemeClr>
        </a:solidFill>
        <a:effectLst/>
      </p:bgPr>
    </p:bg>
    <p:spTree>
      <p:nvGrpSpPr>
        <p:cNvPr id="1" name=""/>
        <p:cNvGrpSpPr/>
        <p:nvPr/>
      </p:nvGrpSpPr>
      <p:grpSpPr>
        <a:xfrm>
          <a:off x="0" y="0"/>
          <a:ext cx="0" cy="0"/>
          <a:chOff x="0" y="0"/>
          <a:chExt cx="0" cy="0"/>
        </a:xfrm>
      </p:grpSpPr>
      <p:sp>
        <p:nvSpPr>
          <p:cNvPr id="31" name="Rectangle 30"/>
          <p:cNvSpPr/>
          <p:nvPr userDrawn="1"/>
        </p:nvSpPr>
        <p:spPr>
          <a:xfrm>
            <a:off x="9448800" y="0"/>
            <a:ext cx="274320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5</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52240" y="5612632"/>
            <a:ext cx="708694" cy="708694"/>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90" y="1422995"/>
              <a:ext cx="569474" cy="388300"/>
            </a:xfrm>
            <a:prstGeom prst="rect">
              <a:avLst/>
            </a:prstGeom>
            <a:noFill/>
          </p:spPr>
          <p:txBody>
            <a:bodyPr wrap="square" rtlCol="0">
              <a:spAutoFit/>
            </a:bodyPr>
            <a:lstStyle/>
            <a:p>
              <a:pPr algn="ctr">
                <a:lnSpc>
                  <a:spcPts val="1500"/>
                </a:lnSpc>
              </a:pPr>
              <a:r>
                <a:rPr lang="en-US" sz="1600" dirty="0">
                  <a:solidFill>
                    <a:schemeClr val="accent2">
                      <a:lumMod val="20000"/>
                      <a:lumOff val="80000"/>
                    </a:schemeClr>
                  </a:solidFill>
                  <a:latin typeface="+mj-lt"/>
                </a:rPr>
                <a:t>SNET</a:t>
              </a:r>
              <a:endParaRPr lang="en-US" sz="2000" dirty="0">
                <a:solidFill>
                  <a:schemeClr val="accent2">
                    <a:lumMod val="20000"/>
                    <a:lumOff val="80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accent3"/>
                </a:solidFill>
                <a:latin typeface="+mj-lt"/>
              </a:rPr>
              <a:t>PARTICIPATE</a:t>
            </a:r>
          </a:p>
        </p:txBody>
      </p:sp>
      <p:sp>
        <p:nvSpPr>
          <p:cNvPr id="60" name="TextBox 59"/>
          <p:cNvSpPr txBox="1"/>
          <p:nvPr userDrawn="1"/>
        </p:nvSpPr>
        <p:spPr>
          <a:xfrm>
            <a:off x="9771117" y="1958147"/>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sp>
        <p:nvSpPr>
          <p:cNvPr id="61" name="TextBox 60"/>
          <p:cNvSpPr txBox="1"/>
          <p:nvPr userDrawn="1"/>
        </p:nvSpPr>
        <p:spPr>
          <a:xfrm>
            <a:off x="9771117" y="1668273"/>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pic>
        <p:nvPicPr>
          <p:cNvPr id="62" name="Picture 6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860938" y="3372199"/>
            <a:ext cx="236468" cy="236468"/>
          </a:xfrm>
          <a:prstGeom prst="rect">
            <a:avLst/>
          </a:prstGeom>
        </p:spPr>
      </p:pic>
      <p:sp>
        <p:nvSpPr>
          <p:cNvPr id="63" name="TextBox 62"/>
          <p:cNvSpPr txBox="1"/>
          <p:nvPr userDrawn="1"/>
        </p:nvSpPr>
        <p:spPr>
          <a:xfrm>
            <a:off x="10125386" y="2715797"/>
            <a:ext cx="1097280" cy="369332"/>
          </a:xfrm>
          <a:prstGeom prst="rect">
            <a:avLst/>
          </a:prstGeom>
          <a:noFill/>
        </p:spPr>
        <p:txBody>
          <a:bodyPr wrap="square" rtlCol="0">
            <a:spAutoFit/>
          </a:bodyPr>
          <a:lstStyle/>
          <a:p>
            <a:r>
              <a:rPr lang="en-US" dirty="0">
                <a:solidFill>
                  <a:schemeClr val="bg1">
                    <a:lumMod val="65000"/>
                  </a:schemeClr>
                </a:solidFill>
                <a:latin typeface="+mj-lt"/>
              </a:rPr>
              <a:t>OVERVIEW</a:t>
            </a:r>
          </a:p>
        </p:txBody>
      </p:sp>
      <p:sp>
        <p:nvSpPr>
          <p:cNvPr id="64" name="TextBox 63"/>
          <p:cNvSpPr txBox="1"/>
          <p:nvPr userDrawn="1"/>
        </p:nvSpPr>
        <p:spPr>
          <a:xfrm>
            <a:off x="10125386" y="3021761"/>
            <a:ext cx="1097280" cy="274320"/>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65" name="TextBox 64"/>
          <p:cNvSpPr txBox="1"/>
          <p:nvPr userDrawn="1"/>
        </p:nvSpPr>
        <p:spPr>
          <a:xfrm>
            <a:off x="10125386" y="3327725"/>
            <a:ext cx="1097280" cy="369332"/>
          </a:xfrm>
          <a:prstGeom prst="rect">
            <a:avLst/>
          </a:prstGeom>
          <a:noFill/>
        </p:spPr>
        <p:txBody>
          <a:bodyPr wrap="square" rtlCol="0">
            <a:spAutoFit/>
          </a:bodyPr>
          <a:lstStyle/>
          <a:p>
            <a:r>
              <a:rPr lang="en-US" dirty="0">
                <a:solidFill>
                  <a:schemeClr val="accent3"/>
                </a:solidFill>
                <a:latin typeface="+mj-lt"/>
              </a:rPr>
              <a:t>LET’S TRY IT!</a:t>
            </a:r>
          </a:p>
        </p:txBody>
      </p:sp>
      <p:sp>
        <p:nvSpPr>
          <p:cNvPr id="66" name="TextBox 65"/>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67" name="Isosceles Triangle 66"/>
          <p:cNvSpPr/>
          <p:nvPr userDrawn="1"/>
        </p:nvSpPr>
        <p:spPr>
          <a:xfrm flipV="1">
            <a:off x="10972800" y="2514600"/>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69" name="TextBox 68"/>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sp>
        <p:nvSpPr>
          <p:cNvPr id="70" name="TextBox 69"/>
          <p:cNvSpPr txBox="1"/>
          <p:nvPr userDrawn="1"/>
        </p:nvSpPr>
        <p:spPr>
          <a:xfrm>
            <a:off x="9778676" y="2267022"/>
            <a:ext cx="1463040" cy="461665"/>
          </a:xfrm>
          <a:prstGeom prst="rect">
            <a:avLst/>
          </a:prstGeom>
          <a:noFill/>
        </p:spPr>
        <p:txBody>
          <a:bodyPr wrap="square" rtlCol="0">
            <a:spAutoFit/>
          </a:bodyPr>
          <a:lstStyle/>
          <a:p>
            <a:r>
              <a:rPr lang="en-US" sz="2400" dirty="0">
                <a:solidFill>
                  <a:schemeClr val="tx1"/>
                </a:solidFill>
                <a:latin typeface="+mj-lt"/>
              </a:rPr>
              <a:t>ACTIVITY 5</a:t>
            </a:r>
          </a:p>
        </p:txBody>
      </p:sp>
      <p:sp>
        <p:nvSpPr>
          <p:cNvPr id="71" name="TextBox 70"/>
          <p:cNvSpPr txBox="1"/>
          <p:nvPr userDrawn="1"/>
        </p:nvSpPr>
        <p:spPr>
          <a:xfrm>
            <a:off x="9778676" y="3669279"/>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6</a:t>
            </a:r>
          </a:p>
        </p:txBody>
      </p:sp>
      <p:grpSp>
        <p:nvGrpSpPr>
          <p:cNvPr id="37" name="Group 36"/>
          <p:cNvGrpSpPr/>
          <p:nvPr userDrawn="1"/>
        </p:nvGrpSpPr>
        <p:grpSpPr>
          <a:xfrm>
            <a:off x="9606880" y="-22169"/>
            <a:ext cx="3093444" cy="1015663"/>
            <a:chOff x="9606880" y="-22169"/>
            <a:chExt cx="3093444" cy="1015663"/>
          </a:xfrm>
        </p:grpSpPr>
        <p:sp>
          <p:nvSpPr>
            <p:cNvPr id="38" name="Rounded Rectangle 37"/>
            <p:cNvSpPr/>
            <p:nvPr userDrawn="1"/>
          </p:nvSpPr>
          <p:spPr>
            <a:xfrm>
              <a:off x="9606880" y="247291"/>
              <a:ext cx="3093444" cy="485634"/>
            </a:xfrm>
            <a:prstGeom prst="roundRect">
              <a:avLst>
                <a:gd name="adj" fmla="val 50000"/>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41" name="TextBox 40"/>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3"/>
                  </a:solidFill>
                  <a:latin typeface="+mj-lt"/>
                </a:rPr>
                <a:t>02</a:t>
              </a:r>
              <a:endParaRPr lang="en-US" sz="2000" dirty="0">
                <a:solidFill>
                  <a:schemeClr val="accent3"/>
                </a:solidFill>
                <a:latin typeface="+mj-lt"/>
              </a:endParaRPr>
            </a:p>
          </p:txBody>
        </p:sp>
      </p:grpSp>
    </p:spTree>
    <p:extLst>
      <p:ext uri="{BB962C8B-B14F-4D97-AF65-F5344CB8AC3E}">
        <p14:creationId xmlns:p14="http://schemas.microsoft.com/office/powerpoint/2010/main" val="25968376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hase 2_Activity 6 Overview">
    <p:bg>
      <p:bgPr>
        <a:solidFill>
          <a:schemeClr val="bg1">
            <a:lumMod val="95000"/>
          </a:schemeClr>
        </a:solidFill>
        <a:effectLst/>
      </p:bgPr>
    </p:bg>
    <p:spTree>
      <p:nvGrpSpPr>
        <p:cNvPr id="1" name=""/>
        <p:cNvGrpSpPr/>
        <p:nvPr/>
      </p:nvGrpSpPr>
      <p:grpSpPr>
        <a:xfrm>
          <a:off x="0" y="0"/>
          <a:ext cx="0" cy="0"/>
          <a:chOff x="0" y="0"/>
          <a:chExt cx="0" cy="0"/>
        </a:xfrm>
      </p:grpSpPr>
      <p:sp>
        <p:nvSpPr>
          <p:cNvPr id="54" name="TextBox 53"/>
          <p:cNvSpPr txBox="1"/>
          <p:nvPr userDrawn="1"/>
        </p:nvSpPr>
        <p:spPr>
          <a:xfrm>
            <a:off x="9778676" y="2267022"/>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5</a:t>
            </a:r>
          </a:p>
        </p:txBody>
      </p:sp>
      <p:sp>
        <p:nvSpPr>
          <p:cNvPr id="55" name="TextBox 54"/>
          <p:cNvSpPr txBox="1"/>
          <p:nvPr userDrawn="1"/>
        </p:nvSpPr>
        <p:spPr>
          <a:xfrm>
            <a:off x="9771117" y="1958147"/>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6</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hasCustomPrompt="1"/>
          </p:nvPr>
        </p:nvSpPr>
        <p:spPr>
          <a:xfrm>
            <a:off x="393514" y="247291"/>
            <a:ext cx="8595360" cy="914400"/>
          </a:xfrm>
        </p:spPr>
        <p:txBody>
          <a:bodyPr>
            <a:normAutofit/>
          </a:bodyPr>
          <a:lstStyle>
            <a:lvl1pPr>
              <a:defRPr sz="4000" baseline="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31" name="TextBox 30"/>
          <p:cNvSpPr txBox="1"/>
          <p:nvPr userDrawn="1"/>
        </p:nvSpPr>
        <p:spPr>
          <a:xfrm>
            <a:off x="9771117" y="1668273"/>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pic>
        <p:nvPicPr>
          <p:cNvPr id="36" name="Picture 3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10099111" y="2991084"/>
            <a:ext cx="236468" cy="236468"/>
          </a:xfrm>
          <a:prstGeom prst="rect">
            <a:avLst/>
          </a:prstGeom>
        </p:spPr>
      </p:pic>
      <p:sp>
        <p:nvSpPr>
          <p:cNvPr id="38" name="TextBox 37"/>
          <p:cNvSpPr txBox="1"/>
          <p:nvPr userDrawn="1"/>
        </p:nvSpPr>
        <p:spPr>
          <a:xfrm>
            <a:off x="10363559" y="2926988"/>
            <a:ext cx="1097280" cy="369332"/>
          </a:xfrm>
          <a:prstGeom prst="rect">
            <a:avLst/>
          </a:prstGeom>
          <a:noFill/>
        </p:spPr>
        <p:txBody>
          <a:bodyPr wrap="square" rtlCol="0">
            <a:spAutoFit/>
          </a:bodyPr>
          <a:lstStyle/>
          <a:p>
            <a:r>
              <a:rPr lang="en-US" dirty="0">
                <a:solidFill>
                  <a:schemeClr val="tx1"/>
                </a:solidFill>
                <a:latin typeface="+mj-lt"/>
              </a:rPr>
              <a:t>OVERVIEW</a:t>
            </a:r>
          </a:p>
        </p:txBody>
      </p:sp>
      <p:sp>
        <p:nvSpPr>
          <p:cNvPr id="41" name="TextBox 40"/>
          <p:cNvSpPr txBox="1"/>
          <p:nvPr userDrawn="1"/>
        </p:nvSpPr>
        <p:spPr>
          <a:xfrm>
            <a:off x="10363559" y="3232952"/>
            <a:ext cx="1097280" cy="274320"/>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43" name="TextBox 42"/>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44" name="Isosceles Triangle 43"/>
          <p:cNvSpPr/>
          <p:nvPr userDrawn="1"/>
        </p:nvSpPr>
        <p:spPr>
          <a:xfrm flipV="1">
            <a:off x="10972800" y="2757531"/>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53" name="TextBox 52"/>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sp>
        <p:nvSpPr>
          <p:cNvPr id="56" name="TextBox 55"/>
          <p:cNvSpPr txBox="1"/>
          <p:nvPr userDrawn="1"/>
        </p:nvSpPr>
        <p:spPr>
          <a:xfrm>
            <a:off x="9778676" y="2556453"/>
            <a:ext cx="1463040" cy="461665"/>
          </a:xfrm>
          <a:prstGeom prst="rect">
            <a:avLst/>
          </a:prstGeom>
          <a:noFill/>
        </p:spPr>
        <p:txBody>
          <a:bodyPr wrap="square" rtlCol="0">
            <a:spAutoFit/>
          </a:bodyPr>
          <a:lstStyle/>
          <a:p>
            <a:r>
              <a:rPr lang="en-US" sz="2400" dirty="0">
                <a:solidFill>
                  <a:schemeClr val="tx1"/>
                </a:solidFill>
                <a:latin typeface="+mj-lt"/>
              </a:rPr>
              <a:t>ACTIVITY 6</a:t>
            </a:r>
          </a:p>
        </p:txBody>
      </p:sp>
      <p:grpSp>
        <p:nvGrpSpPr>
          <p:cNvPr id="45" name="Group 44"/>
          <p:cNvGrpSpPr/>
          <p:nvPr userDrawn="1"/>
        </p:nvGrpSpPr>
        <p:grpSpPr>
          <a:xfrm>
            <a:off x="9606880" y="-22169"/>
            <a:ext cx="3093444" cy="1015663"/>
            <a:chOff x="9606880" y="-22169"/>
            <a:chExt cx="3093444" cy="1015663"/>
          </a:xfrm>
        </p:grpSpPr>
        <p:sp>
          <p:nvSpPr>
            <p:cNvPr id="46" name="Rounded Rectangle 45"/>
            <p:cNvSpPr/>
            <p:nvPr userDrawn="1"/>
          </p:nvSpPr>
          <p:spPr>
            <a:xfrm>
              <a:off x="9606880" y="247291"/>
              <a:ext cx="3093444" cy="485634"/>
            </a:xfrm>
            <a:prstGeom prst="roundRect">
              <a:avLst>
                <a:gd name="adj" fmla="val 50000"/>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47" name="TextBox 46"/>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3"/>
                  </a:solidFill>
                  <a:latin typeface="+mj-lt"/>
                </a:rPr>
                <a:t>02</a:t>
              </a:r>
              <a:endParaRPr lang="en-US" sz="2000" dirty="0">
                <a:solidFill>
                  <a:schemeClr val="accent3"/>
                </a:solidFill>
                <a:latin typeface="+mj-lt"/>
              </a:endParaRPr>
            </a:p>
          </p:txBody>
        </p:sp>
      </p:grpSp>
    </p:spTree>
    <p:extLst>
      <p:ext uri="{BB962C8B-B14F-4D97-AF65-F5344CB8AC3E}">
        <p14:creationId xmlns:p14="http://schemas.microsoft.com/office/powerpoint/2010/main" val="4342335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hase 2_Activity 6 Example">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6</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hasCustomPrompt="1"/>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29" name="TextBox 28"/>
          <p:cNvSpPr txBox="1"/>
          <p:nvPr userDrawn="1"/>
        </p:nvSpPr>
        <p:spPr>
          <a:xfrm>
            <a:off x="9778676" y="2267022"/>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5</a:t>
            </a:r>
          </a:p>
        </p:txBody>
      </p:sp>
      <p:sp>
        <p:nvSpPr>
          <p:cNvPr id="31" name="TextBox 30"/>
          <p:cNvSpPr txBox="1"/>
          <p:nvPr userDrawn="1"/>
        </p:nvSpPr>
        <p:spPr>
          <a:xfrm>
            <a:off x="9771117" y="1958147"/>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sp>
        <p:nvSpPr>
          <p:cNvPr id="36" name="TextBox 35"/>
          <p:cNvSpPr txBox="1"/>
          <p:nvPr userDrawn="1"/>
        </p:nvSpPr>
        <p:spPr>
          <a:xfrm>
            <a:off x="9771117" y="1668273"/>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pic>
        <p:nvPicPr>
          <p:cNvPr id="38" name="Picture 3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10099111" y="3295999"/>
            <a:ext cx="236468" cy="236468"/>
          </a:xfrm>
          <a:prstGeom prst="rect">
            <a:avLst/>
          </a:prstGeom>
        </p:spPr>
      </p:pic>
      <p:sp>
        <p:nvSpPr>
          <p:cNvPr id="41" name="TextBox 40"/>
          <p:cNvSpPr txBox="1"/>
          <p:nvPr userDrawn="1"/>
        </p:nvSpPr>
        <p:spPr>
          <a:xfrm>
            <a:off x="10363559" y="2926988"/>
            <a:ext cx="1097280" cy="369332"/>
          </a:xfrm>
          <a:prstGeom prst="rect">
            <a:avLst/>
          </a:prstGeom>
          <a:noFill/>
        </p:spPr>
        <p:txBody>
          <a:bodyPr wrap="square" rtlCol="0">
            <a:spAutoFit/>
          </a:bodyPr>
          <a:lstStyle/>
          <a:p>
            <a:r>
              <a:rPr lang="en-US" dirty="0">
                <a:solidFill>
                  <a:schemeClr val="bg1">
                    <a:lumMod val="65000"/>
                  </a:schemeClr>
                </a:solidFill>
                <a:latin typeface="+mj-lt"/>
              </a:rPr>
              <a:t>OVERVIEW</a:t>
            </a:r>
          </a:p>
        </p:txBody>
      </p:sp>
      <p:sp>
        <p:nvSpPr>
          <p:cNvPr id="42" name="TextBox 41"/>
          <p:cNvSpPr txBox="1"/>
          <p:nvPr userDrawn="1"/>
        </p:nvSpPr>
        <p:spPr>
          <a:xfrm>
            <a:off x="10363559" y="3232952"/>
            <a:ext cx="1097280" cy="369332"/>
          </a:xfrm>
          <a:prstGeom prst="rect">
            <a:avLst/>
          </a:prstGeom>
          <a:noFill/>
        </p:spPr>
        <p:txBody>
          <a:bodyPr wrap="square" rtlCol="0">
            <a:spAutoFit/>
          </a:bodyPr>
          <a:lstStyle/>
          <a:p>
            <a:r>
              <a:rPr lang="en-US" dirty="0">
                <a:solidFill>
                  <a:schemeClr val="tx1"/>
                </a:solidFill>
                <a:latin typeface="+mj-lt"/>
              </a:rPr>
              <a:t>EXAMPLE</a:t>
            </a:r>
          </a:p>
        </p:txBody>
      </p:sp>
      <p:sp>
        <p:nvSpPr>
          <p:cNvPr id="44" name="TextBox 43"/>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45" name="Isosceles Triangle 44"/>
          <p:cNvSpPr/>
          <p:nvPr userDrawn="1"/>
        </p:nvSpPr>
        <p:spPr>
          <a:xfrm flipV="1">
            <a:off x="10972800" y="2757531"/>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47" name="TextBox 46"/>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sp>
        <p:nvSpPr>
          <p:cNvPr id="48" name="TextBox 47"/>
          <p:cNvSpPr txBox="1"/>
          <p:nvPr userDrawn="1"/>
        </p:nvSpPr>
        <p:spPr>
          <a:xfrm>
            <a:off x="9778676" y="2556453"/>
            <a:ext cx="1463040" cy="461665"/>
          </a:xfrm>
          <a:prstGeom prst="rect">
            <a:avLst/>
          </a:prstGeom>
          <a:noFill/>
        </p:spPr>
        <p:txBody>
          <a:bodyPr wrap="square" rtlCol="0">
            <a:spAutoFit/>
          </a:bodyPr>
          <a:lstStyle/>
          <a:p>
            <a:r>
              <a:rPr lang="en-US" sz="2400" dirty="0">
                <a:solidFill>
                  <a:schemeClr val="tx1"/>
                </a:solidFill>
                <a:latin typeface="+mj-lt"/>
              </a:rPr>
              <a:t>ACTIVITY 6</a:t>
            </a:r>
          </a:p>
        </p:txBody>
      </p:sp>
      <p:grpSp>
        <p:nvGrpSpPr>
          <p:cNvPr id="46" name="Group 45"/>
          <p:cNvGrpSpPr/>
          <p:nvPr userDrawn="1"/>
        </p:nvGrpSpPr>
        <p:grpSpPr>
          <a:xfrm>
            <a:off x="9606880" y="-22169"/>
            <a:ext cx="3093444" cy="1015663"/>
            <a:chOff x="9606880" y="-22169"/>
            <a:chExt cx="3093444" cy="1015663"/>
          </a:xfrm>
        </p:grpSpPr>
        <p:sp>
          <p:nvSpPr>
            <p:cNvPr id="50" name="Rounded Rectangle 49"/>
            <p:cNvSpPr/>
            <p:nvPr userDrawn="1"/>
          </p:nvSpPr>
          <p:spPr>
            <a:xfrm>
              <a:off x="9606880" y="247291"/>
              <a:ext cx="3093444" cy="485634"/>
            </a:xfrm>
            <a:prstGeom prst="roundRect">
              <a:avLst>
                <a:gd name="adj" fmla="val 50000"/>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51" name="TextBox 50"/>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3"/>
                  </a:solidFill>
                  <a:latin typeface="+mj-lt"/>
                </a:rPr>
                <a:t>02</a:t>
              </a:r>
              <a:endParaRPr lang="en-US" sz="2000" dirty="0">
                <a:solidFill>
                  <a:schemeClr val="accent3"/>
                </a:solidFill>
                <a:latin typeface="+mj-lt"/>
              </a:endParaRPr>
            </a:p>
          </p:txBody>
        </p:sp>
      </p:grpSp>
    </p:spTree>
    <p:extLst>
      <p:ext uri="{BB962C8B-B14F-4D97-AF65-F5344CB8AC3E}">
        <p14:creationId xmlns:p14="http://schemas.microsoft.com/office/powerpoint/2010/main" val="8540190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hase 2_Activity 6 Let's Try It">
    <p:bg>
      <p:bgPr>
        <a:solidFill>
          <a:schemeClr val="accent3">
            <a:alpha val="55000"/>
          </a:schemeClr>
        </a:solidFill>
        <a:effectLst/>
      </p:bgPr>
    </p:bg>
    <p:spTree>
      <p:nvGrpSpPr>
        <p:cNvPr id="1" name=""/>
        <p:cNvGrpSpPr/>
        <p:nvPr/>
      </p:nvGrpSpPr>
      <p:grpSpPr>
        <a:xfrm>
          <a:off x="0" y="0"/>
          <a:ext cx="0" cy="0"/>
          <a:chOff x="0" y="0"/>
          <a:chExt cx="0" cy="0"/>
        </a:xfrm>
      </p:grpSpPr>
      <p:sp>
        <p:nvSpPr>
          <p:cNvPr id="31" name="Rectangle 30"/>
          <p:cNvSpPr/>
          <p:nvPr userDrawn="1"/>
        </p:nvSpPr>
        <p:spPr>
          <a:xfrm>
            <a:off x="9448800" y="0"/>
            <a:ext cx="274320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6</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52240" y="5612632"/>
            <a:ext cx="708694" cy="708694"/>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90" y="1422995"/>
              <a:ext cx="569474" cy="388300"/>
            </a:xfrm>
            <a:prstGeom prst="rect">
              <a:avLst/>
            </a:prstGeom>
            <a:noFill/>
          </p:spPr>
          <p:txBody>
            <a:bodyPr wrap="square" rtlCol="0">
              <a:spAutoFit/>
            </a:bodyPr>
            <a:lstStyle/>
            <a:p>
              <a:pPr algn="ctr">
                <a:lnSpc>
                  <a:spcPts val="1500"/>
                </a:lnSpc>
              </a:pPr>
              <a:r>
                <a:rPr lang="en-US" sz="1600" dirty="0">
                  <a:solidFill>
                    <a:schemeClr val="accent2">
                      <a:lumMod val="20000"/>
                      <a:lumOff val="80000"/>
                    </a:schemeClr>
                  </a:solidFill>
                  <a:latin typeface="+mj-lt"/>
                </a:rPr>
                <a:t>SNET</a:t>
              </a:r>
              <a:endParaRPr lang="en-US" sz="2000" dirty="0">
                <a:solidFill>
                  <a:schemeClr val="accent2">
                    <a:lumMod val="20000"/>
                    <a:lumOff val="80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accent3"/>
                </a:solidFill>
                <a:latin typeface="+mj-lt"/>
              </a:rPr>
              <a:t>PARTICIPATE</a:t>
            </a:r>
          </a:p>
        </p:txBody>
      </p:sp>
      <p:sp>
        <p:nvSpPr>
          <p:cNvPr id="37" name="TextBox 36"/>
          <p:cNvSpPr txBox="1"/>
          <p:nvPr userDrawn="1"/>
        </p:nvSpPr>
        <p:spPr>
          <a:xfrm>
            <a:off x="9778676" y="2267022"/>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5</a:t>
            </a:r>
          </a:p>
        </p:txBody>
      </p:sp>
      <p:sp>
        <p:nvSpPr>
          <p:cNvPr id="38" name="TextBox 37"/>
          <p:cNvSpPr txBox="1"/>
          <p:nvPr userDrawn="1"/>
        </p:nvSpPr>
        <p:spPr>
          <a:xfrm>
            <a:off x="9771117" y="1958147"/>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sp>
        <p:nvSpPr>
          <p:cNvPr id="41" name="TextBox 40"/>
          <p:cNvSpPr txBox="1"/>
          <p:nvPr userDrawn="1"/>
        </p:nvSpPr>
        <p:spPr>
          <a:xfrm>
            <a:off x="9771117" y="1668273"/>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pic>
        <p:nvPicPr>
          <p:cNvPr id="42" name="Picture 4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10099111" y="3600799"/>
            <a:ext cx="236468" cy="236468"/>
          </a:xfrm>
          <a:prstGeom prst="rect">
            <a:avLst/>
          </a:prstGeom>
        </p:spPr>
      </p:pic>
      <p:sp>
        <p:nvSpPr>
          <p:cNvPr id="43" name="TextBox 42"/>
          <p:cNvSpPr txBox="1"/>
          <p:nvPr userDrawn="1"/>
        </p:nvSpPr>
        <p:spPr>
          <a:xfrm>
            <a:off x="10363559" y="2926988"/>
            <a:ext cx="1097280" cy="369332"/>
          </a:xfrm>
          <a:prstGeom prst="rect">
            <a:avLst/>
          </a:prstGeom>
          <a:noFill/>
        </p:spPr>
        <p:txBody>
          <a:bodyPr wrap="square" rtlCol="0">
            <a:spAutoFit/>
          </a:bodyPr>
          <a:lstStyle/>
          <a:p>
            <a:r>
              <a:rPr lang="en-US" dirty="0">
                <a:solidFill>
                  <a:schemeClr val="bg1">
                    <a:lumMod val="65000"/>
                  </a:schemeClr>
                </a:solidFill>
                <a:latin typeface="+mj-lt"/>
              </a:rPr>
              <a:t>OVERVIEW</a:t>
            </a:r>
          </a:p>
        </p:txBody>
      </p:sp>
      <p:sp>
        <p:nvSpPr>
          <p:cNvPr id="44" name="TextBox 43"/>
          <p:cNvSpPr txBox="1"/>
          <p:nvPr userDrawn="1"/>
        </p:nvSpPr>
        <p:spPr>
          <a:xfrm>
            <a:off x="10363559" y="3232952"/>
            <a:ext cx="1097280" cy="274320"/>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45" name="TextBox 44"/>
          <p:cNvSpPr txBox="1"/>
          <p:nvPr userDrawn="1"/>
        </p:nvSpPr>
        <p:spPr>
          <a:xfrm>
            <a:off x="10363559" y="3538916"/>
            <a:ext cx="1097280" cy="369332"/>
          </a:xfrm>
          <a:prstGeom prst="rect">
            <a:avLst/>
          </a:prstGeom>
          <a:noFill/>
        </p:spPr>
        <p:txBody>
          <a:bodyPr wrap="square" rtlCol="0">
            <a:spAutoFit/>
          </a:bodyPr>
          <a:lstStyle/>
          <a:p>
            <a:r>
              <a:rPr lang="en-US" dirty="0">
                <a:solidFill>
                  <a:schemeClr val="accent3"/>
                </a:solidFill>
                <a:latin typeface="+mj-lt"/>
              </a:rPr>
              <a:t>LET’S TRY IT!</a:t>
            </a:r>
          </a:p>
        </p:txBody>
      </p:sp>
      <p:sp>
        <p:nvSpPr>
          <p:cNvPr id="46" name="TextBox 45"/>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47" name="Isosceles Triangle 46"/>
          <p:cNvSpPr/>
          <p:nvPr userDrawn="1"/>
        </p:nvSpPr>
        <p:spPr>
          <a:xfrm flipV="1">
            <a:off x="10972800" y="2757531"/>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49" name="TextBox 48"/>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sp>
        <p:nvSpPr>
          <p:cNvPr id="50" name="TextBox 49"/>
          <p:cNvSpPr txBox="1"/>
          <p:nvPr userDrawn="1"/>
        </p:nvSpPr>
        <p:spPr>
          <a:xfrm>
            <a:off x="9778676" y="2556453"/>
            <a:ext cx="1463040" cy="461665"/>
          </a:xfrm>
          <a:prstGeom prst="rect">
            <a:avLst/>
          </a:prstGeom>
          <a:noFill/>
        </p:spPr>
        <p:txBody>
          <a:bodyPr wrap="square" rtlCol="0">
            <a:spAutoFit/>
          </a:bodyPr>
          <a:lstStyle/>
          <a:p>
            <a:r>
              <a:rPr lang="en-US" sz="2400" dirty="0">
                <a:solidFill>
                  <a:schemeClr val="tx1"/>
                </a:solidFill>
                <a:latin typeface="+mj-lt"/>
              </a:rPr>
              <a:t>ACTIVITY 6</a:t>
            </a:r>
          </a:p>
        </p:txBody>
      </p:sp>
      <p:grpSp>
        <p:nvGrpSpPr>
          <p:cNvPr id="51" name="Group 50"/>
          <p:cNvGrpSpPr/>
          <p:nvPr userDrawn="1"/>
        </p:nvGrpSpPr>
        <p:grpSpPr>
          <a:xfrm>
            <a:off x="9606880" y="-22169"/>
            <a:ext cx="3093444" cy="1015663"/>
            <a:chOff x="9606880" y="-22169"/>
            <a:chExt cx="3093444" cy="1015663"/>
          </a:xfrm>
        </p:grpSpPr>
        <p:sp>
          <p:nvSpPr>
            <p:cNvPr id="52" name="Rounded Rectangle 51"/>
            <p:cNvSpPr/>
            <p:nvPr userDrawn="1"/>
          </p:nvSpPr>
          <p:spPr>
            <a:xfrm>
              <a:off x="9606880" y="247291"/>
              <a:ext cx="3093444" cy="485634"/>
            </a:xfrm>
            <a:prstGeom prst="roundRect">
              <a:avLst>
                <a:gd name="adj" fmla="val 50000"/>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53" name="TextBox 52"/>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3"/>
                  </a:solidFill>
                  <a:latin typeface="+mj-lt"/>
                </a:rPr>
                <a:t>02</a:t>
              </a:r>
              <a:endParaRPr lang="en-US" sz="2000" dirty="0">
                <a:solidFill>
                  <a:schemeClr val="accent3"/>
                </a:solidFill>
                <a:latin typeface="+mj-lt"/>
              </a:endParaRPr>
            </a:p>
          </p:txBody>
        </p:sp>
      </p:grpSp>
    </p:spTree>
    <p:extLst>
      <p:ext uri="{BB962C8B-B14F-4D97-AF65-F5344CB8AC3E}">
        <p14:creationId xmlns:p14="http://schemas.microsoft.com/office/powerpoint/2010/main" val="28752145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hase 2_Wrap Up Reflection">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515" y="1447800"/>
            <a:ext cx="11559012" cy="4908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0" name="Rounded Rectangle 49"/>
          <p:cNvSpPr/>
          <p:nvPr userDrawn="1"/>
        </p:nvSpPr>
        <p:spPr>
          <a:xfrm>
            <a:off x="406214" y="253968"/>
            <a:ext cx="12547786" cy="869708"/>
          </a:xfrm>
          <a:prstGeom prst="roundRect">
            <a:avLst>
              <a:gd name="adj" fmla="val 50000"/>
            </a:avLst>
          </a:prstGeom>
          <a:solidFill>
            <a:schemeClr val="accent3">
              <a:lumMod val="20000"/>
              <a:lumOff val="8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51" name="Text Placeholder 4"/>
          <p:cNvSpPr>
            <a:spLocks noGrp="1"/>
          </p:cNvSpPr>
          <p:nvPr>
            <p:ph type="body" sz="quarter" idx="16" hasCustomPrompt="1"/>
          </p:nvPr>
        </p:nvSpPr>
        <p:spPr>
          <a:xfrm>
            <a:off x="8519160" y="508000"/>
            <a:ext cx="1463040" cy="365760"/>
          </a:xfrm>
        </p:spPr>
        <p:txBody>
          <a:bodyPr>
            <a:normAutofit/>
          </a:bodyPr>
          <a:lstStyle>
            <a:lvl1pPr marL="0" indent="0">
              <a:buNone/>
              <a:defRPr sz="1800" baseline="0">
                <a:solidFill>
                  <a:schemeClr val="tx1"/>
                </a:solidFill>
                <a:latin typeface="+mj-lt"/>
              </a:defRPr>
            </a:lvl1pPr>
          </a:lstStyle>
          <a:p>
            <a:pPr lvl="0"/>
            <a:r>
              <a:rPr lang="en-US" dirty="0"/>
              <a:t>PAGE #</a:t>
            </a:r>
          </a:p>
        </p:txBody>
      </p:sp>
      <p:pic>
        <p:nvPicPr>
          <p:cNvPr id="52" name="Picture 5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9800" y="278703"/>
            <a:ext cx="837309" cy="837309"/>
          </a:xfrm>
          <a:prstGeom prst="rect">
            <a:avLst/>
          </a:prstGeom>
        </p:spPr>
      </p:pic>
      <p:grpSp>
        <p:nvGrpSpPr>
          <p:cNvPr id="53" name="Group 52"/>
          <p:cNvGrpSpPr/>
          <p:nvPr userDrawn="1"/>
        </p:nvGrpSpPr>
        <p:grpSpPr>
          <a:xfrm>
            <a:off x="7821983" y="193632"/>
            <a:ext cx="864817" cy="1015749"/>
            <a:chOff x="12321769" y="789215"/>
            <a:chExt cx="1059511" cy="1349830"/>
          </a:xfrm>
        </p:grpSpPr>
        <p:pic>
          <p:nvPicPr>
            <p:cNvPr id="54" name="Picture 5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55" name="TextBox 54"/>
            <p:cNvSpPr txBox="1"/>
            <p:nvPr/>
          </p:nvSpPr>
          <p:spPr>
            <a:xfrm>
              <a:off x="12566790" y="1422995"/>
              <a:ext cx="569474" cy="388300"/>
            </a:xfrm>
            <a:prstGeom prst="rect">
              <a:avLst/>
            </a:prstGeom>
            <a:noFill/>
          </p:spPr>
          <p:txBody>
            <a:bodyPr wrap="square" rtlCol="0">
              <a:spAutoFit/>
            </a:bodyPr>
            <a:lstStyle/>
            <a:p>
              <a:pPr algn="ctr">
                <a:lnSpc>
                  <a:spcPts val="1500"/>
                </a:lnSpc>
              </a:pPr>
              <a:r>
                <a:rPr lang="en-US" sz="1600" dirty="0">
                  <a:solidFill>
                    <a:schemeClr val="accent3">
                      <a:lumMod val="20000"/>
                      <a:lumOff val="80000"/>
                    </a:schemeClr>
                  </a:solidFill>
                  <a:latin typeface="+mj-lt"/>
                </a:rPr>
                <a:t>SNET</a:t>
              </a:r>
              <a:endParaRPr lang="en-US" sz="2000" dirty="0">
                <a:solidFill>
                  <a:schemeClr val="accent3">
                    <a:lumMod val="20000"/>
                    <a:lumOff val="80000"/>
                  </a:schemeClr>
                </a:solidFill>
                <a:latin typeface="+mj-lt"/>
              </a:endParaRPr>
            </a:p>
          </p:txBody>
        </p:sp>
      </p:grpSp>
      <p:sp>
        <p:nvSpPr>
          <p:cNvPr id="56" name="Text Placeholder 4"/>
          <p:cNvSpPr>
            <a:spLocks noGrp="1"/>
          </p:cNvSpPr>
          <p:nvPr>
            <p:ph type="body" sz="quarter" idx="17" hasCustomPrompt="1"/>
          </p:nvPr>
        </p:nvSpPr>
        <p:spPr>
          <a:xfrm>
            <a:off x="10489487" y="423037"/>
            <a:ext cx="1463040" cy="548640"/>
          </a:xfrm>
        </p:spPr>
        <p:txBody>
          <a:bodyPr anchor="ctr">
            <a:normAutofit/>
          </a:bodyPr>
          <a:lstStyle>
            <a:lvl1pPr marL="0" indent="0">
              <a:buNone/>
              <a:defRPr sz="1800" baseline="0">
                <a:solidFill>
                  <a:schemeClr val="tx1"/>
                </a:solidFill>
                <a:latin typeface="+mj-lt"/>
              </a:defRPr>
            </a:lvl1pPr>
          </a:lstStyle>
          <a:p>
            <a:pPr lvl="0"/>
            <a:r>
              <a:rPr lang="en-US" dirty="0"/>
              <a:t>LOCATION</a:t>
            </a:r>
          </a:p>
        </p:txBody>
      </p:sp>
      <p:sp>
        <p:nvSpPr>
          <p:cNvPr id="57" name="TextBox 56"/>
          <p:cNvSpPr txBox="1"/>
          <p:nvPr userDrawn="1"/>
        </p:nvSpPr>
        <p:spPr>
          <a:xfrm>
            <a:off x="2209800" y="253968"/>
            <a:ext cx="5410200" cy="830997"/>
          </a:xfrm>
          <a:prstGeom prst="rect">
            <a:avLst/>
          </a:prstGeom>
          <a:noFill/>
        </p:spPr>
        <p:txBody>
          <a:bodyPr wrap="square" rtlCol="0">
            <a:spAutoFit/>
          </a:bodyPr>
          <a:lstStyle/>
          <a:p>
            <a:r>
              <a:rPr lang="en-US" sz="4800" b="1" kern="1200" dirty="0">
                <a:solidFill>
                  <a:schemeClr val="tx1"/>
                </a:solidFill>
                <a:latin typeface="+mj-lt"/>
                <a:ea typeface="+mn-ea"/>
                <a:cs typeface="+mn-cs"/>
              </a:rPr>
              <a:t>WRAP-UP</a:t>
            </a:r>
            <a:r>
              <a:rPr lang="en-US" sz="4800" b="1" kern="1200" baseline="0" dirty="0">
                <a:solidFill>
                  <a:schemeClr val="tx1"/>
                </a:solidFill>
                <a:latin typeface="+mj-lt"/>
                <a:ea typeface="+mn-ea"/>
                <a:cs typeface="+mn-cs"/>
              </a:rPr>
              <a:t> &amp; </a:t>
            </a:r>
            <a:r>
              <a:rPr lang="en-US" sz="4800" b="1" kern="1200" dirty="0">
                <a:solidFill>
                  <a:schemeClr val="tx1"/>
                </a:solidFill>
                <a:latin typeface="+mj-lt"/>
                <a:ea typeface="+mn-ea"/>
                <a:cs typeface="+mn-cs"/>
              </a:rPr>
              <a:t>REFLECTION</a:t>
            </a:r>
          </a:p>
        </p:txBody>
      </p:sp>
      <p:sp>
        <p:nvSpPr>
          <p:cNvPr id="58" name="TextBox 57"/>
          <p:cNvSpPr txBox="1"/>
          <p:nvPr userDrawn="1"/>
        </p:nvSpPr>
        <p:spPr>
          <a:xfrm>
            <a:off x="685800" y="-223086"/>
            <a:ext cx="2094556" cy="1785104"/>
          </a:xfrm>
          <a:prstGeom prst="rect">
            <a:avLst/>
          </a:prstGeom>
          <a:noFill/>
        </p:spPr>
        <p:txBody>
          <a:bodyPr wrap="square" rtlCol="0">
            <a:spAutoFit/>
          </a:bodyPr>
          <a:lstStyle/>
          <a:p>
            <a:r>
              <a:rPr lang="en-US" sz="11000" b="0" spc="-300" dirty="0">
                <a:solidFill>
                  <a:schemeClr val="accent3"/>
                </a:solidFill>
                <a:latin typeface="+mj-lt"/>
              </a:rPr>
              <a:t>02</a:t>
            </a:r>
          </a:p>
        </p:txBody>
      </p:sp>
    </p:spTree>
    <p:extLst>
      <p:ext uri="{BB962C8B-B14F-4D97-AF65-F5344CB8AC3E}">
        <p14:creationId xmlns:p14="http://schemas.microsoft.com/office/powerpoint/2010/main" val="16406541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hase 2_Congratulations">
    <p:bg>
      <p:bgPr>
        <a:solidFill>
          <a:schemeClr val="accent3"/>
        </a:solidFill>
        <a:effectLst/>
      </p:bgPr>
    </p:bg>
    <p:spTree>
      <p:nvGrpSpPr>
        <p:cNvPr id="1" name=""/>
        <p:cNvGrpSpPr/>
        <p:nvPr/>
      </p:nvGrpSpPr>
      <p:grpSpPr>
        <a:xfrm>
          <a:off x="0" y="0"/>
          <a:ext cx="0" cy="0"/>
          <a:chOff x="0" y="0"/>
          <a:chExt cx="0" cy="0"/>
        </a:xfrm>
      </p:grpSpPr>
      <p:sp>
        <p:nvSpPr>
          <p:cNvPr id="39" name="Rectangle 38"/>
          <p:cNvSpPr/>
          <p:nvPr userDrawn="1"/>
        </p:nvSpPr>
        <p:spPr>
          <a:xfrm>
            <a:off x="-1" y="0"/>
            <a:ext cx="12192001" cy="38030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10465346" y="6356350"/>
            <a:ext cx="1488882" cy="365125"/>
          </a:xfrm>
        </p:spPr>
        <p:txBody>
          <a:bodyPr/>
          <a:lstStyle>
            <a:lvl1pPr>
              <a:defRPr>
                <a:solidFill>
                  <a:schemeClr val="bg1">
                    <a:lumMod val="95000"/>
                  </a:schemeClr>
                </a:solidFill>
              </a:defRPr>
            </a:lvl1pPr>
          </a:lstStyle>
          <a:p>
            <a:fld id="{5805A9EC-108B-40EA-95FB-2468C466EA14}" type="slidenum">
              <a:rPr lang="en-US" smtClean="0"/>
              <a:pPr/>
              <a:t>‹#›</a:t>
            </a:fld>
            <a:endParaRPr lang="en-US" dirty="0"/>
          </a:p>
        </p:txBody>
      </p:sp>
      <p:pic>
        <p:nvPicPr>
          <p:cNvPr id="15" name="Picture 14" descr="A picture containing metalware, chain&#10;&#10;Description automatically generated">
            <a:extLst>
              <a:ext uri="{FF2B5EF4-FFF2-40B4-BE49-F238E27FC236}">
                <a16:creationId xmlns:a16="http://schemas.microsoft.com/office/drawing/2014/main" id="{F292B55D-C40A-4753-8DDA-8804EE8AC4A7}"/>
              </a:ext>
            </a:extLst>
          </p:cNvPr>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V="1">
            <a:off x="2209800" y="3803097"/>
            <a:ext cx="743743" cy="89696"/>
          </a:xfrm>
          <a:prstGeom prst="rect">
            <a:avLst/>
          </a:prstGeom>
        </p:spPr>
      </p:pic>
      <p:sp>
        <p:nvSpPr>
          <p:cNvPr id="11" name="TextBox 10"/>
          <p:cNvSpPr txBox="1"/>
          <p:nvPr userDrawn="1"/>
        </p:nvSpPr>
        <p:spPr>
          <a:xfrm>
            <a:off x="-457200" y="-1991826"/>
            <a:ext cx="5862813" cy="7786747"/>
          </a:xfrm>
          <a:prstGeom prst="rect">
            <a:avLst/>
          </a:prstGeom>
          <a:noFill/>
        </p:spPr>
        <p:txBody>
          <a:bodyPr wrap="square" rtlCol="0">
            <a:spAutoFit/>
          </a:bodyPr>
          <a:lstStyle/>
          <a:p>
            <a:r>
              <a:rPr lang="en-US" sz="50000" b="0" spc="-2500" baseline="0" dirty="0">
                <a:solidFill>
                  <a:schemeClr val="accent3"/>
                </a:solidFill>
                <a:latin typeface="+mj-lt"/>
              </a:rPr>
              <a:t>02</a:t>
            </a:r>
          </a:p>
        </p:txBody>
      </p:sp>
      <p:sp>
        <p:nvSpPr>
          <p:cNvPr id="2" name="TextBox 1"/>
          <p:cNvSpPr txBox="1"/>
          <p:nvPr userDrawn="1"/>
        </p:nvSpPr>
        <p:spPr>
          <a:xfrm>
            <a:off x="842785" y="4360989"/>
            <a:ext cx="10506428" cy="1569660"/>
          </a:xfrm>
          <a:prstGeom prst="rect">
            <a:avLst/>
          </a:prstGeom>
          <a:noFill/>
        </p:spPr>
        <p:txBody>
          <a:bodyPr wrap="square" rtlCol="0">
            <a:spAutoFit/>
          </a:bodyPr>
          <a:lstStyle/>
          <a:p>
            <a:r>
              <a:rPr lang="en-US" sz="4800" b="1" kern="1200" dirty="0">
                <a:solidFill>
                  <a:schemeClr val="bg1"/>
                </a:solidFill>
                <a:latin typeface="+mj-lt"/>
                <a:ea typeface="+mn-ea"/>
                <a:cs typeface="+mn-cs"/>
              </a:rPr>
              <a:t>CONGRATULATIONS!</a:t>
            </a:r>
            <a:endParaRPr lang="en-US" sz="4800" dirty="0">
              <a:solidFill>
                <a:schemeClr val="bg1"/>
              </a:solidFill>
              <a:latin typeface="+mj-lt"/>
            </a:endParaRPr>
          </a:p>
          <a:p>
            <a:r>
              <a:rPr lang="en-US" sz="4800" dirty="0">
                <a:solidFill>
                  <a:schemeClr val="bg1"/>
                </a:solidFill>
                <a:latin typeface="+mj-lt"/>
              </a:rPr>
              <a:t>PHASE 2: IDENTIFY</a:t>
            </a:r>
            <a:r>
              <a:rPr lang="en-US" sz="4800" baseline="0" dirty="0">
                <a:solidFill>
                  <a:schemeClr val="bg1"/>
                </a:solidFill>
                <a:latin typeface="+mj-lt"/>
              </a:rPr>
              <a:t> REFERENCE GROUPS </a:t>
            </a:r>
            <a:r>
              <a:rPr lang="en-US" sz="4800" dirty="0">
                <a:solidFill>
                  <a:schemeClr val="bg1"/>
                </a:solidFill>
                <a:latin typeface="+mj-lt"/>
              </a:rPr>
              <a:t>COMPLETED</a:t>
            </a:r>
          </a:p>
        </p:txBody>
      </p:sp>
      <p:grpSp>
        <p:nvGrpSpPr>
          <p:cNvPr id="8" name="Group 7"/>
          <p:cNvGrpSpPr>
            <a:grpSpLocks noChangeAspect="1"/>
          </p:cNvGrpSpPr>
          <p:nvPr userDrawn="1"/>
        </p:nvGrpSpPr>
        <p:grpSpPr>
          <a:xfrm>
            <a:off x="4087368" y="758952"/>
            <a:ext cx="7772400" cy="2174620"/>
            <a:chOff x="355523" y="455308"/>
            <a:chExt cx="8432954" cy="2359436"/>
          </a:xfrm>
        </p:grpSpPr>
        <p:sp>
          <p:nvSpPr>
            <p:cNvPr id="9" name="Block Arc 8">
              <a:extLst>
                <a:ext uri="{FF2B5EF4-FFF2-40B4-BE49-F238E27FC236}">
                  <a16:creationId xmlns:a16="http://schemas.microsoft.com/office/drawing/2014/main" id="{25C4BB89-0383-4E5F-9624-D8A7B3A6B031}"/>
                </a:ext>
              </a:extLst>
            </p:cNvPr>
            <p:cNvSpPr/>
            <p:nvPr/>
          </p:nvSpPr>
          <p:spPr>
            <a:xfrm rot="10800000">
              <a:off x="6469333" y="468244"/>
              <a:ext cx="2319144" cy="2346500"/>
            </a:xfrm>
            <a:prstGeom prst="blockArc">
              <a:avLst>
                <a:gd name="adj1" fmla="val 8860787"/>
                <a:gd name="adj2" fmla="val 21593282"/>
                <a:gd name="adj3" fmla="val 35629"/>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10" name="Block Arc 9">
              <a:extLst>
                <a:ext uri="{FF2B5EF4-FFF2-40B4-BE49-F238E27FC236}">
                  <a16:creationId xmlns:a16="http://schemas.microsoft.com/office/drawing/2014/main" id="{ED7ACBA3-16A4-4925-AA4C-868864626843}"/>
                </a:ext>
              </a:extLst>
            </p:cNvPr>
            <p:cNvSpPr/>
            <p:nvPr/>
          </p:nvSpPr>
          <p:spPr>
            <a:xfrm rot="10800000" flipH="1">
              <a:off x="355523" y="455308"/>
              <a:ext cx="2347406" cy="2302638"/>
            </a:xfrm>
            <a:prstGeom prst="blockArc">
              <a:avLst>
                <a:gd name="adj1" fmla="val 9112713"/>
                <a:gd name="adj2" fmla="val 21521824"/>
                <a:gd name="adj3" fmla="val 36083"/>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12" name="Block Arc 11">
              <a:extLst>
                <a:ext uri="{FF2B5EF4-FFF2-40B4-BE49-F238E27FC236}">
                  <a16:creationId xmlns:a16="http://schemas.microsoft.com/office/drawing/2014/main" id="{7730DBED-39C0-490F-ABAB-252C00200D3D}"/>
                </a:ext>
              </a:extLst>
            </p:cNvPr>
            <p:cNvSpPr/>
            <p:nvPr/>
          </p:nvSpPr>
          <p:spPr>
            <a:xfrm>
              <a:off x="4944193" y="495795"/>
              <a:ext cx="2347406" cy="2302638"/>
            </a:xfrm>
            <a:prstGeom prst="blockArc">
              <a:avLst>
                <a:gd name="adj1" fmla="val 10800000"/>
                <a:gd name="adj2" fmla="val 50745"/>
                <a:gd name="adj3" fmla="val 35637"/>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13" name="Block Arc 12">
              <a:extLst>
                <a:ext uri="{FF2B5EF4-FFF2-40B4-BE49-F238E27FC236}">
                  <a16:creationId xmlns:a16="http://schemas.microsoft.com/office/drawing/2014/main" id="{CE06FCB5-562F-460F-96D3-C60550831269}"/>
                </a:ext>
              </a:extLst>
            </p:cNvPr>
            <p:cNvSpPr/>
            <p:nvPr/>
          </p:nvSpPr>
          <p:spPr>
            <a:xfrm rot="10800000">
              <a:off x="3412604" y="504143"/>
              <a:ext cx="2347406" cy="2302638"/>
            </a:xfrm>
            <a:prstGeom prst="blockArc">
              <a:avLst>
                <a:gd name="adj1" fmla="val 10800000"/>
                <a:gd name="adj2" fmla="val 50745"/>
                <a:gd name="adj3" fmla="val 35637"/>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14" name="Block Arc 13">
              <a:extLst>
                <a:ext uri="{FF2B5EF4-FFF2-40B4-BE49-F238E27FC236}">
                  <a16:creationId xmlns:a16="http://schemas.microsoft.com/office/drawing/2014/main" id="{4DFA4714-AC6A-4575-BD0F-74800032DC7B}"/>
                </a:ext>
              </a:extLst>
            </p:cNvPr>
            <p:cNvSpPr/>
            <p:nvPr/>
          </p:nvSpPr>
          <p:spPr>
            <a:xfrm>
              <a:off x="1887143" y="476192"/>
              <a:ext cx="2347406" cy="2302638"/>
            </a:xfrm>
            <a:prstGeom prst="blockArc">
              <a:avLst>
                <a:gd name="adj1" fmla="val 10800000"/>
                <a:gd name="adj2" fmla="val 50745"/>
                <a:gd name="adj3" fmla="val 35637"/>
              </a:avLst>
            </a:prstGeom>
            <a:solidFill>
              <a:srgbClr val="28A5A8"/>
            </a:solidFill>
            <a:ln>
              <a:solidFill>
                <a:srgbClr val="28A5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pic>
          <p:nvPicPr>
            <p:cNvPr id="16" name="Picture 15">
              <a:extLst>
                <a:ext uri="{FF2B5EF4-FFF2-40B4-BE49-F238E27FC236}">
                  <a16:creationId xmlns:a16="http://schemas.microsoft.com/office/drawing/2014/main" id="{6059CD5D-A784-47AE-A880-C69FC5E3EA14}"/>
                </a:ext>
              </a:extLst>
            </p:cNvPr>
            <p:cNvPicPr>
              <a:picLocks noChangeAspect="1"/>
            </p:cNvPicPr>
            <p:nvPr/>
          </p:nvPicPr>
          <p:blipFill rotWithShape="1">
            <a:blip r:embed="rId3"/>
            <a:srcRect b="49023"/>
            <a:stretch/>
          </p:blipFill>
          <p:spPr>
            <a:xfrm rot="10800000">
              <a:off x="6835326" y="1629919"/>
              <a:ext cx="1510285" cy="784996"/>
            </a:xfrm>
            <a:prstGeom prst="rect">
              <a:avLst/>
            </a:prstGeom>
          </p:spPr>
        </p:pic>
        <p:pic>
          <p:nvPicPr>
            <p:cNvPr id="17" name="Picture 16">
              <a:extLst>
                <a:ext uri="{FF2B5EF4-FFF2-40B4-BE49-F238E27FC236}">
                  <a16:creationId xmlns:a16="http://schemas.microsoft.com/office/drawing/2014/main" id="{7A14FA85-4A26-403A-90BF-A5C68A334FCF}"/>
                </a:ext>
              </a:extLst>
            </p:cNvPr>
            <p:cNvPicPr>
              <a:picLocks noChangeAspect="1"/>
            </p:cNvPicPr>
            <p:nvPr/>
          </p:nvPicPr>
          <p:blipFill rotWithShape="1">
            <a:blip r:embed="rId3"/>
            <a:srcRect b="49023"/>
            <a:stretch/>
          </p:blipFill>
          <p:spPr>
            <a:xfrm rot="10800000">
              <a:off x="3827268" y="1660347"/>
              <a:ext cx="1510285" cy="784996"/>
            </a:xfrm>
            <a:prstGeom prst="rect">
              <a:avLst/>
            </a:prstGeom>
          </p:spPr>
        </p:pic>
        <p:pic>
          <p:nvPicPr>
            <p:cNvPr id="18" name="Picture 17">
              <a:extLst>
                <a:ext uri="{FF2B5EF4-FFF2-40B4-BE49-F238E27FC236}">
                  <a16:creationId xmlns:a16="http://schemas.microsoft.com/office/drawing/2014/main" id="{7962A066-5758-466E-9059-631E0E474D56}"/>
                </a:ext>
              </a:extLst>
            </p:cNvPr>
            <p:cNvPicPr>
              <a:picLocks noChangeAspect="1"/>
            </p:cNvPicPr>
            <p:nvPr/>
          </p:nvPicPr>
          <p:blipFill rotWithShape="1">
            <a:blip r:embed="rId3"/>
            <a:srcRect b="49023"/>
            <a:stretch/>
          </p:blipFill>
          <p:spPr>
            <a:xfrm rot="10800000">
              <a:off x="823901" y="1637824"/>
              <a:ext cx="1510285" cy="784996"/>
            </a:xfrm>
            <a:prstGeom prst="rect">
              <a:avLst/>
            </a:prstGeom>
          </p:spPr>
        </p:pic>
        <p:pic>
          <p:nvPicPr>
            <p:cNvPr id="19" name="Picture 18">
              <a:extLst>
                <a:ext uri="{FF2B5EF4-FFF2-40B4-BE49-F238E27FC236}">
                  <a16:creationId xmlns:a16="http://schemas.microsoft.com/office/drawing/2014/main" id="{FBB15574-BBFB-43B7-8553-397BEF2B684B}"/>
                </a:ext>
              </a:extLst>
            </p:cNvPr>
            <p:cNvPicPr>
              <a:picLocks noChangeAspect="1"/>
            </p:cNvPicPr>
            <p:nvPr/>
          </p:nvPicPr>
          <p:blipFill rotWithShape="1">
            <a:blip r:embed="rId3"/>
            <a:srcRect b="49023"/>
            <a:stretch/>
          </p:blipFill>
          <p:spPr>
            <a:xfrm>
              <a:off x="2321333" y="829432"/>
              <a:ext cx="1510285" cy="784996"/>
            </a:xfrm>
            <a:prstGeom prst="rect">
              <a:avLst/>
            </a:prstGeom>
          </p:spPr>
        </p:pic>
        <p:pic>
          <p:nvPicPr>
            <p:cNvPr id="20" name="Picture 19">
              <a:extLst>
                <a:ext uri="{FF2B5EF4-FFF2-40B4-BE49-F238E27FC236}">
                  <a16:creationId xmlns:a16="http://schemas.microsoft.com/office/drawing/2014/main" id="{DD7D003D-3AD2-4976-8DE4-72F5B0BA9534}"/>
                </a:ext>
              </a:extLst>
            </p:cNvPr>
            <p:cNvPicPr>
              <a:picLocks noChangeAspect="1"/>
            </p:cNvPicPr>
            <p:nvPr/>
          </p:nvPicPr>
          <p:blipFill rotWithShape="1">
            <a:blip r:embed="rId3"/>
            <a:srcRect b="49023"/>
            <a:stretch/>
          </p:blipFill>
          <p:spPr>
            <a:xfrm>
              <a:off x="5330714" y="799004"/>
              <a:ext cx="1510285" cy="784996"/>
            </a:xfrm>
            <a:prstGeom prst="rect">
              <a:avLst/>
            </a:prstGeom>
          </p:spPr>
        </p:pic>
        <p:sp>
          <p:nvSpPr>
            <p:cNvPr id="21" name="Oval 20">
              <a:extLst>
                <a:ext uri="{FF2B5EF4-FFF2-40B4-BE49-F238E27FC236}">
                  <a16:creationId xmlns:a16="http://schemas.microsoft.com/office/drawing/2014/main" id="{935286DD-7A01-40B4-8BDE-9B17CFEEE5AC}"/>
                </a:ext>
              </a:extLst>
            </p:cNvPr>
            <p:cNvSpPr/>
            <p:nvPr/>
          </p:nvSpPr>
          <p:spPr>
            <a:xfrm rot="10800000" flipH="1" flipV="1">
              <a:off x="2642974"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22" name="Oval 21">
              <a:extLst>
                <a:ext uri="{FF2B5EF4-FFF2-40B4-BE49-F238E27FC236}">
                  <a16:creationId xmlns:a16="http://schemas.microsoft.com/office/drawing/2014/main" id="{B594BE00-930F-4563-A378-4E56A934B356}"/>
                </a:ext>
              </a:extLst>
            </p:cNvPr>
            <p:cNvSpPr/>
            <p:nvPr/>
          </p:nvSpPr>
          <p:spPr>
            <a:xfrm rot="10800000" flipH="1" flipV="1">
              <a:off x="5699835"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23" name="Oval 22">
              <a:extLst>
                <a:ext uri="{FF2B5EF4-FFF2-40B4-BE49-F238E27FC236}">
                  <a16:creationId xmlns:a16="http://schemas.microsoft.com/office/drawing/2014/main" id="{823CBD21-7AA0-4247-A763-77DC9D8C1F89}"/>
                </a:ext>
              </a:extLst>
            </p:cNvPr>
            <p:cNvSpPr/>
            <p:nvPr/>
          </p:nvSpPr>
          <p:spPr>
            <a:xfrm rot="10800000" flipH="1" flipV="1">
              <a:off x="7213327"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24" name="Oval 23">
              <a:extLst>
                <a:ext uri="{FF2B5EF4-FFF2-40B4-BE49-F238E27FC236}">
                  <a16:creationId xmlns:a16="http://schemas.microsoft.com/office/drawing/2014/main" id="{64020DB7-16F2-4EF6-9058-86403E41B61C}"/>
                </a:ext>
              </a:extLst>
            </p:cNvPr>
            <p:cNvSpPr/>
            <p:nvPr/>
          </p:nvSpPr>
          <p:spPr>
            <a:xfrm rot="10800000" flipH="1" flipV="1">
              <a:off x="1107384"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25" name="Oval 24">
              <a:extLst>
                <a:ext uri="{FF2B5EF4-FFF2-40B4-BE49-F238E27FC236}">
                  <a16:creationId xmlns:a16="http://schemas.microsoft.com/office/drawing/2014/main" id="{9E66ED8C-AE74-4925-BE00-FA608CD94531}"/>
                </a:ext>
              </a:extLst>
            </p:cNvPr>
            <p:cNvSpPr/>
            <p:nvPr/>
          </p:nvSpPr>
          <p:spPr>
            <a:xfrm rot="10800000" flipH="1" flipV="1">
              <a:off x="4171338"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pic>
          <p:nvPicPr>
            <p:cNvPr id="26" name="Picture 25" descr="A picture containing metalware, chain&#10;&#10;Description automatically generated">
              <a:extLst>
                <a:ext uri="{FF2B5EF4-FFF2-40B4-BE49-F238E27FC236}">
                  <a16:creationId xmlns:a16="http://schemas.microsoft.com/office/drawing/2014/main" id="{C45A5B41-8E33-46DA-9C08-9AC9FFE315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7562" y="1294649"/>
              <a:ext cx="716391" cy="716391"/>
            </a:xfrm>
            <a:prstGeom prst="rect">
              <a:avLst/>
            </a:prstGeom>
          </p:spPr>
        </p:pic>
        <p:pic>
          <p:nvPicPr>
            <p:cNvPr id="27" name="Picture 26">
              <a:extLst>
                <a:ext uri="{FF2B5EF4-FFF2-40B4-BE49-F238E27FC236}">
                  <a16:creationId xmlns:a16="http://schemas.microsoft.com/office/drawing/2014/main" id="{C19ED996-9756-46C8-9A6E-F0FD5BF602D2}"/>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1223" y="1260836"/>
              <a:ext cx="707184" cy="707184"/>
            </a:xfrm>
            <a:prstGeom prst="rect">
              <a:avLst/>
            </a:prstGeom>
          </p:spPr>
        </p:pic>
        <p:pic>
          <p:nvPicPr>
            <p:cNvPr id="28" name="Picture 27">
              <a:extLst>
                <a:ext uri="{FF2B5EF4-FFF2-40B4-BE49-F238E27FC236}">
                  <a16:creationId xmlns:a16="http://schemas.microsoft.com/office/drawing/2014/main" id="{D489E0A7-425E-4C08-B4A8-D7324EB3D027}"/>
                </a:ext>
              </a:extLst>
            </p:cNvPr>
            <p:cNvPicPr>
              <a:picLocks noChangeAspect="1"/>
            </p:cNvPicPr>
            <p:nvPr/>
          </p:nvPicPr>
          <p:blipFill>
            <a:blip r:embed="rId6" cstate="print">
              <a:duotone>
                <a:prstClr val="black"/>
                <a:schemeClr val="bg1">
                  <a:lumMod val="65000"/>
                  <a:tint val="45000"/>
                  <a:satMod val="400000"/>
                </a:schemeClr>
              </a:duotone>
              <a:extLst>
                <a:ext uri="{28A0092B-C50C-407E-A947-70E740481C1C}">
                  <a14:useLocalDpi xmlns:a14="http://schemas.microsoft.com/office/drawing/2010/main" val="0"/>
                </a:ext>
              </a:extLst>
            </a:blip>
            <a:stretch>
              <a:fillRect/>
            </a:stretch>
          </p:blipFill>
          <p:spPr>
            <a:xfrm rot="19312060" flipH="1">
              <a:off x="5744659" y="1300955"/>
              <a:ext cx="695779" cy="695779"/>
            </a:xfrm>
            <a:prstGeom prst="rect">
              <a:avLst/>
            </a:prstGeom>
          </p:spPr>
        </p:pic>
        <p:pic>
          <p:nvPicPr>
            <p:cNvPr id="29" name="Picture 28">
              <a:extLst>
                <a:ext uri="{FF2B5EF4-FFF2-40B4-BE49-F238E27FC236}">
                  <a16:creationId xmlns:a16="http://schemas.microsoft.com/office/drawing/2014/main" id="{B980F723-1612-4379-B7F4-BB6B52FF1790}"/>
                </a:ext>
              </a:extLst>
            </p:cNvPr>
            <p:cNvPicPr>
              <a:picLocks noChangeAspect="1"/>
            </p:cNvPicPr>
            <p:nvPr/>
          </p:nvPicPr>
          <p:blipFill>
            <a:blip r:embed="rId7" cstate="print">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a:off x="7285150" y="1313662"/>
              <a:ext cx="620402" cy="620402"/>
            </a:xfrm>
            <a:prstGeom prst="rect">
              <a:avLst/>
            </a:prstGeom>
          </p:spPr>
        </p:pic>
        <p:pic>
          <p:nvPicPr>
            <p:cNvPr id="30" name="Picture 29">
              <a:extLst>
                <a:ext uri="{FF2B5EF4-FFF2-40B4-BE49-F238E27FC236}">
                  <a16:creationId xmlns:a16="http://schemas.microsoft.com/office/drawing/2014/main" id="{9F5CB141-27E5-46A1-84CA-7A38E598231D}"/>
                </a:ext>
              </a:extLst>
            </p:cNvPr>
            <p:cNvPicPr>
              <a:picLocks noChangeAspect="1"/>
            </p:cNvPicPr>
            <p:nvPr/>
          </p:nvPicPr>
          <p:blipFill>
            <a:blip r:embed="rId8" cstate="print">
              <a:duotone>
                <a:prstClr val="black"/>
                <a:schemeClr val="bg2">
                  <a:tint val="45000"/>
                  <a:satMod val="400000"/>
                </a:schemeClr>
              </a:duotone>
              <a:extLst>
                <a:ext uri="{28A0092B-C50C-407E-A947-70E740481C1C}">
                  <a14:useLocalDpi xmlns:a14="http://schemas.microsoft.com/office/drawing/2010/main" val="0"/>
                </a:ext>
              </a:extLst>
            </a:blip>
            <a:stretch>
              <a:fillRect/>
            </a:stretch>
          </p:blipFill>
          <p:spPr>
            <a:xfrm>
              <a:off x="4249272" y="1294649"/>
              <a:ext cx="644124" cy="644124"/>
            </a:xfrm>
            <a:prstGeom prst="rect">
              <a:avLst/>
            </a:prstGeom>
          </p:spPr>
        </p:pic>
      </p:grpSp>
    </p:spTree>
    <p:extLst>
      <p:ext uri="{BB962C8B-B14F-4D97-AF65-F5344CB8AC3E}">
        <p14:creationId xmlns:p14="http://schemas.microsoft.com/office/powerpoint/2010/main" val="25843483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hase 3_Title">
    <p:bg>
      <p:bgPr>
        <a:solidFill>
          <a:schemeClr val="accent4"/>
        </a:solidFill>
        <a:effectLst/>
      </p:bgPr>
    </p:bg>
    <p:spTree>
      <p:nvGrpSpPr>
        <p:cNvPr id="1" name=""/>
        <p:cNvGrpSpPr/>
        <p:nvPr/>
      </p:nvGrpSpPr>
      <p:grpSpPr>
        <a:xfrm>
          <a:off x="0" y="0"/>
          <a:ext cx="0" cy="0"/>
          <a:chOff x="0" y="0"/>
          <a:chExt cx="0" cy="0"/>
        </a:xfrm>
      </p:grpSpPr>
      <p:sp>
        <p:nvSpPr>
          <p:cNvPr id="7" name="Rectangle 6"/>
          <p:cNvSpPr/>
          <p:nvPr userDrawn="1"/>
        </p:nvSpPr>
        <p:spPr>
          <a:xfrm>
            <a:off x="-1" y="0"/>
            <a:ext cx="12192001" cy="393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9448800" y="3935289"/>
            <a:ext cx="2743200" cy="2922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5540" y="4233145"/>
            <a:ext cx="8225060" cy="1986679"/>
          </a:xfrm>
        </p:spPr>
        <p:txBody>
          <a:bodyPr>
            <a:normAutofit/>
          </a:bodyPr>
          <a:lstStyle>
            <a:lvl1pPr>
              <a:defRPr sz="6000" cap="all" baseline="0">
                <a:solidFill>
                  <a:schemeClr val="bg1"/>
                </a:solidFill>
              </a:defRPr>
            </a:lvl1pPr>
          </a:lstStyle>
          <a:p>
            <a:r>
              <a:rPr lang="en-US" dirty="0"/>
              <a:t>Click to edit </a:t>
            </a:r>
            <a:br>
              <a:rPr lang="en-US" dirty="0"/>
            </a:br>
            <a:r>
              <a:rPr lang="en-US" dirty="0"/>
              <a:t>Master title style</a:t>
            </a:r>
          </a:p>
        </p:txBody>
      </p:sp>
      <p:sp>
        <p:nvSpPr>
          <p:cNvPr id="6" name="Slide Number Placeholder 5"/>
          <p:cNvSpPr>
            <a:spLocks noGrp="1"/>
          </p:cNvSpPr>
          <p:nvPr>
            <p:ph type="sldNum" sz="quarter" idx="12"/>
          </p:nvPr>
        </p:nvSpPr>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46" name="TextBox 45"/>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42" name="TextBox 41"/>
          <p:cNvSpPr txBox="1"/>
          <p:nvPr userDrawn="1"/>
        </p:nvSpPr>
        <p:spPr>
          <a:xfrm>
            <a:off x="-457200" y="-1991826"/>
            <a:ext cx="5862813" cy="7786747"/>
          </a:xfrm>
          <a:prstGeom prst="rect">
            <a:avLst/>
          </a:prstGeom>
          <a:noFill/>
        </p:spPr>
        <p:txBody>
          <a:bodyPr wrap="square" rtlCol="0">
            <a:spAutoFit/>
          </a:bodyPr>
          <a:lstStyle/>
          <a:p>
            <a:r>
              <a:rPr lang="en-US" sz="50000" b="0" spc="-2500" baseline="0" dirty="0">
                <a:solidFill>
                  <a:schemeClr val="accent4"/>
                </a:solidFill>
                <a:latin typeface="+mj-lt"/>
              </a:rPr>
              <a:t>03</a:t>
            </a:r>
          </a:p>
        </p:txBody>
      </p:sp>
      <p:grpSp>
        <p:nvGrpSpPr>
          <p:cNvPr id="17" name="Group 16"/>
          <p:cNvGrpSpPr>
            <a:grpSpLocks noChangeAspect="1"/>
          </p:cNvGrpSpPr>
          <p:nvPr userDrawn="1"/>
        </p:nvGrpSpPr>
        <p:grpSpPr>
          <a:xfrm>
            <a:off x="4155987" y="758952"/>
            <a:ext cx="7772400" cy="2174620"/>
            <a:chOff x="355523" y="455308"/>
            <a:chExt cx="8432954" cy="2359436"/>
          </a:xfrm>
        </p:grpSpPr>
        <p:sp>
          <p:nvSpPr>
            <p:cNvPr id="18" name="Block Arc 17">
              <a:extLst>
                <a:ext uri="{FF2B5EF4-FFF2-40B4-BE49-F238E27FC236}">
                  <a16:creationId xmlns:a16="http://schemas.microsoft.com/office/drawing/2014/main" id="{25C4BB89-0383-4E5F-9624-D8A7B3A6B031}"/>
                </a:ext>
              </a:extLst>
            </p:cNvPr>
            <p:cNvSpPr/>
            <p:nvPr/>
          </p:nvSpPr>
          <p:spPr>
            <a:xfrm rot="10800000">
              <a:off x="6469333" y="468244"/>
              <a:ext cx="2319144" cy="2346500"/>
            </a:xfrm>
            <a:prstGeom prst="blockArc">
              <a:avLst>
                <a:gd name="adj1" fmla="val 8860787"/>
                <a:gd name="adj2" fmla="val 21593282"/>
                <a:gd name="adj3" fmla="val 35629"/>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19" name="Block Arc 18">
              <a:extLst>
                <a:ext uri="{FF2B5EF4-FFF2-40B4-BE49-F238E27FC236}">
                  <a16:creationId xmlns:a16="http://schemas.microsoft.com/office/drawing/2014/main" id="{ED7ACBA3-16A4-4925-AA4C-868864626843}"/>
                </a:ext>
              </a:extLst>
            </p:cNvPr>
            <p:cNvSpPr/>
            <p:nvPr/>
          </p:nvSpPr>
          <p:spPr>
            <a:xfrm rot="10800000" flipH="1">
              <a:off x="355523" y="455308"/>
              <a:ext cx="2347406" cy="2302638"/>
            </a:xfrm>
            <a:prstGeom prst="blockArc">
              <a:avLst>
                <a:gd name="adj1" fmla="val 9112713"/>
                <a:gd name="adj2" fmla="val 21521824"/>
                <a:gd name="adj3" fmla="val 36083"/>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20" name="Block Arc 19">
              <a:extLst>
                <a:ext uri="{FF2B5EF4-FFF2-40B4-BE49-F238E27FC236}">
                  <a16:creationId xmlns:a16="http://schemas.microsoft.com/office/drawing/2014/main" id="{7730DBED-39C0-490F-ABAB-252C00200D3D}"/>
                </a:ext>
              </a:extLst>
            </p:cNvPr>
            <p:cNvSpPr/>
            <p:nvPr/>
          </p:nvSpPr>
          <p:spPr>
            <a:xfrm>
              <a:off x="4944193" y="495795"/>
              <a:ext cx="2347406" cy="2302638"/>
            </a:xfrm>
            <a:prstGeom prst="blockArc">
              <a:avLst>
                <a:gd name="adj1" fmla="val 10800000"/>
                <a:gd name="adj2" fmla="val 50745"/>
                <a:gd name="adj3" fmla="val 35637"/>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21" name="Block Arc 20">
              <a:extLst>
                <a:ext uri="{FF2B5EF4-FFF2-40B4-BE49-F238E27FC236}">
                  <a16:creationId xmlns:a16="http://schemas.microsoft.com/office/drawing/2014/main" id="{CE06FCB5-562F-460F-96D3-C60550831269}"/>
                </a:ext>
              </a:extLst>
            </p:cNvPr>
            <p:cNvSpPr/>
            <p:nvPr/>
          </p:nvSpPr>
          <p:spPr>
            <a:xfrm rot="10800000">
              <a:off x="3412604" y="504143"/>
              <a:ext cx="2347406" cy="2302638"/>
            </a:xfrm>
            <a:prstGeom prst="blockArc">
              <a:avLst>
                <a:gd name="adj1" fmla="val 10800000"/>
                <a:gd name="adj2" fmla="val 50745"/>
                <a:gd name="adj3" fmla="val 35637"/>
              </a:avLst>
            </a:prstGeom>
            <a:solidFill>
              <a:srgbClr val="2B6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22" name="Block Arc 21">
              <a:extLst>
                <a:ext uri="{FF2B5EF4-FFF2-40B4-BE49-F238E27FC236}">
                  <a16:creationId xmlns:a16="http://schemas.microsoft.com/office/drawing/2014/main" id="{4DFA4714-AC6A-4575-BD0F-74800032DC7B}"/>
                </a:ext>
              </a:extLst>
            </p:cNvPr>
            <p:cNvSpPr/>
            <p:nvPr/>
          </p:nvSpPr>
          <p:spPr>
            <a:xfrm>
              <a:off x="1887143" y="476192"/>
              <a:ext cx="2347406" cy="2302638"/>
            </a:xfrm>
            <a:prstGeom prst="blockArc">
              <a:avLst>
                <a:gd name="adj1" fmla="val 10800000"/>
                <a:gd name="adj2" fmla="val 50745"/>
                <a:gd name="adj3" fmla="val 35637"/>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pic>
          <p:nvPicPr>
            <p:cNvPr id="23" name="Picture 22">
              <a:extLst>
                <a:ext uri="{FF2B5EF4-FFF2-40B4-BE49-F238E27FC236}">
                  <a16:creationId xmlns:a16="http://schemas.microsoft.com/office/drawing/2014/main" id="{6059CD5D-A784-47AE-A880-C69FC5E3EA14}"/>
                </a:ext>
              </a:extLst>
            </p:cNvPr>
            <p:cNvPicPr>
              <a:picLocks noChangeAspect="1"/>
            </p:cNvPicPr>
            <p:nvPr/>
          </p:nvPicPr>
          <p:blipFill rotWithShape="1">
            <a:blip r:embed="rId5"/>
            <a:srcRect b="49023"/>
            <a:stretch/>
          </p:blipFill>
          <p:spPr>
            <a:xfrm rot="10800000">
              <a:off x="6835326" y="1629919"/>
              <a:ext cx="1510285" cy="784996"/>
            </a:xfrm>
            <a:prstGeom prst="rect">
              <a:avLst/>
            </a:prstGeom>
          </p:spPr>
        </p:pic>
        <p:pic>
          <p:nvPicPr>
            <p:cNvPr id="24" name="Picture 23">
              <a:extLst>
                <a:ext uri="{FF2B5EF4-FFF2-40B4-BE49-F238E27FC236}">
                  <a16:creationId xmlns:a16="http://schemas.microsoft.com/office/drawing/2014/main" id="{7A14FA85-4A26-403A-90BF-A5C68A334FCF}"/>
                </a:ext>
              </a:extLst>
            </p:cNvPr>
            <p:cNvPicPr>
              <a:picLocks noChangeAspect="1"/>
            </p:cNvPicPr>
            <p:nvPr/>
          </p:nvPicPr>
          <p:blipFill rotWithShape="1">
            <a:blip r:embed="rId5"/>
            <a:srcRect b="49023"/>
            <a:stretch/>
          </p:blipFill>
          <p:spPr>
            <a:xfrm rot="10800000">
              <a:off x="3827268" y="1660347"/>
              <a:ext cx="1510285" cy="784996"/>
            </a:xfrm>
            <a:prstGeom prst="rect">
              <a:avLst/>
            </a:prstGeom>
          </p:spPr>
        </p:pic>
        <p:pic>
          <p:nvPicPr>
            <p:cNvPr id="25" name="Picture 24">
              <a:extLst>
                <a:ext uri="{FF2B5EF4-FFF2-40B4-BE49-F238E27FC236}">
                  <a16:creationId xmlns:a16="http://schemas.microsoft.com/office/drawing/2014/main" id="{7962A066-5758-466E-9059-631E0E474D56}"/>
                </a:ext>
              </a:extLst>
            </p:cNvPr>
            <p:cNvPicPr>
              <a:picLocks noChangeAspect="1"/>
            </p:cNvPicPr>
            <p:nvPr/>
          </p:nvPicPr>
          <p:blipFill rotWithShape="1">
            <a:blip r:embed="rId5"/>
            <a:srcRect b="49023"/>
            <a:stretch/>
          </p:blipFill>
          <p:spPr>
            <a:xfrm rot="10800000">
              <a:off x="823901" y="1637824"/>
              <a:ext cx="1510285" cy="784996"/>
            </a:xfrm>
            <a:prstGeom prst="rect">
              <a:avLst/>
            </a:prstGeom>
          </p:spPr>
        </p:pic>
        <p:pic>
          <p:nvPicPr>
            <p:cNvPr id="26" name="Picture 25">
              <a:extLst>
                <a:ext uri="{FF2B5EF4-FFF2-40B4-BE49-F238E27FC236}">
                  <a16:creationId xmlns:a16="http://schemas.microsoft.com/office/drawing/2014/main" id="{FBB15574-BBFB-43B7-8553-397BEF2B684B}"/>
                </a:ext>
              </a:extLst>
            </p:cNvPr>
            <p:cNvPicPr>
              <a:picLocks noChangeAspect="1"/>
            </p:cNvPicPr>
            <p:nvPr/>
          </p:nvPicPr>
          <p:blipFill rotWithShape="1">
            <a:blip r:embed="rId5"/>
            <a:srcRect b="49023"/>
            <a:stretch/>
          </p:blipFill>
          <p:spPr>
            <a:xfrm>
              <a:off x="2321333" y="829432"/>
              <a:ext cx="1510285" cy="784996"/>
            </a:xfrm>
            <a:prstGeom prst="rect">
              <a:avLst/>
            </a:prstGeom>
          </p:spPr>
        </p:pic>
        <p:pic>
          <p:nvPicPr>
            <p:cNvPr id="27" name="Picture 26">
              <a:extLst>
                <a:ext uri="{FF2B5EF4-FFF2-40B4-BE49-F238E27FC236}">
                  <a16:creationId xmlns:a16="http://schemas.microsoft.com/office/drawing/2014/main" id="{DD7D003D-3AD2-4976-8DE4-72F5B0BA9534}"/>
                </a:ext>
              </a:extLst>
            </p:cNvPr>
            <p:cNvPicPr>
              <a:picLocks noChangeAspect="1"/>
            </p:cNvPicPr>
            <p:nvPr/>
          </p:nvPicPr>
          <p:blipFill rotWithShape="1">
            <a:blip r:embed="rId5"/>
            <a:srcRect b="49023"/>
            <a:stretch/>
          </p:blipFill>
          <p:spPr>
            <a:xfrm>
              <a:off x="5330714" y="799004"/>
              <a:ext cx="1510285" cy="784996"/>
            </a:xfrm>
            <a:prstGeom prst="rect">
              <a:avLst/>
            </a:prstGeom>
          </p:spPr>
        </p:pic>
        <p:sp>
          <p:nvSpPr>
            <p:cNvPr id="28" name="Oval 27">
              <a:extLst>
                <a:ext uri="{FF2B5EF4-FFF2-40B4-BE49-F238E27FC236}">
                  <a16:creationId xmlns:a16="http://schemas.microsoft.com/office/drawing/2014/main" id="{935286DD-7A01-40B4-8BDE-9B17CFEEE5AC}"/>
                </a:ext>
              </a:extLst>
            </p:cNvPr>
            <p:cNvSpPr/>
            <p:nvPr/>
          </p:nvSpPr>
          <p:spPr>
            <a:xfrm rot="10800000" flipH="1" flipV="1">
              <a:off x="2642974"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29" name="Oval 28">
              <a:extLst>
                <a:ext uri="{FF2B5EF4-FFF2-40B4-BE49-F238E27FC236}">
                  <a16:creationId xmlns:a16="http://schemas.microsoft.com/office/drawing/2014/main" id="{B594BE00-930F-4563-A378-4E56A934B356}"/>
                </a:ext>
              </a:extLst>
            </p:cNvPr>
            <p:cNvSpPr/>
            <p:nvPr/>
          </p:nvSpPr>
          <p:spPr>
            <a:xfrm rot="10800000" flipH="1" flipV="1">
              <a:off x="5699835"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31" name="Oval 30">
              <a:extLst>
                <a:ext uri="{FF2B5EF4-FFF2-40B4-BE49-F238E27FC236}">
                  <a16:creationId xmlns:a16="http://schemas.microsoft.com/office/drawing/2014/main" id="{823CBD21-7AA0-4247-A763-77DC9D8C1F89}"/>
                </a:ext>
              </a:extLst>
            </p:cNvPr>
            <p:cNvSpPr/>
            <p:nvPr/>
          </p:nvSpPr>
          <p:spPr>
            <a:xfrm rot="10800000" flipH="1" flipV="1">
              <a:off x="7213327"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32" name="Oval 31">
              <a:extLst>
                <a:ext uri="{FF2B5EF4-FFF2-40B4-BE49-F238E27FC236}">
                  <a16:creationId xmlns:a16="http://schemas.microsoft.com/office/drawing/2014/main" id="{64020DB7-16F2-4EF6-9058-86403E41B61C}"/>
                </a:ext>
              </a:extLst>
            </p:cNvPr>
            <p:cNvSpPr/>
            <p:nvPr/>
          </p:nvSpPr>
          <p:spPr>
            <a:xfrm rot="10800000" flipH="1" flipV="1">
              <a:off x="1107384"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33" name="Oval 32">
              <a:extLst>
                <a:ext uri="{FF2B5EF4-FFF2-40B4-BE49-F238E27FC236}">
                  <a16:creationId xmlns:a16="http://schemas.microsoft.com/office/drawing/2014/main" id="{9E66ED8C-AE74-4925-BE00-FA608CD94531}"/>
                </a:ext>
              </a:extLst>
            </p:cNvPr>
            <p:cNvSpPr/>
            <p:nvPr/>
          </p:nvSpPr>
          <p:spPr>
            <a:xfrm rot="10800000" flipH="1" flipV="1">
              <a:off x="4171338"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pic>
          <p:nvPicPr>
            <p:cNvPr id="36" name="Picture 35">
              <a:extLst>
                <a:ext uri="{FF2B5EF4-FFF2-40B4-BE49-F238E27FC236}">
                  <a16:creationId xmlns:a16="http://schemas.microsoft.com/office/drawing/2014/main" id="{C19ED996-9756-46C8-9A6E-F0FD5BF602D2}"/>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1223" y="1260836"/>
              <a:ext cx="707184" cy="707184"/>
            </a:xfrm>
            <a:prstGeom prst="rect">
              <a:avLst/>
            </a:prstGeom>
          </p:spPr>
        </p:pic>
        <p:pic>
          <p:nvPicPr>
            <p:cNvPr id="38" name="Picture 37">
              <a:extLst>
                <a:ext uri="{FF2B5EF4-FFF2-40B4-BE49-F238E27FC236}">
                  <a16:creationId xmlns:a16="http://schemas.microsoft.com/office/drawing/2014/main" id="{D489E0A7-425E-4C08-B4A8-D7324EB3D027}"/>
                </a:ext>
              </a:extLst>
            </p:cNvPr>
            <p:cNvPicPr>
              <a:picLocks noChangeAspect="1"/>
            </p:cNvPicPr>
            <p:nvPr/>
          </p:nvPicPr>
          <p:blipFill>
            <a:blip r:embed="rId7" cstate="print">
              <a:duotone>
                <a:prstClr val="black"/>
                <a:schemeClr val="bg1">
                  <a:lumMod val="65000"/>
                  <a:tint val="45000"/>
                  <a:satMod val="400000"/>
                </a:schemeClr>
              </a:duotone>
              <a:extLst>
                <a:ext uri="{28A0092B-C50C-407E-A947-70E740481C1C}">
                  <a14:useLocalDpi xmlns:a14="http://schemas.microsoft.com/office/drawing/2010/main" val="0"/>
                </a:ext>
              </a:extLst>
            </a:blip>
            <a:stretch>
              <a:fillRect/>
            </a:stretch>
          </p:blipFill>
          <p:spPr>
            <a:xfrm rot="19312060" flipH="1">
              <a:off x="5744659" y="1300955"/>
              <a:ext cx="695779" cy="695779"/>
            </a:xfrm>
            <a:prstGeom prst="rect">
              <a:avLst/>
            </a:prstGeom>
          </p:spPr>
        </p:pic>
        <p:pic>
          <p:nvPicPr>
            <p:cNvPr id="41" name="Picture 40">
              <a:extLst>
                <a:ext uri="{FF2B5EF4-FFF2-40B4-BE49-F238E27FC236}">
                  <a16:creationId xmlns:a16="http://schemas.microsoft.com/office/drawing/2014/main" id="{B980F723-1612-4379-B7F4-BB6B52FF1790}"/>
                </a:ext>
              </a:extLst>
            </p:cNvPr>
            <p:cNvPicPr>
              <a:picLocks noChangeAspect="1"/>
            </p:cNvPicPr>
            <p:nvPr/>
          </p:nvPicPr>
          <p:blipFill>
            <a:blip r:embed="rId8" cstate="print">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a:off x="7285150" y="1313662"/>
              <a:ext cx="620402" cy="620402"/>
            </a:xfrm>
            <a:prstGeom prst="rect">
              <a:avLst/>
            </a:prstGeom>
          </p:spPr>
        </p:pic>
        <p:pic>
          <p:nvPicPr>
            <p:cNvPr id="43" name="Picture 42">
              <a:extLst>
                <a:ext uri="{FF2B5EF4-FFF2-40B4-BE49-F238E27FC236}">
                  <a16:creationId xmlns:a16="http://schemas.microsoft.com/office/drawing/2014/main" id="{9F5CB141-27E5-46A1-84CA-7A38E59823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49272" y="1294649"/>
              <a:ext cx="644124" cy="644124"/>
            </a:xfrm>
            <a:prstGeom prst="rect">
              <a:avLst/>
            </a:prstGeom>
          </p:spPr>
        </p:pic>
        <p:pic>
          <p:nvPicPr>
            <p:cNvPr id="44" name="Picture 43" descr="A picture containing metalware, chain&#10;&#10;Description automatically generated">
              <a:extLst>
                <a:ext uri="{FF2B5EF4-FFF2-40B4-BE49-F238E27FC236}">
                  <a16:creationId xmlns:a16="http://schemas.microsoft.com/office/drawing/2014/main" id="{C45A5B41-8E33-46DA-9C08-9AC9FFE315D8}"/>
                </a:ext>
              </a:extLst>
            </p:cNvPr>
            <p:cNvPicPr>
              <a:picLocks noChangeAspect="1"/>
            </p:cNvPicPr>
            <p:nvPr/>
          </p:nvPicPr>
          <p:blipFill>
            <a:blip r:embed="rId10" cstate="print">
              <a:duotone>
                <a:prstClr val="black"/>
                <a:schemeClr val="bg1">
                  <a:lumMod val="75000"/>
                  <a:tint val="45000"/>
                  <a:satMod val="400000"/>
                </a:schemeClr>
              </a:duotone>
              <a:extLst>
                <a:ext uri="{28A0092B-C50C-407E-A947-70E740481C1C}">
                  <a14:useLocalDpi xmlns:a14="http://schemas.microsoft.com/office/drawing/2010/main" val="0"/>
                </a:ext>
              </a:extLst>
            </a:blip>
            <a:stretch>
              <a:fillRect/>
            </a:stretch>
          </p:blipFill>
          <p:spPr>
            <a:xfrm>
              <a:off x="2707562" y="1294649"/>
              <a:ext cx="716391" cy="716391"/>
            </a:xfrm>
            <a:prstGeom prst="rect">
              <a:avLst/>
            </a:prstGeom>
          </p:spPr>
        </p:pic>
      </p:grpSp>
    </p:spTree>
    <p:extLst>
      <p:ext uri="{BB962C8B-B14F-4D97-AF65-F5344CB8AC3E}">
        <p14:creationId xmlns:p14="http://schemas.microsoft.com/office/powerpoint/2010/main" val="22493744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hase 3_Preview">
    <p:bg>
      <p:bgPr>
        <a:solidFill>
          <a:schemeClr val="bg1">
            <a:lumMod val="95000"/>
          </a:schemeClr>
        </a:solidFill>
        <a:effectLst/>
      </p:bgPr>
    </p:bg>
    <p:spTree>
      <p:nvGrpSpPr>
        <p:cNvPr id="1" name=""/>
        <p:cNvGrpSpPr/>
        <p:nvPr/>
      </p:nvGrpSpPr>
      <p:grpSpPr>
        <a:xfrm>
          <a:off x="0" y="0"/>
          <a:ext cx="0" cy="0"/>
          <a:chOff x="0" y="0"/>
          <a:chExt cx="0" cy="0"/>
        </a:xfrm>
      </p:grpSpPr>
      <p:sp>
        <p:nvSpPr>
          <p:cNvPr id="53" name="Rounded Rectangle 52"/>
          <p:cNvSpPr/>
          <p:nvPr userDrawn="1"/>
        </p:nvSpPr>
        <p:spPr>
          <a:xfrm>
            <a:off x="406214" y="253968"/>
            <a:ext cx="12547786" cy="869708"/>
          </a:xfrm>
          <a:prstGeom prst="roundRect">
            <a:avLst>
              <a:gd name="adj" fmla="val 50000"/>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3" name="Content Placeholder 2"/>
          <p:cNvSpPr>
            <a:spLocks noGrp="1"/>
          </p:cNvSpPr>
          <p:nvPr>
            <p:ph idx="1"/>
          </p:nvPr>
        </p:nvSpPr>
        <p:spPr>
          <a:xfrm>
            <a:off x="393514" y="1447800"/>
            <a:ext cx="11560713" cy="4908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4" name="TextBox 53"/>
          <p:cNvSpPr txBox="1"/>
          <p:nvPr userDrawn="1"/>
        </p:nvSpPr>
        <p:spPr>
          <a:xfrm>
            <a:off x="2209800" y="253968"/>
            <a:ext cx="4941125" cy="830997"/>
          </a:xfrm>
          <a:prstGeom prst="rect">
            <a:avLst/>
          </a:prstGeom>
          <a:noFill/>
        </p:spPr>
        <p:txBody>
          <a:bodyPr wrap="square" rtlCol="0">
            <a:spAutoFit/>
          </a:bodyPr>
          <a:lstStyle/>
          <a:p>
            <a:r>
              <a:rPr lang="en-US" sz="4800" b="1" dirty="0">
                <a:solidFill>
                  <a:schemeClr val="tx1"/>
                </a:solidFill>
                <a:latin typeface="+mj-lt"/>
              </a:rPr>
              <a:t>PHASE</a:t>
            </a:r>
            <a:r>
              <a:rPr lang="en-US" sz="4800" b="1" baseline="0" dirty="0">
                <a:solidFill>
                  <a:schemeClr val="tx1"/>
                </a:solidFill>
                <a:latin typeface="+mj-lt"/>
              </a:rPr>
              <a:t> PREVIEW</a:t>
            </a:r>
            <a:endParaRPr lang="en-US" sz="4800" b="1" dirty="0">
              <a:solidFill>
                <a:schemeClr val="tx1"/>
              </a:solidFill>
              <a:latin typeface="+mj-lt"/>
            </a:endParaRPr>
          </a:p>
        </p:txBody>
      </p:sp>
      <p:sp>
        <p:nvSpPr>
          <p:cNvPr id="55" name="TextBox 54"/>
          <p:cNvSpPr txBox="1"/>
          <p:nvPr userDrawn="1"/>
        </p:nvSpPr>
        <p:spPr>
          <a:xfrm>
            <a:off x="685800" y="-223086"/>
            <a:ext cx="2094556" cy="1785104"/>
          </a:xfrm>
          <a:prstGeom prst="rect">
            <a:avLst/>
          </a:prstGeom>
          <a:noFill/>
        </p:spPr>
        <p:txBody>
          <a:bodyPr wrap="square" rtlCol="0">
            <a:spAutoFit/>
          </a:bodyPr>
          <a:lstStyle/>
          <a:p>
            <a:r>
              <a:rPr lang="en-US" sz="11000" b="0" spc="-300" dirty="0">
                <a:solidFill>
                  <a:schemeClr val="accent4"/>
                </a:solidFill>
                <a:latin typeface="+mj-lt"/>
              </a:rPr>
              <a:t>03</a:t>
            </a:r>
          </a:p>
        </p:txBody>
      </p:sp>
      <p:sp>
        <p:nvSpPr>
          <p:cNvPr id="56" name="Text Placeholder 4"/>
          <p:cNvSpPr>
            <a:spLocks noGrp="1"/>
          </p:cNvSpPr>
          <p:nvPr>
            <p:ph type="body" sz="quarter" idx="16" hasCustomPrompt="1"/>
          </p:nvPr>
        </p:nvSpPr>
        <p:spPr>
          <a:xfrm>
            <a:off x="8519160" y="508000"/>
            <a:ext cx="1463040" cy="365760"/>
          </a:xfrm>
        </p:spPr>
        <p:txBody>
          <a:bodyPr>
            <a:normAutofit/>
          </a:bodyPr>
          <a:lstStyle>
            <a:lvl1pPr marL="0" indent="0">
              <a:buNone/>
              <a:defRPr sz="1800" baseline="0">
                <a:solidFill>
                  <a:schemeClr val="tx1"/>
                </a:solidFill>
                <a:latin typeface="+mj-lt"/>
              </a:defRPr>
            </a:lvl1pPr>
          </a:lstStyle>
          <a:p>
            <a:pPr lvl="0"/>
            <a:r>
              <a:rPr lang="en-US" dirty="0"/>
              <a:t>PAGE #</a:t>
            </a:r>
          </a:p>
        </p:txBody>
      </p:sp>
      <p:pic>
        <p:nvPicPr>
          <p:cNvPr id="57" name="Picture 5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9800" y="278703"/>
            <a:ext cx="837309" cy="837309"/>
          </a:xfrm>
          <a:prstGeom prst="rect">
            <a:avLst/>
          </a:prstGeom>
        </p:spPr>
      </p:pic>
      <p:grpSp>
        <p:nvGrpSpPr>
          <p:cNvPr id="58" name="Group 57"/>
          <p:cNvGrpSpPr/>
          <p:nvPr userDrawn="1"/>
        </p:nvGrpSpPr>
        <p:grpSpPr>
          <a:xfrm>
            <a:off x="7821983" y="193632"/>
            <a:ext cx="864817" cy="1015749"/>
            <a:chOff x="12321769" y="789215"/>
            <a:chExt cx="1059511" cy="1349830"/>
          </a:xfrm>
        </p:grpSpPr>
        <p:pic>
          <p:nvPicPr>
            <p:cNvPr id="59" name="Picture 5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60" name="TextBox 59"/>
            <p:cNvSpPr txBox="1"/>
            <p:nvPr/>
          </p:nvSpPr>
          <p:spPr>
            <a:xfrm>
              <a:off x="12566790" y="1422995"/>
              <a:ext cx="569474" cy="388300"/>
            </a:xfrm>
            <a:prstGeom prst="rect">
              <a:avLst/>
            </a:prstGeom>
            <a:noFill/>
          </p:spPr>
          <p:txBody>
            <a:bodyPr wrap="square" rtlCol="0">
              <a:spAutoFit/>
            </a:bodyPr>
            <a:lstStyle/>
            <a:p>
              <a:pPr algn="ctr">
                <a:lnSpc>
                  <a:spcPts val="1500"/>
                </a:lnSpc>
              </a:pPr>
              <a:r>
                <a:rPr lang="en-US" sz="1600" dirty="0">
                  <a:solidFill>
                    <a:schemeClr val="accent4">
                      <a:lumMod val="20000"/>
                      <a:lumOff val="80000"/>
                    </a:schemeClr>
                  </a:solidFill>
                  <a:latin typeface="+mj-lt"/>
                </a:rPr>
                <a:t>SNET</a:t>
              </a:r>
              <a:endParaRPr lang="en-US" sz="2000" dirty="0">
                <a:solidFill>
                  <a:schemeClr val="accent4">
                    <a:lumMod val="20000"/>
                    <a:lumOff val="80000"/>
                  </a:schemeClr>
                </a:solidFill>
                <a:latin typeface="+mj-lt"/>
              </a:endParaRPr>
            </a:p>
          </p:txBody>
        </p:sp>
      </p:grpSp>
      <p:sp>
        <p:nvSpPr>
          <p:cNvPr id="61" name="Text Placeholder 4"/>
          <p:cNvSpPr>
            <a:spLocks noGrp="1"/>
          </p:cNvSpPr>
          <p:nvPr>
            <p:ph type="body" sz="quarter" idx="17" hasCustomPrompt="1"/>
          </p:nvPr>
        </p:nvSpPr>
        <p:spPr>
          <a:xfrm>
            <a:off x="10489487" y="423037"/>
            <a:ext cx="1463040" cy="548640"/>
          </a:xfrm>
        </p:spPr>
        <p:txBody>
          <a:bodyPr anchor="ctr">
            <a:normAutofit/>
          </a:bodyPr>
          <a:lstStyle>
            <a:lvl1pPr marL="0" indent="0">
              <a:buNone/>
              <a:defRPr sz="1800" baseline="0">
                <a:solidFill>
                  <a:schemeClr val="tx1"/>
                </a:solidFill>
                <a:latin typeface="+mj-lt"/>
              </a:defRPr>
            </a:lvl1pPr>
          </a:lstStyle>
          <a:p>
            <a:pPr lvl="0"/>
            <a:r>
              <a:rPr lang="en-US" dirty="0"/>
              <a:t>LOCATION</a:t>
            </a:r>
          </a:p>
        </p:txBody>
      </p:sp>
    </p:spTree>
    <p:extLst>
      <p:ext uri="{BB962C8B-B14F-4D97-AF65-F5344CB8AC3E}">
        <p14:creationId xmlns:p14="http://schemas.microsoft.com/office/powerpoint/2010/main" val="27530938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hase 3_Activity 1 Overview">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45" name="TextBox 44"/>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tx1"/>
                </a:solidFill>
                <a:latin typeface="+mj-lt"/>
              </a:rPr>
              <a:t>ACTIVITY 1</a:t>
            </a:r>
          </a:p>
        </p:txBody>
      </p:sp>
      <p:sp>
        <p:nvSpPr>
          <p:cNvPr id="50" name="Isosceles Triangle 49"/>
          <p:cNvSpPr/>
          <p:nvPr userDrawn="1"/>
        </p:nvSpPr>
        <p:spPr>
          <a:xfrm flipV="1">
            <a:off x="10972800" y="1310800"/>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pic>
        <p:nvPicPr>
          <p:cNvPr id="26" name="Picture 2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1512965"/>
            <a:ext cx="236468" cy="236468"/>
          </a:xfrm>
          <a:prstGeom prst="rect">
            <a:avLst/>
          </a:prstGeom>
        </p:spPr>
      </p:pic>
      <p:sp>
        <p:nvSpPr>
          <p:cNvPr id="27" name="TextBox 26"/>
          <p:cNvSpPr txBox="1"/>
          <p:nvPr userDrawn="1"/>
        </p:nvSpPr>
        <p:spPr>
          <a:xfrm>
            <a:off x="10244402" y="1448869"/>
            <a:ext cx="1097280" cy="369332"/>
          </a:xfrm>
          <a:prstGeom prst="rect">
            <a:avLst/>
          </a:prstGeom>
          <a:noFill/>
        </p:spPr>
        <p:txBody>
          <a:bodyPr wrap="square" rtlCol="0">
            <a:spAutoFit/>
          </a:bodyPr>
          <a:lstStyle/>
          <a:p>
            <a:r>
              <a:rPr lang="en-US" dirty="0">
                <a:solidFill>
                  <a:schemeClr val="tx1"/>
                </a:solidFill>
                <a:latin typeface="+mj-lt"/>
              </a:rPr>
              <a:t>OVERVIEW</a:t>
            </a:r>
          </a:p>
        </p:txBody>
      </p:sp>
      <p:sp>
        <p:nvSpPr>
          <p:cNvPr id="28" name="TextBox 27"/>
          <p:cNvSpPr txBox="1"/>
          <p:nvPr userDrawn="1"/>
        </p:nvSpPr>
        <p:spPr>
          <a:xfrm>
            <a:off x="10244402" y="1754833"/>
            <a:ext cx="1097280" cy="274320"/>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41" name="TextBox 40"/>
          <p:cNvSpPr txBox="1"/>
          <p:nvPr userDrawn="1"/>
        </p:nvSpPr>
        <p:spPr>
          <a:xfrm>
            <a:off x="9778676" y="2296104"/>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42" name="TextBox 41"/>
          <p:cNvSpPr txBox="1"/>
          <p:nvPr userDrawn="1"/>
        </p:nvSpPr>
        <p:spPr>
          <a:xfrm>
            <a:off x="9778676" y="2636965"/>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sp>
        <p:nvSpPr>
          <p:cNvPr id="44" name="TextBox 43"/>
          <p:cNvSpPr txBox="1"/>
          <p:nvPr userDrawn="1"/>
        </p:nvSpPr>
        <p:spPr>
          <a:xfrm>
            <a:off x="9778676" y="2977826"/>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grpSp>
        <p:nvGrpSpPr>
          <p:cNvPr id="31" name="Group 30"/>
          <p:cNvGrpSpPr/>
          <p:nvPr userDrawn="1"/>
        </p:nvGrpSpPr>
        <p:grpSpPr>
          <a:xfrm>
            <a:off x="9606880" y="-22169"/>
            <a:ext cx="3093444" cy="1015663"/>
            <a:chOff x="9606880" y="-22169"/>
            <a:chExt cx="3093444" cy="1015663"/>
          </a:xfrm>
        </p:grpSpPr>
        <p:sp>
          <p:nvSpPr>
            <p:cNvPr id="36" name="Rounded Rectangle 35"/>
            <p:cNvSpPr/>
            <p:nvPr userDrawn="1"/>
          </p:nvSpPr>
          <p:spPr>
            <a:xfrm>
              <a:off x="9606880" y="247291"/>
              <a:ext cx="3093444" cy="485634"/>
            </a:xfrm>
            <a:prstGeom prst="roundRect">
              <a:avLst>
                <a:gd name="adj" fmla="val 50000"/>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38" name="TextBox 37"/>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4"/>
                  </a:solidFill>
                  <a:latin typeface="+mj-lt"/>
                </a:rPr>
                <a:t>03</a:t>
              </a:r>
              <a:endParaRPr lang="en-US" sz="2000" dirty="0">
                <a:solidFill>
                  <a:schemeClr val="accent4"/>
                </a:solidFill>
                <a:latin typeface="+mj-lt"/>
              </a:endParaRPr>
            </a:p>
          </p:txBody>
        </p:sp>
      </p:grpSp>
      <p:sp>
        <p:nvSpPr>
          <p:cNvPr id="46"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a:latin typeface="+mj-lt"/>
              </a:defRPr>
            </a:lvl1pPr>
          </a:lstStyle>
          <a:p>
            <a:pPr lvl="0"/>
            <a:r>
              <a:rPr lang="en-US" dirty="0"/>
              <a:t>Activity 1</a:t>
            </a:r>
          </a:p>
        </p:txBody>
      </p:sp>
    </p:spTree>
    <p:extLst>
      <p:ext uri="{BB962C8B-B14F-4D97-AF65-F5344CB8AC3E}">
        <p14:creationId xmlns:p14="http://schemas.microsoft.com/office/powerpoint/2010/main" val="7095193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hase 3_Activity 1 Example">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38" name="TextBox 37"/>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tx1"/>
                </a:solidFill>
                <a:latin typeface="+mj-lt"/>
              </a:rPr>
              <a:t>ACTIVITY 1</a:t>
            </a:r>
          </a:p>
        </p:txBody>
      </p:sp>
      <p:sp>
        <p:nvSpPr>
          <p:cNvPr id="41" name="Isosceles Triangle 40"/>
          <p:cNvSpPr/>
          <p:nvPr userDrawn="1"/>
        </p:nvSpPr>
        <p:spPr>
          <a:xfrm flipV="1">
            <a:off x="10972800" y="1310800"/>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pic>
        <p:nvPicPr>
          <p:cNvPr id="42" name="Picture 4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1801533"/>
            <a:ext cx="236468" cy="236468"/>
          </a:xfrm>
          <a:prstGeom prst="rect">
            <a:avLst/>
          </a:prstGeom>
        </p:spPr>
      </p:pic>
      <p:sp>
        <p:nvSpPr>
          <p:cNvPr id="43" name="TextBox 42"/>
          <p:cNvSpPr txBox="1"/>
          <p:nvPr userDrawn="1"/>
        </p:nvSpPr>
        <p:spPr>
          <a:xfrm>
            <a:off x="10244402" y="1448869"/>
            <a:ext cx="1097280" cy="369332"/>
          </a:xfrm>
          <a:prstGeom prst="rect">
            <a:avLst/>
          </a:prstGeom>
          <a:noFill/>
        </p:spPr>
        <p:txBody>
          <a:bodyPr wrap="square" rtlCol="0">
            <a:spAutoFit/>
          </a:bodyPr>
          <a:lstStyle/>
          <a:p>
            <a:r>
              <a:rPr lang="en-US" dirty="0">
                <a:solidFill>
                  <a:schemeClr val="bg1">
                    <a:lumMod val="65000"/>
                  </a:schemeClr>
                </a:solidFill>
                <a:latin typeface="+mj-lt"/>
              </a:rPr>
              <a:t>OVERVIEW</a:t>
            </a:r>
          </a:p>
        </p:txBody>
      </p:sp>
      <p:sp>
        <p:nvSpPr>
          <p:cNvPr id="44" name="TextBox 43"/>
          <p:cNvSpPr txBox="1"/>
          <p:nvPr userDrawn="1"/>
        </p:nvSpPr>
        <p:spPr>
          <a:xfrm>
            <a:off x="10244402" y="1754833"/>
            <a:ext cx="1097280" cy="369332"/>
          </a:xfrm>
          <a:prstGeom prst="rect">
            <a:avLst/>
          </a:prstGeom>
          <a:noFill/>
        </p:spPr>
        <p:txBody>
          <a:bodyPr wrap="square" rtlCol="0">
            <a:spAutoFit/>
          </a:bodyPr>
          <a:lstStyle/>
          <a:p>
            <a:r>
              <a:rPr lang="en-US" dirty="0">
                <a:solidFill>
                  <a:schemeClr val="tx1"/>
                </a:solidFill>
                <a:latin typeface="+mj-lt"/>
              </a:rPr>
              <a:t>EXAMPLE</a:t>
            </a:r>
          </a:p>
        </p:txBody>
      </p:sp>
      <p:sp>
        <p:nvSpPr>
          <p:cNvPr id="54" name="TextBox 53"/>
          <p:cNvSpPr txBox="1"/>
          <p:nvPr userDrawn="1"/>
        </p:nvSpPr>
        <p:spPr>
          <a:xfrm>
            <a:off x="9778676" y="2296104"/>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55" name="TextBox 54"/>
          <p:cNvSpPr txBox="1"/>
          <p:nvPr userDrawn="1"/>
        </p:nvSpPr>
        <p:spPr>
          <a:xfrm>
            <a:off x="9778676" y="2636965"/>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sp>
        <p:nvSpPr>
          <p:cNvPr id="57" name="TextBox 56"/>
          <p:cNvSpPr txBox="1"/>
          <p:nvPr userDrawn="1"/>
        </p:nvSpPr>
        <p:spPr>
          <a:xfrm>
            <a:off x="9778676" y="2977826"/>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sp>
        <p:nvSpPr>
          <p:cNvPr id="46"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a:latin typeface="+mj-lt"/>
              </a:defRPr>
            </a:lvl1pPr>
          </a:lstStyle>
          <a:p>
            <a:pPr lvl="0"/>
            <a:r>
              <a:rPr lang="en-US" dirty="0"/>
              <a:t>Activity 1</a:t>
            </a:r>
          </a:p>
        </p:txBody>
      </p:sp>
      <p:grpSp>
        <p:nvGrpSpPr>
          <p:cNvPr id="29" name="Group 28"/>
          <p:cNvGrpSpPr/>
          <p:nvPr userDrawn="1"/>
        </p:nvGrpSpPr>
        <p:grpSpPr>
          <a:xfrm>
            <a:off x="9606880" y="-22169"/>
            <a:ext cx="3093444" cy="1015663"/>
            <a:chOff x="9606880" y="-22169"/>
            <a:chExt cx="3093444" cy="1015663"/>
          </a:xfrm>
        </p:grpSpPr>
        <p:sp>
          <p:nvSpPr>
            <p:cNvPr id="32" name="Rounded Rectangle 31"/>
            <p:cNvSpPr/>
            <p:nvPr userDrawn="1"/>
          </p:nvSpPr>
          <p:spPr>
            <a:xfrm>
              <a:off x="9606880" y="247291"/>
              <a:ext cx="3093444" cy="485634"/>
            </a:xfrm>
            <a:prstGeom prst="roundRect">
              <a:avLst>
                <a:gd name="adj" fmla="val 50000"/>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33" name="TextBox 32"/>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4"/>
                  </a:solidFill>
                  <a:latin typeface="+mj-lt"/>
                </a:rPr>
                <a:t>03</a:t>
              </a:r>
              <a:endParaRPr lang="en-US" sz="2000" dirty="0">
                <a:solidFill>
                  <a:schemeClr val="accent4"/>
                </a:solidFill>
                <a:latin typeface="+mj-lt"/>
              </a:endParaRPr>
            </a:p>
          </p:txBody>
        </p:sp>
      </p:grpSp>
    </p:spTree>
    <p:extLst>
      <p:ext uri="{BB962C8B-B14F-4D97-AF65-F5344CB8AC3E}">
        <p14:creationId xmlns:p14="http://schemas.microsoft.com/office/powerpoint/2010/main" val="4062050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_Title and Content 3">
    <p:bg>
      <p:bgPr>
        <a:solidFill>
          <a:schemeClr val="bg1">
            <a:lumMod val="95000"/>
          </a:schemeClr>
        </a:solidFill>
        <a:effectLst/>
      </p:bgPr>
    </p:bg>
    <p:spTree>
      <p:nvGrpSpPr>
        <p:cNvPr id="1" name=""/>
        <p:cNvGrpSpPr/>
        <p:nvPr/>
      </p:nvGrpSpPr>
      <p:grpSpPr>
        <a:xfrm>
          <a:off x="0" y="0"/>
          <a:ext cx="0" cy="0"/>
          <a:chOff x="0" y="0"/>
          <a:chExt cx="0" cy="0"/>
        </a:xfrm>
      </p:grpSpPr>
      <p:sp>
        <p:nvSpPr>
          <p:cNvPr id="10" name="Google Shape;22;p80"/>
          <p:cNvSpPr txBox="1">
            <a:spLocks noGrp="1"/>
          </p:cNvSpPr>
          <p:nvPr>
            <p:ph type="title"/>
          </p:nvPr>
        </p:nvSpPr>
        <p:spPr>
          <a:xfrm>
            <a:off x="3962400" y="1505118"/>
            <a:ext cx="7315199" cy="1619082"/>
          </a:xfrm>
          <a:prstGeom prst="rect">
            <a:avLst/>
          </a:prstGeom>
          <a:noFill/>
          <a:ln>
            <a:noFill/>
          </a:ln>
        </p:spPr>
        <p:txBody>
          <a:bodyPr spcFirstLastPara="1" wrap="square" lIns="45720" tIns="45700" rIns="45720" bIns="45700" anchor="t" anchorCtr="0">
            <a:noAutofit/>
          </a:bodyPr>
          <a:lstStyle>
            <a:lvl1pPr marL="0" marR="0" lvl="0" indent="0" algn="l" rtl="0">
              <a:lnSpc>
                <a:spcPct val="80000"/>
              </a:lnSpc>
              <a:spcBef>
                <a:spcPts val="0"/>
              </a:spcBef>
              <a:spcAft>
                <a:spcPts val="0"/>
              </a:spcAft>
              <a:buClr>
                <a:srgbClr val="2CB772"/>
              </a:buClr>
              <a:buSzPts val="8800"/>
              <a:buFont typeface="Gill Sans"/>
              <a:buNone/>
              <a:defRPr sz="4400" b="0" i="0" u="none" strike="noStrike" cap="none">
                <a:solidFill>
                  <a:schemeClr val="accent1"/>
                </a:solidFill>
                <a:latin typeface="+mj-lt"/>
                <a:ea typeface="Gill Sans"/>
                <a:cs typeface="Gill Sans"/>
                <a:sym typeface="Gill Sans"/>
              </a:defRPr>
            </a:lvl1pPr>
            <a:lvl2pPr marR="0" lvl="1"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9pPr>
          </a:lstStyle>
          <a:p>
            <a:endParaRPr dirty="0"/>
          </a:p>
        </p:txBody>
      </p:sp>
      <p:sp>
        <p:nvSpPr>
          <p:cNvPr id="11" name="Google Shape;25;p80"/>
          <p:cNvSpPr txBox="1">
            <a:spLocks noGrp="1"/>
          </p:cNvSpPr>
          <p:nvPr>
            <p:ph type="body" idx="3" hasCustomPrompt="1"/>
          </p:nvPr>
        </p:nvSpPr>
        <p:spPr>
          <a:xfrm>
            <a:off x="3962023" y="1057224"/>
            <a:ext cx="4037417" cy="288925"/>
          </a:xfrm>
          <a:prstGeom prst="rect">
            <a:avLst/>
          </a:prstGeom>
          <a:noFill/>
          <a:ln>
            <a:noFill/>
          </a:ln>
        </p:spPr>
        <p:txBody>
          <a:bodyPr spcFirstLastPara="1" wrap="square" lIns="45720" tIns="45700" rIns="45720" bIns="45700" anchor="ctr" anchorCtr="0">
            <a:noAutofit/>
          </a:bodyPr>
          <a:lstStyle>
            <a:lvl1pPr marL="0" marR="0" lvl="0" indent="0" algn="l" rtl="0">
              <a:lnSpc>
                <a:spcPct val="100000"/>
              </a:lnSpc>
              <a:spcBef>
                <a:spcPts val="0"/>
              </a:spcBef>
              <a:spcAft>
                <a:spcPts val="0"/>
              </a:spcAft>
              <a:buClr>
                <a:srgbClr val="7A7B83"/>
              </a:buClr>
              <a:buSzPts val="3600"/>
              <a:buFont typeface="Gill Sans"/>
              <a:buNone/>
              <a:defRPr sz="1800" b="0" i="0" u="none" strike="noStrike" cap="none" spc="300">
                <a:solidFill>
                  <a:srgbClr val="7A7B83"/>
                </a:solidFill>
                <a:latin typeface="Calibri Light" panose="020F0302020204030204" pitchFamily="34" charset="0"/>
                <a:ea typeface="Calibri Light" panose="020F0302020204030204" pitchFamily="34" charset="0"/>
                <a:cs typeface="Calibri Light" panose="020F0302020204030204" pitchFamily="34" charset="0"/>
                <a:sym typeface="Gill Sans"/>
              </a:defRPr>
            </a:lvl1pPr>
            <a:lvl2pPr marL="457200" marR="0" lvl="1"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2pPr>
            <a:lvl3pPr marL="685800" marR="0" lvl="2"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3pPr>
            <a:lvl4pPr marL="914400" marR="0" lvl="3"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4pPr>
            <a:lvl5pPr marL="1143000" marR="0" lvl="4"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5pPr>
            <a:lvl6pPr marL="1371600" marR="0" lvl="5"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6pPr>
            <a:lvl7pPr marL="1600200" marR="0" lvl="6"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7pPr>
            <a:lvl8pPr marL="1828800" marR="0" lvl="7"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8pPr>
            <a:lvl9pPr marL="2057400" marR="0" lvl="8"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9pPr>
          </a:lstStyle>
          <a:p>
            <a:r>
              <a:rPr lang="en-US" dirty="0"/>
              <a:t>ACTIVITY</a:t>
            </a:r>
            <a:endParaRPr dirty="0"/>
          </a:p>
        </p:txBody>
      </p:sp>
      <p:sp>
        <p:nvSpPr>
          <p:cNvPr id="12" name="Rectangle 11"/>
          <p:cNvSpPr/>
          <p:nvPr userDrawn="1"/>
        </p:nvSpPr>
        <p:spPr>
          <a:xfrm>
            <a:off x="685800" y="0"/>
            <a:ext cx="2743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3"/>
          <p:cNvSpPr>
            <a:spLocks noGrp="1"/>
          </p:cNvSpPr>
          <p:nvPr>
            <p:ph type="body" sz="quarter" idx="10"/>
          </p:nvPr>
        </p:nvSpPr>
        <p:spPr>
          <a:xfrm>
            <a:off x="3962023" y="3283169"/>
            <a:ext cx="7315575" cy="30539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p:cNvSpPr>
            <a:spLocks noGrp="1"/>
          </p:cNvSpPr>
          <p:nvPr>
            <p:ph type="sldNum" sz="quarter" idx="12"/>
          </p:nvPr>
        </p:nvSpPr>
        <p:spPr>
          <a:xfrm>
            <a:off x="9185187" y="6337088"/>
            <a:ext cx="2743200" cy="365125"/>
          </a:xfrm>
        </p:spPr>
        <p:txBody>
          <a:bodyPr/>
          <a:lstStyle/>
          <a:p>
            <a:fld id="{5805A9EC-108B-40EA-95FB-2468C466EA14}" type="slidenum">
              <a:rPr lang="en-US" smtClean="0"/>
              <a:t>‹#›</a:t>
            </a:fld>
            <a:endParaRPr lang="en-US" dirty="0"/>
          </a:p>
        </p:txBody>
      </p:sp>
      <p:sp>
        <p:nvSpPr>
          <p:cNvPr id="16" name="Rounded Rectangle 15"/>
          <p:cNvSpPr/>
          <p:nvPr userDrawn="1"/>
        </p:nvSpPr>
        <p:spPr>
          <a:xfrm>
            <a:off x="9606880" y="247291"/>
            <a:ext cx="3093444" cy="485634"/>
          </a:xfrm>
          <a:prstGeom prst="roundRect">
            <a:avLst>
              <a:gd name="adj" fmla="val 50000"/>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7" name="Text Placeholder 31"/>
          <p:cNvSpPr>
            <a:spLocks noGrp="1"/>
          </p:cNvSpPr>
          <p:nvPr>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Let’s Try It!</a:t>
            </a:r>
          </a:p>
        </p:txBody>
      </p:sp>
      <p:pic>
        <p:nvPicPr>
          <p:cNvPr id="5" name="Picture 4" descr="Icon&#10;&#10;Description automatically generated">
            <a:extLst>
              <a:ext uri="{FF2B5EF4-FFF2-40B4-BE49-F238E27FC236}">
                <a16:creationId xmlns:a16="http://schemas.microsoft.com/office/drawing/2014/main" id="{7A25ECA3-DC6E-ACFD-F511-861F59DFF3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0260" y="298208"/>
            <a:ext cx="365760" cy="365760"/>
          </a:xfrm>
          <a:prstGeom prst="rect">
            <a:avLst/>
          </a:prstGeom>
        </p:spPr>
      </p:pic>
      <p:pic>
        <p:nvPicPr>
          <p:cNvPr id="9" name="Picture 8" descr="Icon&#10;&#10;Description automatically generated">
            <a:extLst>
              <a:ext uri="{FF2B5EF4-FFF2-40B4-BE49-F238E27FC236}">
                <a16:creationId xmlns:a16="http://schemas.microsoft.com/office/drawing/2014/main" id="{B7EEB96A-E51E-5175-B020-D3DFFDD094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600" y="965200"/>
            <a:ext cx="2133600" cy="2133600"/>
          </a:xfrm>
          <a:prstGeom prst="rect">
            <a:avLst/>
          </a:prstGeom>
        </p:spPr>
      </p:pic>
    </p:spTree>
    <p:extLst>
      <p:ext uri="{BB962C8B-B14F-4D97-AF65-F5344CB8AC3E}">
        <p14:creationId xmlns:p14="http://schemas.microsoft.com/office/powerpoint/2010/main" val="9916171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hase 3_Activity 1 Let's Try It">
    <p:bg>
      <p:bgPr>
        <a:solidFill>
          <a:schemeClr val="accent4">
            <a:alpha val="55000"/>
          </a:schemeClr>
        </a:solidFill>
        <a:effectLst/>
      </p:bgPr>
    </p:bg>
    <p:spTree>
      <p:nvGrpSpPr>
        <p:cNvPr id="1" name=""/>
        <p:cNvGrpSpPr/>
        <p:nvPr/>
      </p:nvGrpSpPr>
      <p:grpSpPr>
        <a:xfrm>
          <a:off x="0" y="0"/>
          <a:ext cx="0" cy="0"/>
          <a:chOff x="0" y="0"/>
          <a:chExt cx="0" cy="0"/>
        </a:xfrm>
      </p:grpSpPr>
      <p:sp>
        <p:nvSpPr>
          <p:cNvPr id="31" name="Rectangle 30"/>
          <p:cNvSpPr/>
          <p:nvPr userDrawn="1"/>
        </p:nvSpPr>
        <p:spPr>
          <a:xfrm>
            <a:off x="9448800" y="0"/>
            <a:ext cx="274320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52240" y="5612632"/>
            <a:ext cx="708694" cy="708694"/>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90" y="1422995"/>
              <a:ext cx="569474" cy="388300"/>
            </a:xfrm>
            <a:prstGeom prst="rect">
              <a:avLst/>
            </a:prstGeom>
            <a:noFill/>
          </p:spPr>
          <p:txBody>
            <a:bodyPr wrap="square" rtlCol="0">
              <a:spAutoFit/>
            </a:bodyPr>
            <a:lstStyle/>
            <a:p>
              <a:pPr algn="ctr">
                <a:lnSpc>
                  <a:spcPts val="1500"/>
                </a:lnSpc>
              </a:pPr>
              <a:r>
                <a:rPr lang="en-US" sz="1600" dirty="0">
                  <a:solidFill>
                    <a:schemeClr val="accent2">
                      <a:lumMod val="20000"/>
                      <a:lumOff val="80000"/>
                    </a:schemeClr>
                  </a:solidFill>
                  <a:latin typeface="+mj-lt"/>
                </a:rPr>
                <a:t>SNET</a:t>
              </a:r>
              <a:endParaRPr lang="en-US" sz="2000" dirty="0">
                <a:solidFill>
                  <a:schemeClr val="accent2">
                    <a:lumMod val="20000"/>
                    <a:lumOff val="80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accent4"/>
                </a:solidFill>
                <a:latin typeface="+mj-lt"/>
              </a:rPr>
              <a:t>PARTICIPATE</a:t>
            </a:r>
          </a:p>
        </p:txBody>
      </p:sp>
      <p:sp>
        <p:nvSpPr>
          <p:cNvPr id="41" name="TextBox 40"/>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tx1"/>
                </a:solidFill>
                <a:latin typeface="+mj-lt"/>
              </a:rPr>
              <a:t>ACTIVITY 1</a:t>
            </a:r>
          </a:p>
        </p:txBody>
      </p:sp>
      <p:sp>
        <p:nvSpPr>
          <p:cNvPr id="42" name="Isosceles Triangle 41"/>
          <p:cNvSpPr/>
          <p:nvPr userDrawn="1"/>
        </p:nvSpPr>
        <p:spPr>
          <a:xfrm flipV="1">
            <a:off x="10972800" y="1310800"/>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pic>
        <p:nvPicPr>
          <p:cNvPr id="43" name="Picture 4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2152999"/>
            <a:ext cx="236468" cy="236468"/>
          </a:xfrm>
          <a:prstGeom prst="rect">
            <a:avLst/>
          </a:prstGeom>
        </p:spPr>
      </p:pic>
      <p:sp>
        <p:nvSpPr>
          <p:cNvPr id="44" name="TextBox 43"/>
          <p:cNvSpPr txBox="1"/>
          <p:nvPr userDrawn="1"/>
        </p:nvSpPr>
        <p:spPr>
          <a:xfrm>
            <a:off x="10244402" y="1448869"/>
            <a:ext cx="1097280" cy="369332"/>
          </a:xfrm>
          <a:prstGeom prst="rect">
            <a:avLst/>
          </a:prstGeom>
          <a:noFill/>
        </p:spPr>
        <p:txBody>
          <a:bodyPr wrap="square" rtlCol="0">
            <a:spAutoFit/>
          </a:bodyPr>
          <a:lstStyle/>
          <a:p>
            <a:r>
              <a:rPr lang="en-US" dirty="0">
                <a:solidFill>
                  <a:schemeClr val="bg1">
                    <a:lumMod val="65000"/>
                  </a:schemeClr>
                </a:solidFill>
                <a:latin typeface="+mj-lt"/>
              </a:rPr>
              <a:t>OVERVIEW</a:t>
            </a:r>
          </a:p>
        </p:txBody>
      </p:sp>
      <p:sp>
        <p:nvSpPr>
          <p:cNvPr id="52" name="TextBox 51"/>
          <p:cNvSpPr txBox="1"/>
          <p:nvPr userDrawn="1"/>
        </p:nvSpPr>
        <p:spPr>
          <a:xfrm>
            <a:off x="10244402" y="1754833"/>
            <a:ext cx="1097280" cy="274320"/>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53" name="TextBox 52"/>
          <p:cNvSpPr txBox="1"/>
          <p:nvPr userDrawn="1"/>
        </p:nvSpPr>
        <p:spPr>
          <a:xfrm>
            <a:off x="10244402" y="2060797"/>
            <a:ext cx="1097280" cy="369332"/>
          </a:xfrm>
          <a:prstGeom prst="rect">
            <a:avLst/>
          </a:prstGeom>
          <a:noFill/>
        </p:spPr>
        <p:txBody>
          <a:bodyPr wrap="square" rtlCol="0">
            <a:spAutoFit/>
          </a:bodyPr>
          <a:lstStyle/>
          <a:p>
            <a:r>
              <a:rPr lang="en-US" dirty="0">
                <a:solidFill>
                  <a:schemeClr val="accent4"/>
                </a:solidFill>
                <a:latin typeface="+mj-lt"/>
              </a:rPr>
              <a:t>LET’S TRY IT!</a:t>
            </a:r>
          </a:p>
        </p:txBody>
      </p:sp>
      <p:sp>
        <p:nvSpPr>
          <p:cNvPr id="55" name="TextBox 54"/>
          <p:cNvSpPr txBox="1"/>
          <p:nvPr userDrawn="1"/>
        </p:nvSpPr>
        <p:spPr>
          <a:xfrm>
            <a:off x="9778676" y="2296104"/>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56" name="TextBox 55"/>
          <p:cNvSpPr txBox="1"/>
          <p:nvPr userDrawn="1"/>
        </p:nvSpPr>
        <p:spPr>
          <a:xfrm>
            <a:off x="9778676" y="2636965"/>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sp>
        <p:nvSpPr>
          <p:cNvPr id="58" name="TextBox 57"/>
          <p:cNvSpPr txBox="1"/>
          <p:nvPr userDrawn="1"/>
        </p:nvSpPr>
        <p:spPr>
          <a:xfrm>
            <a:off x="9778676" y="2977826"/>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sp>
        <p:nvSpPr>
          <p:cNvPr id="46"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a:latin typeface="+mj-lt"/>
              </a:defRPr>
            </a:lvl1pPr>
          </a:lstStyle>
          <a:p>
            <a:pPr lvl="0"/>
            <a:r>
              <a:rPr lang="en-US" dirty="0"/>
              <a:t>Activity 1</a:t>
            </a:r>
          </a:p>
        </p:txBody>
      </p:sp>
      <p:sp>
        <p:nvSpPr>
          <p:cNvPr id="33" name="Rounded Rectangle 32"/>
          <p:cNvSpPr/>
          <p:nvPr userDrawn="1"/>
        </p:nvSpPr>
        <p:spPr>
          <a:xfrm>
            <a:off x="9606880" y="247291"/>
            <a:ext cx="3093444" cy="485634"/>
          </a:xfrm>
          <a:prstGeom prst="roundRect">
            <a:avLst>
              <a:gd name="adj" fmla="val 50000"/>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47" name="TextBox 46"/>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4"/>
                </a:solidFill>
                <a:latin typeface="+mj-lt"/>
              </a:rPr>
              <a:t>03</a:t>
            </a:r>
            <a:endParaRPr lang="en-US" sz="2000" dirty="0">
              <a:solidFill>
                <a:schemeClr val="accent4"/>
              </a:solidFill>
              <a:latin typeface="+mj-lt"/>
            </a:endParaRPr>
          </a:p>
        </p:txBody>
      </p:sp>
    </p:spTree>
    <p:extLst>
      <p:ext uri="{BB962C8B-B14F-4D97-AF65-F5344CB8AC3E}">
        <p14:creationId xmlns:p14="http://schemas.microsoft.com/office/powerpoint/2010/main" val="30027544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hase 3_Activity 2 Overview">
    <p:bg>
      <p:bgPr>
        <a:solidFill>
          <a:schemeClr val="bg1">
            <a:lumMod val="95000"/>
          </a:schemeClr>
        </a:solidFill>
        <a:effectLst/>
      </p:bgPr>
    </p:bg>
    <p:spTree>
      <p:nvGrpSpPr>
        <p:cNvPr id="1" name=""/>
        <p:cNvGrpSpPr/>
        <p:nvPr/>
      </p:nvGrpSpPr>
      <p:grpSpPr>
        <a:xfrm>
          <a:off x="0" y="0"/>
          <a:ext cx="0" cy="0"/>
          <a:chOff x="0" y="0"/>
          <a:chExt cx="0" cy="0"/>
        </a:xfrm>
      </p:grpSpPr>
      <p:sp>
        <p:nvSpPr>
          <p:cNvPr id="53" name="TextBox 52"/>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tx1"/>
                </a:solidFill>
                <a:latin typeface="+mj-lt"/>
              </a:rPr>
              <a:t>ACTIVITY 2</a:t>
            </a:r>
          </a:p>
        </p:txBody>
      </p:sp>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50" name="Isosceles Triangle 49"/>
          <p:cNvSpPr/>
          <p:nvPr userDrawn="1"/>
        </p:nvSpPr>
        <p:spPr>
          <a:xfrm flipV="1">
            <a:off x="10972800" y="1617698"/>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36" name="TextBox 35"/>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pic>
        <p:nvPicPr>
          <p:cNvPr id="41" name="Picture 4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1816696"/>
            <a:ext cx="236468" cy="236468"/>
          </a:xfrm>
          <a:prstGeom prst="rect">
            <a:avLst/>
          </a:prstGeom>
        </p:spPr>
      </p:pic>
      <p:sp>
        <p:nvSpPr>
          <p:cNvPr id="42" name="TextBox 41"/>
          <p:cNvSpPr txBox="1"/>
          <p:nvPr userDrawn="1"/>
        </p:nvSpPr>
        <p:spPr>
          <a:xfrm>
            <a:off x="10244402" y="1752600"/>
            <a:ext cx="1097280" cy="369332"/>
          </a:xfrm>
          <a:prstGeom prst="rect">
            <a:avLst/>
          </a:prstGeom>
          <a:noFill/>
        </p:spPr>
        <p:txBody>
          <a:bodyPr wrap="square" rtlCol="0">
            <a:spAutoFit/>
          </a:bodyPr>
          <a:lstStyle/>
          <a:p>
            <a:r>
              <a:rPr lang="en-US" dirty="0">
                <a:solidFill>
                  <a:schemeClr val="tx1"/>
                </a:solidFill>
                <a:latin typeface="+mj-lt"/>
              </a:rPr>
              <a:t>OVERVIEW</a:t>
            </a:r>
          </a:p>
        </p:txBody>
      </p:sp>
      <p:sp>
        <p:nvSpPr>
          <p:cNvPr id="43" name="TextBox 42"/>
          <p:cNvSpPr txBox="1"/>
          <p:nvPr userDrawn="1"/>
        </p:nvSpPr>
        <p:spPr>
          <a:xfrm>
            <a:off x="10244402" y="2058564"/>
            <a:ext cx="1097280" cy="274320"/>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54" name="TextBox 53"/>
          <p:cNvSpPr txBox="1"/>
          <p:nvPr userDrawn="1"/>
        </p:nvSpPr>
        <p:spPr>
          <a:xfrm>
            <a:off x="9778676" y="2636965"/>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sp>
        <p:nvSpPr>
          <p:cNvPr id="56" name="TextBox 55"/>
          <p:cNvSpPr txBox="1"/>
          <p:nvPr userDrawn="1"/>
        </p:nvSpPr>
        <p:spPr>
          <a:xfrm>
            <a:off x="9778676" y="2977826"/>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sp>
        <p:nvSpPr>
          <p:cNvPr id="45" name="Text Placeholder 31"/>
          <p:cNvSpPr>
            <a:spLocks noGrp="1"/>
          </p:cNvSpPr>
          <p:nvPr>
            <p:ph type="body" sz="quarter" idx="14" hasCustomPrompt="1"/>
          </p:nvPr>
        </p:nvSpPr>
        <p:spPr>
          <a:xfrm>
            <a:off x="10439399" y="300033"/>
            <a:ext cx="1514829" cy="365760"/>
          </a:xfrm>
        </p:spPr>
        <p:txBody>
          <a:bodyPr>
            <a:noAutofit/>
          </a:bodyPr>
          <a:lstStyle>
            <a:lvl1pPr marL="0" indent="0">
              <a:buNone/>
              <a:defRPr sz="2400">
                <a:latin typeface="+mj-lt"/>
              </a:defRPr>
            </a:lvl1pPr>
          </a:lstStyle>
          <a:p>
            <a:pPr lvl="0"/>
            <a:r>
              <a:rPr lang="en-US" dirty="0"/>
              <a:t>Activity 2</a:t>
            </a:r>
          </a:p>
        </p:txBody>
      </p:sp>
      <p:sp>
        <p:nvSpPr>
          <p:cNvPr id="28" name="Rounded Rectangle 27"/>
          <p:cNvSpPr/>
          <p:nvPr userDrawn="1"/>
        </p:nvSpPr>
        <p:spPr>
          <a:xfrm>
            <a:off x="9606880" y="247291"/>
            <a:ext cx="3093444" cy="485634"/>
          </a:xfrm>
          <a:prstGeom prst="roundRect">
            <a:avLst>
              <a:gd name="adj" fmla="val 50000"/>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32" name="TextBox 31"/>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4"/>
                </a:solidFill>
                <a:latin typeface="+mj-lt"/>
              </a:rPr>
              <a:t>03</a:t>
            </a:r>
            <a:endParaRPr lang="en-US" sz="2000" dirty="0">
              <a:solidFill>
                <a:schemeClr val="accent4"/>
              </a:solidFill>
              <a:latin typeface="+mj-lt"/>
            </a:endParaRPr>
          </a:p>
        </p:txBody>
      </p:sp>
    </p:spTree>
    <p:extLst>
      <p:ext uri="{BB962C8B-B14F-4D97-AF65-F5344CB8AC3E}">
        <p14:creationId xmlns:p14="http://schemas.microsoft.com/office/powerpoint/2010/main" val="20270598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hase 3_Activity 2 Example">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2</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57" name="TextBox 56"/>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tx1"/>
                </a:solidFill>
                <a:latin typeface="+mj-lt"/>
              </a:rPr>
              <a:t>ACTIVITY 2</a:t>
            </a:r>
          </a:p>
        </p:txBody>
      </p:sp>
      <p:sp>
        <p:nvSpPr>
          <p:cNvPr id="58" name="Isosceles Triangle 57"/>
          <p:cNvSpPr/>
          <p:nvPr userDrawn="1"/>
        </p:nvSpPr>
        <p:spPr>
          <a:xfrm flipV="1">
            <a:off x="10972800" y="1617698"/>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60" name="TextBox 59"/>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pic>
        <p:nvPicPr>
          <p:cNvPr id="61" name="Picture 6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2152999"/>
            <a:ext cx="236468" cy="236468"/>
          </a:xfrm>
          <a:prstGeom prst="rect">
            <a:avLst/>
          </a:prstGeom>
        </p:spPr>
      </p:pic>
      <p:sp>
        <p:nvSpPr>
          <p:cNvPr id="62" name="TextBox 61"/>
          <p:cNvSpPr txBox="1"/>
          <p:nvPr userDrawn="1"/>
        </p:nvSpPr>
        <p:spPr>
          <a:xfrm>
            <a:off x="10244402" y="1752600"/>
            <a:ext cx="1097280" cy="369332"/>
          </a:xfrm>
          <a:prstGeom prst="rect">
            <a:avLst/>
          </a:prstGeom>
          <a:noFill/>
        </p:spPr>
        <p:txBody>
          <a:bodyPr wrap="square" rtlCol="0">
            <a:spAutoFit/>
          </a:bodyPr>
          <a:lstStyle/>
          <a:p>
            <a:r>
              <a:rPr lang="en-US" dirty="0">
                <a:solidFill>
                  <a:schemeClr val="bg1">
                    <a:lumMod val="65000"/>
                  </a:schemeClr>
                </a:solidFill>
                <a:latin typeface="+mj-lt"/>
              </a:rPr>
              <a:t>OVERVIEW</a:t>
            </a:r>
          </a:p>
        </p:txBody>
      </p:sp>
      <p:sp>
        <p:nvSpPr>
          <p:cNvPr id="63" name="TextBox 62"/>
          <p:cNvSpPr txBox="1"/>
          <p:nvPr userDrawn="1"/>
        </p:nvSpPr>
        <p:spPr>
          <a:xfrm>
            <a:off x="10244402" y="2058564"/>
            <a:ext cx="1097280" cy="369332"/>
          </a:xfrm>
          <a:prstGeom prst="rect">
            <a:avLst/>
          </a:prstGeom>
          <a:noFill/>
        </p:spPr>
        <p:txBody>
          <a:bodyPr wrap="square" rtlCol="0">
            <a:spAutoFit/>
          </a:bodyPr>
          <a:lstStyle/>
          <a:p>
            <a:r>
              <a:rPr lang="en-US" dirty="0">
                <a:solidFill>
                  <a:schemeClr val="tx1"/>
                </a:solidFill>
                <a:latin typeface="+mj-lt"/>
              </a:rPr>
              <a:t>EXAMPLE</a:t>
            </a:r>
          </a:p>
        </p:txBody>
      </p:sp>
      <p:sp>
        <p:nvSpPr>
          <p:cNvPr id="65" name="TextBox 64"/>
          <p:cNvSpPr txBox="1"/>
          <p:nvPr userDrawn="1"/>
        </p:nvSpPr>
        <p:spPr>
          <a:xfrm>
            <a:off x="9778676" y="2636965"/>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sp>
        <p:nvSpPr>
          <p:cNvPr id="67" name="TextBox 66"/>
          <p:cNvSpPr txBox="1"/>
          <p:nvPr userDrawn="1"/>
        </p:nvSpPr>
        <p:spPr>
          <a:xfrm>
            <a:off x="9778676" y="2977826"/>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sp>
        <p:nvSpPr>
          <p:cNvPr id="28" name="Rounded Rectangle 27"/>
          <p:cNvSpPr/>
          <p:nvPr userDrawn="1"/>
        </p:nvSpPr>
        <p:spPr>
          <a:xfrm>
            <a:off x="9606880" y="247291"/>
            <a:ext cx="3093444" cy="485634"/>
          </a:xfrm>
          <a:prstGeom prst="roundRect">
            <a:avLst>
              <a:gd name="adj" fmla="val 50000"/>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9" name="TextBox 28"/>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4"/>
                </a:solidFill>
                <a:latin typeface="+mj-lt"/>
              </a:rPr>
              <a:t>03</a:t>
            </a:r>
            <a:endParaRPr lang="en-US" sz="2000" dirty="0">
              <a:solidFill>
                <a:schemeClr val="accent4"/>
              </a:solidFill>
              <a:latin typeface="+mj-lt"/>
            </a:endParaRPr>
          </a:p>
        </p:txBody>
      </p:sp>
    </p:spTree>
    <p:extLst>
      <p:ext uri="{BB962C8B-B14F-4D97-AF65-F5344CB8AC3E}">
        <p14:creationId xmlns:p14="http://schemas.microsoft.com/office/powerpoint/2010/main" val="21602921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hase 3_Activity 2 Let's Try It">
    <p:bg>
      <p:bgPr>
        <a:solidFill>
          <a:schemeClr val="accent4">
            <a:alpha val="55000"/>
          </a:schemeClr>
        </a:solidFill>
        <a:effectLst/>
      </p:bgPr>
    </p:bg>
    <p:spTree>
      <p:nvGrpSpPr>
        <p:cNvPr id="1" name=""/>
        <p:cNvGrpSpPr/>
        <p:nvPr/>
      </p:nvGrpSpPr>
      <p:grpSpPr>
        <a:xfrm>
          <a:off x="0" y="0"/>
          <a:ext cx="0" cy="0"/>
          <a:chOff x="0" y="0"/>
          <a:chExt cx="0" cy="0"/>
        </a:xfrm>
      </p:grpSpPr>
      <p:sp>
        <p:nvSpPr>
          <p:cNvPr id="31" name="Rectangle 30"/>
          <p:cNvSpPr/>
          <p:nvPr userDrawn="1"/>
        </p:nvSpPr>
        <p:spPr>
          <a:xfrm>
            <a:off x="9448800" y="0"/>
            <a:ext cx="274320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2</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52240" y="5612632"/>
            <a:ext cx="708694" cy="708694"/>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90" y="1422995"/>
              <a:ext cx="569474" cy="388300"/>
            </a:xfrm>
            <a:prstGeom prst="rect">
              <a:avLst/>
            </a:prstGeom>
            <a:noFill/>
          </p:spPr>
          <p:txBody>
            <a:bodyPr wrap="square" rtlCol="0">
              <a:spAutoFit/>
            </a:bodyPr>
            <a:lstStyle/>
            <a:p>
              <a:pPr algn="ctr">
                <a:lnSpc>
                  <a:spcPts val="1500"/>
                </a:lnSpc>
              </a:pPr>
              <a:r>
                <a:rPr lang="en-US" sz="1600" dirty="0">
                  <a:solidFill>
                    <a:schemeClr val="accent2">
                      <a:lumMod val="20000"/>
                      <a:lumOff val="80000"/>
                    </a:schemeClr>
                  </a:solidFill>
                  <a:latin typeface="+mj-lt"/>
                </a:rPr>
                <a:t>SNET</a:t>
              </a:r>
              <a:endParaRPr lang="en-US" sz="2000" dirty="0">
                <a:solidFill>
                  <a:schemeClr val="accent2">
                    <a:lumMod val="20000"/>
                    <a:lumOff val="80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accent4"/>
                </a:solidFill>
                <a:latin typeface="+mj-lt"/>
              </a:rPr>
              <a:t>PARTICIPATE</a:t>
            </a:r>
          </a:p>
        </p:txBody>
      </p:sp>
      <p:sp>
        <p:nvSpPr>
          <p:cNvPr id="58" name="TextBox 57"/>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tx1"/>
                </a:solidFill>
                <a:latin typeface="+mj-lt"/>
              </a:rPr>
              <a:t>ACTIVITY 2</a:t>
            </a:r>
          </a:p>
        </p:txBody>
      </p:sp>
      <p:sp>
        <p:nvSpPr>
          <p:cNvPr id="59" name="Isosceles Triangle 58"/>
          <p:cNvSpPr/>
          <p:nvPr userDrawn="1"/>
        </p:nvSpPr>
        <p:spPr>
          <a:xfrm flipV="1">
            <a:off x="10972800" y="1617698"/>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61" name="TextBox 60"/>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pic>
        <p:nvPicPr>
          <p:cNvPr id="62" name="Picture 6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54933" y="2434910"/>
            <a:ext cx="236468" cy="236468"/>
          </a:xfrm>
          <a:prstGeom prst="rect">
            <a:avLst/>
          </a:prstGeom>
        </p:spPr>
      </p:pic>
      <p:sp>
        <p:nvSpPr>
          <p:cNvPr id="63" name="TextBox 62"/>
          <p:cNvSpPr txBox="1"/>
          <p:nvPr userDrawn="1"/>
        </p:nvSpPr>
        <p:spPr>
          <a:xfrm>
            <a:off x="10244402" y="1752600"/>
            <a:ext cx="1097280" cy="369332"/>
          </a:xfrm>
          <a:prstGeom prst="rect">
            <a:avLst/>
          </a:prstGeom>
          <a:noFill/>
        </p:spPr>
        <p:txBody>
          <a:bodyPr wrap="square" rtlCol="0">
            <a:spAutoFit/>
          </a:bodyPr>
          <a:lstStyle/>
          <a:p>
            <a:r>
              <a:rPr lang="en-US" dirty="0">
                <a:solidFill>
                  <a:schemeClr val="bg1">
                    <a:lumMod val="65000"/>
                  </a:schemeClr>
                </a:solidFill>
                <a:latin typeface="+mj-lt"/>
              </a:rPr>
              <a:t>OVERVIEW</a:t>
            </a:r>
          </a:p>
        </p:txBody>
      </p:sp>
      <p:sp>
        <p:nvSpPr>
          <p:cNvPr id="64" name="TextBox 63"/>
          <p:cNvSpPr txBox="1"/>
          <p:nvPr userDrawn="1"/>
        </p:nvSpPr>
        <p:spPr>
          <a:xfrm>
            <a:off x="10244402" y="2058564"/>
            <a:ext cx="1097280" cy="274320"/>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65" name="TextBox 64"/>
          <p:cNvSpPr txBox="1"/>
          <p:nvPr userDrawn="1"/>
        </p:nvSpPr>
        <p:spPr>
          <a:xfrm>
            <a:off x="10244402" y="2364528"/>
            <a:ext cx="1097280" cy="369332"/>
          </a:xfrm>
          <a:prstGeom prst="rect">
            <a:avLst/>
          </a:prstGeom>
          <a:noFill/>
        </p:spPr>
        <p:txBody>
          <a:bodyPr wrap="square" rtlCol="0">
            <a:spAutoFit/>
          </a:bodyPr>
          <a:lstStyle/>
          <a:p>
            <a:r>
              <a:rPr lang="en-US" dirty="0">
                <a:solidFill>
                  <a:schemeClr val="accent4"/>
                </a:solidFill>
                <a:latin typeface="+mj-lt"/>
              </a:rPr>
              <a:t>LET’S TRY IT!</a:t>
            </a:r>
          </a:p>
        </p:txBody>
      </p:sp>
      <p:sp>
        <p:nvSpPr>
          <p:cNvPr id="66" name="TextBox 65"/>
          <p:cNvSpPr txBox="1"/>
          <p:nvPr userDrawn="1"/>
        </p:nvSpPr>
        <p:spPr>
          <a:xfrm>
            <a:off x="9778676" y="2636965"/>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sp>
        <p:nvSpPr>
          <p:cNvPr id="68" name="TextBox 67"/>
          <p:cNvSpPr txBox="1"/>
          <p:nvPr userDrawn="1"/>
        </p:nvSpPr>
        <p:spPr>
          <a:xfrm>
            <a:off x="9778676" y="2977826"/>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sp>
        <p:nvSpPr>
          <p:cNvPr id="29" name="Rounded Rectangle 28"/>
          <p:cNvSpPr/>
          <p:nvPr userDrawn="1"/>
        </p:nvSpPr>
        <p:spPr>
          <a:xfrm>
            <a:off x="9606880" y="247291"/>
            <a:ext cx="3093444" cy="485634"/>
          </a:xfrm>
          <a:prstGeom prst="roundRect">
            <a:avLst>
              <a:gd name="adj" fmla="val 50000"/>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33" name="TextBox 32"/>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4"/>
                </a:solidFill>
                <a:latin typeface="+mj-lt"/>
              </a:rPr>
              <a:t>03</a:t>
            </a:r>
            <a:endParaRPr lang="en-US" sz="2000" dirty="0">
              <a:solidFill>
                <a:schemeClr val="accent4"/>
              </a:solidFill>
              <a:latin typeface="+mj-lt"/>
            </a:endParaRPr>
          </a:p>
        </p:txBody>
      </p:sp>
    </p:spTree>
    <p:extLst>
      <p:ext uri="{BB962C8B-B14F-4D97-AF65-F5344CB8AC3E}">
        <p14:creationId xmlns:p14="http://schemas.microsoft.com/office/powerpoint/2010/main" val="15826642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hase 3_Activity 3 Overview">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3</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hasCustomPrompt="1"/>
          </p:nvPr>
        </p:nvSpPr>
        <p:spPr>
          <a:xfrm>
            <a:off x="393514" y="247291"/>
            <a:ext cx="8595360" cy="914400"/>
          </a:xfrm>
        </p:spPr>
        <p:txBody>
          <a:bodyPr>
            <a:normAutofit/>
          </a:bodyPr>
          <a:lstStyle>
            <a:lvl1pPr>
              <a:defRPr sz="4000" baseline="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31" name="TextBox 30"/>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36" name="Isosceles Triangle 35"/>
          <p:cNvSpPr/>
          <p:nvPr userDrawn="1"/>
        </p:nvSpPr>
        <p:spPr>
          <a:xfrm flipV="1">
            <a:off x="10972800" y="1843131"/>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41" name="TextBox 40"/>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pic>
        <p:nvPicPr>
          <p:cNvPr id="42" name="Picture 4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2149648"/>
            <a:ext cx="236468" cy="236468"/>
          </a:xfrm>
          <a:prstGeom prst="rect">
            <a:avLst/>
          </a:prstGeom>
        </p:spPr>
      </p:pic>
      <p:sp>
        <p:nvSpPr>
          <p:cNvPr id="43" name="TextBox 42"/>
          <p:cNvSpPr txBox="1"/>
          <p:nvPr userDrawn="1"/>
        </p:nvSpPr>
        <p:spPr>
          <a:xfrm>
            <a:off x="10244402" y="2085552"/>
            <a:ext cx="1097280" cy="369332"/>
          </a:xfrm>
          <a:prstGeom prst="rect">
            <a:avLst/>
          </a:prstGeom>
          <a:noFill/>
        </p:spPr>
        <p:txBody>
          <a:bodyPr wrap="square" rtlCol="0">
            <a:spAutoFit/>
          </a:bodyPr>
          <a:lstStyle/>
          <a:p>
            <a:r>
              <a:rPr lang="en-US" dirty="0">
                <a:solidFill>
                  <a:schemeClr val="tx1"/>
                </a:solidFill>
                <a:latin typeface="+mj-lt"/>
              </a:rPr>
              <a:t>OVERVIEW</a:t>
            </a:r>
          </a:p>
        </p:txBody>
      </p:sp>
      <p:sp>
        <p:nvSpPr>
          <p:cNvPr id="44" name="TextBox 43"/>
          <p:cNvSpPr txBox="1"/>
          <p:nvPr userDrawn="1"/>
        </p:nvSpPr>
        <p:spPr>
          <a:xfrm>
            <a:off x="10244402" y="2391516"/>
            <a:ext cx="1097280" cy="274320"/>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53" name="TextBox 52"/>
          <p:cNvSpPr txBox="1"/>
          <p:nvPr userDrawn="1"/>
        </p:nvSpPr>
        <p:spPr>
          <a:xfrm>
            <a:off x="9771117" y="1668273"/>
            <a:ext cx="1463040" cy="461665"/>
          </a:xfrm>
          <a:prstGeom prst="rect">
            <a:avLst/>
          </a:prstGeom>
          <a:noFill/>
        </p:spPr>
        <p:txBody>
          <a:bodyPr wrap="square" rtlCol="0">
            <a:spAutoFit/>
          </a:bodyPr>
          <a:lstStyle/>
          <a:p>
            <a:r>
              <a:rPr lang="en-US" sz="2400" dirty="0">
                <a:solidFill>
                  <a:schemeClr val="tx1"/>
                </a:solidFill>
                <a:latin typeface="+mj-lt"/>
              </a:rPr>
              <a:t>ACTIVITY 3</a:t>
            </a:r>
          </a:p>
        </p:txBody>
      </p:sp>
      <p:sp>
        <p:nvSpPr>
          <p:cNvPr id="55" name="TextBox 54"/>
          <p:cNvSpPr txBox="1"/>
          <p:nvPr userDrawn="1"/>
        </p:nvSpPr>
        <p:spPr>
          <a:xfrm>
            <a:off x="9778676" y="2977826"/>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sp>
        <p:nvSpPr>
          <p:cNvPr id="28" name="Rounded Rectangle 27"/>
          <p:cNvSpPr/>
          <p:nvPr userDrawn="1"/>
        </p:nvSpPr>
        <p:spPr>
          <a:xfrm>
            <a:off x="9606880" y="247291"/>
            <a:ext cx="3093444" cy="485634"/>
          </a:xfrm>
          <a:prstGeom prst="roundRect">
            <a:avLst>
              <a:gd name="adj" fmla="val 50000"/>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33" name="TextBox 32"/>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4"/>
                </a:solidFill>
                <a:latin typeface="+mj-lt"/>
              </a:rPr>
              <a:t>03</a:t>
            </a:r>
            <a:endParaRPr lang="en-US" sz="2000" dirty="0">
              <a:solidFill>
                <a:schemeClr val="accent4"/>
              </a:solidFill>
              <a:latin typeface="+mj-lt"/>
            </a:endParaRPr>
          </a:p>
        </p:txBody>
      </p:sp>
    </p:spTree>
    <p:extLst>
      <p:ext uri="{BB962C8B-B14F-4D97-AF65-F5344CB8AC3E}">
        <p14:creationId xmlns:p14="http://schemas.microsoft.com/office/powerpoint/2010/main" val="22195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hase 3_Activity 3 Example">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3</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hasCustomPrompt="1"/>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60" name="TextBox 59"/>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61" name="Isosceles Triangle 60"/>
          <p:cNvSpPr/>
          <p:nvPr userDrawn="1"/>
        </p:nvSpPr>
        <p:spPr>
          <a:xfrm flipV="1">
            <a:off x="10972800" y="1843131"/>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63" name="TextBox 62"/>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pic>
        <p:nvPicPr>
          <p:cNvPr id="64" name="Picture 6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2457799"/>
            <a:ext cx="236468" cy="236468"/>
          </a:xfrm>
          <a:prstGeom prst="rect">
            <a:avLst/>
          </a:prstGeom>
        </p:spPr>
      </p:pic>
      <p:sp>
        <p:nvSpPr>
          <p:cNvPr id="65" name="TextBox 64"/>
          <p:cNvSpPr txBox="1"/>
          <p:nvPr userDrawn="1"/>
        </p:nvSpPr>
        <p:spPr>
          <a:xfrm>
            <a:off x="10244402" y="2085552"/>
            <a:ext cx="1097280" cy="369332"/>
          </a:xfrm>
          <a:prstGeom prst="rect">
            <a:avLst/>
          </a:prstGeom>
          <a:noFill/>
        </p:spPr>
        <p:txBody>
          <a:bodyPr wrap="square" rtlCol="0">
            <a:spAutoFit/>
          </a:bodyPr>
          <a:lstStyle/>
          <a:p>
            <a:r>
              <a:rPr lang="en-US" dirty="0">
                <a:solidFill>
                  <a:schemeClr val="bg1">
                    <a:lumMod val="65000"/>
                  </a:schemeClr>
                </a:solidFill>
                <a:latin typeface="+mj-lt"/>
              </a:rPr>
              <a:t>OVERVIEW</a:t>
            </a:r>
          </a:p>
        </p:txBody>
      </p:sp>
      <p:sp>
        <p:nvSpPr>
          <p:cNvPr id="66" name="TextBox 65"/>
          <p:cNvSpPr txBox="1"/>
          <p:nvPr userDrawn="1"/>
        </p:nvSpPr>
        <p:spPr>
          <a:xfrm>
            <a:off x="10244402" y="2391516"/>
            <a:ext cx="1097280" cy="369332"/>
          </a:xfrm>
          <a:prstGeom prst="rect">
            <a:avLst/>
          </a:prstGeom>
          <a:noFill/>
        </p:spPr>
        <p:txBody>
          <a:bodyPr wrap="square" rtlCol="0">
            <a:spAutoFit/>
          </a:bodyPr>
          <a:lstStyle/>
          <a:p>
            <a:r>
              <a:rPr lang="en-US" dirty="0">
                <a:solidFill>
                  <a:schemeClr val="tx1"/>
                </a:solidFill>
                <a:latin typeface="+mj-lt"/>
              </a:rPr>
              <a:t>EXAMPLE</a:t>
            </a:r>
          </a:p>
        </p:txBody>
      </p:sp>
      <p:sp>
        <p:nvSpPr>
          <p:cNvPr id="68" name="TextBox 67"/>
          <p:cNvSpPr txBox="1"/>
          <p:nvPr userDrawn="1"/>
        </p:nvSpPr>
        <p:spPr>
          <a:xfrm>
            <a:off x="9771117" y="1668273"/>
            <a:ext cx="1463040" cy="461665"/>
          </a:xfrm>
          <a:prstGeom prst="rect">
            <a:avLst/>
          </a:prstGeom>
          <a:noFill/>
        </p:spPr>
        <p:txBody>
          <a:bodyPr wrap="square" rtlCol="0">
            <a:spAutoFit/>
          </a:bodyPr>
          <a:lstStyle/>
          <a:p>
            <a:r>
              <a:rPr lang="en-US" sz="2400" dirty="0">
                <a:solidFill>
                  <a:schemeClr val="tx1"/>
                </a:solidFill>
                <a:latin typeface="+mj-lt"/>
              </a:rPr>
              <a:t>ACTIVITY 3</a:t>
            </a:r>
          </a:p>
        </p:txBody>
      </p:sp>
      <p:sp>
        <p:nvSpPr>
          <p:cNvPr id="70" name="TextBox 69"/>
          <p:cNvSpPr txBox="1"/>
          <p:nvPr userDrawn="1"/>
        </p:nvSpPr>
        <p:spPr>
          <a:xfrm>
            <a:off x="9778676" y="2977826"/>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sp>
        <p:nvSpPr>
          <p:cNvPr id="28" name="Rounded Rectangle 27"/>
          <p:cNvSpPr/>
          <p:nvPr userDrawn="1"/>
        </p:nvSpPr>
        <p:spPr>
          <a:xfrm>
            <a:off x="9606880" y="247291"/>
            <a:ext cx="3093444" cy="485634"/>
          </a:xfrm>
          <a:prstGeom prst="roundRect">
            <a:avLst>
              <a:gd name="adj" fmla="val 50000"/>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33" name="TextBox 32"/>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4"/>
                </a:solidFill>
                <a:latin typeface="+mj-lt"/>
              </a:rPr>
              <a:t>03</a:t>
            </a:r>
            <a:endParaRPr lang="en-US" sz="2000" dirty="0">
              <a:solidFill>
                <a:schemeClr val="accent4"/>
              </a:solidFill>
              <a:latin typeface="+mj-lt"/>
            </a:endParaRPr>
          </a:p>
        </p:txBody>
      </p:sp>
    </p:spTree>
    <p:extLst>
      <p:ext uri="{BB962C8B-B14F-4D97-AF65-F5344CB8AC3E}">
        <p14:creationId xmlns:p14="http://schemas.microsoft.com/office/powerpoint/2010/main" val="13112976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hase 3_Activity 3 Let's Try It">
    <p:bg>
      <p:bgPr>
        <a:solidFill>
          <a:schemeClr val="accent4">
            <a:alpha val="55000"/>
          </a:schemeClr>
        </a:solidFill>
        <a:effectLst/>
      </p:bgPr>
    </p:bg>
    <p:spTree>
      <p:nvGrpSpPr>
        <p:cNvPr id="1" name=""/>
        <p:cNvGrpSpPr/>
        <p:nvPr/>
      </p:nvGrpSpPr>
      <p:grpSpPr>
        <a:xfrm>
          <a:off x="0" y="0"/>
          <a:ext cx="0" cy="0"/>
          <a:chOff x="0" y="0"/>
          <a:chExt cx="0" cy="0"/>
        </a:xfrm>
      </p:grpSpPr>
      <p:sp>
        <p:nvSpPr>
          <p:cNvPr id="31" name="Rectangle 30"/>
          <p:cNvSpPr/>
          <p:nvPr userDrawn="1"/>
        </p:nvSpPr>
        <p:spPr>
          <a:xfrm>
            <a:off x="9448800" y="0"/>
            <a:ext cx="274320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3</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52240" y="5612632"/>
            <a:ext cx="708694" cy="708694"/>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90" y="1422995"/>
              <a:ext cx="569474" cy="388300"/>
            </a:xfrm>
            <a:prstGeom prst="rect">
              <a:avLst/>
            </a:prstGeom>
            <a:noFill/>
          </p:spPr>
          <p:txBody>
            <a:bodyPr wrap="square" rtlCol="0">
              <a:spAutoFit/>
            </a:bodyPr>
            <a:lstStyle/>
            <a:p>
              <a:pPr algn="ctr">
                <a:lnSpc>
                  <a:spcPts val="1500"/>
                </a:lnSpc>
              </a:pPr>
              <a:r>
                <a:rPr lang="en-US" sz="1600" dirty="0">
                  <a:solidFill>
                    <a:schemeClr val="accent2">
                      <a:lumMod val="20000"/>
                      <a:lumOff val="80000"/>
                    </a:schemeClr>
                  </a:solidFill>
                  <a:latin typeface="+mj-lt"/>
                </a:rPr>
                <a:t>SNET</a:t>
              </a:r>
              <a:endParaRPr lang="en-US" sz="2000" dirty="0">
                <a:solidFill>
                  <a:schemeClr val="accent2">
                    <a:lumMod val="20000"/>
                    <a:lumOff val="80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hasCustomPrompt="1"/>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accent4"/>
                </a:solidFill>
                <a:latin typeface="+mj-lt"/>
              </a:rPr>
              <a:t>PARTICIPATE</a:t>
            </a:r>
          </a:p>
        </p:txBody>
      </p:sp>
      <p:sp>
        <p:nvSpPr>
          <p:cNvPr id="62" name="TextBox 61"/>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63" name="Isosceles Triangle 62"/>
          <p:cNvSpPr/>
          <p:nvPr userDrawn="1"/>
        </p:nvSpPr>
        <p:spPr>
          <a:xfrm flipV="1">
            <a:off x="10972800" y="1843131"/>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65" name="TextBox 64"/>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pic>
        <p:nvPicPr>
          <p:cNvPr id="66" name="Picture 6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2762599"/>
            <a:ext cx="236468" cy="236468"/>
          </a:xfrm>
          <a:prstGeom prst="rect">
            <a:avLst/>
          </a:prstGeom>
        </p:spPr>
      </p:pic>
      <p:sp>
        <p:nvSpPr>
          <p:cNvPr id="67" name="TextBox 66"/>
          <p:cNvSpPr txBox="1"/>
          <p:nvPr userDrawn="1"/>
        </p:nvSpPr>
        <p:spPr>
          <a:xfrm>
            <a:off x="10244402" y="2085552"/>
            <a:ext cx="1097280" cy="369332"/>
          </a:xfrm>
          <a:prstGeom prst="rect">
            <a:avLst/>
          </a:prstGeom>
          <a:noFill/>
        </p:spPr>
        <p:txBody>
          <a:bodyPr wrap="square" rtlCol="0">
            <a:spAutoFit/>
          </a:bodyPr>
          <a:lstStyle/>
          <a:p>
            <a:r>
              <a:rPr lang="en-US" dirty="0">
                <a:solidFill>
                  <a:schemeClr val="bg1">
                    <a:lumMod val="65000"/>
                  </a:schemeClr>
                </a:solidFill>
                <a:latin typeface="+mj-lt"/>
              </a:rPr>
              <a:t>OVERVIEW</a:t>
            </a:r>
          </a:p>
        </p:txBody>
      </p:sp>
      <p:sp>
        <p:nvSpPr>
          <p:cNvPr id="68" name="TextBox 67"/>
          <p:cNvSpPr txBox="1"/>
          <p:nvPr userDrawn="1"/>
        </p:nvSpPr>
        <p:spPr>
          <a:xfrm>
            <a:off x="10244402" y="2391516"/>
            <a:ext cx="1097280" cy="369332"/>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69" name="TextBox 68"/>
          <p:cNvSpPr txBox="1"/>
          <p:nvPr userDrawn="1"/>
        </p:nvSpPr>
        <p:spPr>
          <a:xfrm>
            <a:off x="10244402" y="2697480"/>
            <a:ext cx="1097280" cy="369332"/>
          </a:xfrm>
          <a:prstGeom prst="rect">
            <a:avLst/>
          </a:prstGeom>
          <a:noFill/>
        </p:spPr>
        <p:txBody>
          <a:bodyPr wrap="square" rtlCol="0">
            <a:spAutoFit/>
          </a:bodyPr>
          <a:lstStyle/>
          <a:p>
            <a:r>
              <a:rPr lang="en-US" dirty="0">
                <a:solidFill>
                  <a:schemeClr val="accent4"/>
                </a:solidFill>
                <a:latin typeface="+mj-lt"/>
              </a:rPr>
              <a:t>LET’S TRY IT!</a:t>
            </a:r>
          </a:p>
        </p:txBody>
      </p:sp>
      <p:sp>
        <p:nvSpPr>
          <p:cNvPr id="70" name="TextBox 69"/>
          <p:cNvSpPr txBox="1"/>
          <p:nvPr userDrawn="1"/>
        </p:nvSpPr>
        <p:spPr>
          <a:xfrm>
            <a:off x="9771117" y="1668273"/>
            <a:ext cx="1463040" cy="461665"/>
          </a:xfrm>
          <a:prstGeom prst="rect">
            <a:avLst/>
          </a:prstGeom>
          <a:noFill/>
        </p:spPr>
        <p:txBody>
          <a:bodyPr wrap="square" rtlCol="0">
            <a:spAutoFit/>
          </a:bodyPr>
          <a:lstStyle/>
          <a:p>
            <a:r>
              <a:rPr lang="en-US" sz="2400" dirty="0">
                <a:solidFill>
                  <a:schemeClr val="tx1"/>
                </a:solidFill>
                <a:latin typeface="+mj-lt"/>
              </a:rPr>
              <a:t>ACTIVITY 3</a:t>
            </a:r>
          </a:p>
        </p:txBody>
      </p:sp>
      <p:sp>
        <p:nvSpPr>
          <p:cNvPr id="72" name="TextBox 71"/>
          <p:cNvSpPr txBox="1"/>
          <p:nvPr userDrawn="1"/>
        </p:nvSpPr>
        <p:spPr>
          <a:xfrm>
            <a:off x="9778676" y="2977826"/>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4</a:t>
            </a:r>
          </a:p>
        </p:txBody>
      </p:sp>
      <p:sp>
        <p:nvSpPr>
          <p:cNvPr id="29" name="Rounded Rectangle 28"/>
          <p:cNvSpPr/>
          <p:nvPr userDrawn="1"/>
        </p:nvSpPr>
        <p:spPr>
          <a:xfrm>
            <a:off x="9606880" y="247291"/>
            <a:ext cx="3093444" cy="485634"/>
          </a:xfrm>
          <a:prstGeom prst="roundRect">
            <a:avLst>
              <a:gd name="adj" fmla="val 50000"/>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33" name="TextBox 32"/>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4"/>
                </a:solidFill>
                <a:latin typeface="+mj-lt"/>
              </a:rPr>
              <a:t>03</a:t>
            </a:r>
            <a:endParaRPr lang="en-US" sz="2000" dirty="0">
              <a:solidFill>
                <a:schemeClr val="accent4"/>
              </a:solidFill>
              <a:latin typeface="+mj-lt"/>
            </a:endParaRPr>
          </a:p>
        </p:txBody>
      </p:sp>
    </p:spTree>
    <p:extLst>
      <p:ext uri="{BB962C8B-B14F-4D97-AF65-F5344CB8AC3E}">
        <p14:creationId xmlns:p14="http://schemas.microsoft.com/office/powerpoint/2010/main" val="15296458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hase 3_Activity 4 Overview">
    <p:bg>
      <p:bgPr>
        <a:solidFill>
          <a:schemeClr val="bg1">
            <a:lumMod val="95000"/>
          </a:schemeClr>
        </a:solidFill>
        <a:effectLst/>
      </p:bgPr>
    </p:bg>
    <p:spTree>
      <p:nvGrpSpPr>
        <p:cNvPr id="1" name=""/>
        <p:cNvGrpSpPr/>
        <p:nvPr/>
      </p:nvGrpSpPr>
      <p:grpSpPr>
        <a:xfrm>
          <a:off x="0" y="0"/>
          <a:ext cx="0" cy="0"/>
          <a:chOff x="0" y="0"/>
          <a:chExt cx="0" cy="0"/>
        </a:xfrm>
      </p:grpSpPr>
      <p:sp>
        <p:nvSpPr>
          <p:cNvPr id="53" name="TextBox 52"/>
          <p:cNvSpPr txBox="1"/>
          <p:nvPr userDrawn="1"/>
        </p:nvSpPr>
        <p:spPr>
          <a:xfrm>
            <a:off x="9771117" y="1668273"/>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4</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hasCustomPrompt="1"/>
          </p:nvPr>
        </p:nvSpPr>
        <p:spPr>
          <a:xfrm>
            <a:off x="393514" y="247291"/>
            <a:ext cx="8595360" cy="914400"/>
          </a:xfrm>
        </p:spPr>
        <p:txBody>
          <a:bodyPr>
            <a:normAutofit/>
          </a:bodyPr>
          <a:lstStyle>
            <a:lvl1pPr>
              <a:defRPr sz="4000" baseline="0"/>
            </a:lvl1pPr>
          </a:lstStyle>
          <a:p>
            <a:r>
              <a:rPr lang="en-US" dirty="0"/>
              <a:t>Click to edit master title style</a:t>
            </a:r>
          </a:p>
        </p:txBody>
      </p:sp>
      <p:pic>
        <p:nvPicPr>
          <p:cNvPr id="26" name="Picture 2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2453056"/>
            <a:ext cx="236468" cy="236468"/>
          </a:xfrm>
          <a:prstGeom prst="rect">
            <a:avLst/>
          </a:prstGeom>
        </p:spPr>
      </p:pic>
      <p:sp>
        <p:nvSpPr>
          <p:cNvPr id="27" name="TextBox 26"/>
          <p:cNvSpPr txBox="1"/>
          <p:nvPr userDrawn="1"/>
        </p:nvSpPr>
        <p:spPr>
          <a:xfrm>
            <a:off x="10244402" y="2388960"/>
            <a:ext cx="1097280" cy="369332"/>
          </a:xfrm>
          <a:prstGeom prst="rect">
            <a:avLst/>
          </a:prstGeom>
          <a:noFill/>
        </p:spPr>
        <p:txBody>
          <a:bodyPr wrap="square" rtlCol="0">
            <a:spAutoFit/>
          </a:bodyPr>
          <a:lstStyle/>
          <a:p>
            <a:r>
              <a:rPr lang="en-US" dirty="0">
                <a:solidFill>
                  <a:schemeClr val="tx1"/>
                </a:solidFill>
                <a:latin typeface="+mj-lt"/>
              </a:rPr>
              <a:t>OVERVIEW</a:t>
            </a:r>
          </a:p>
        </p:txBody>
      </p:sp>
      <p:sp>
        <p:nvSpPr>
          <p:cNvPr id="28" name="TextBox 27"/>
          <p:cNvSpPr txBox="1"/>
          <p:nvPr userDrawn="1"/>
        </p:nvSpPr>
        <p:spPr>
          <a:xfrm>
            <a:off x="10244402" y="2694924"/>
            <a:ext cx="1097280" cy="274320"/>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31" name="TextBox 30"/>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36" name="Isosceles Triangle 35"/>
          <p:cNvSpPr/>
          <p:nvPr userDrawn="1"/>
        </p:nvSpPr>
        <p:spPr>
          <a:xfrm flipV="1">
            <a:off x="10972800" y="2147931"/>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41" name="TextBox 40"/>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sp>
        <p:nvSpPr>
          <p:cNvPr id="55" name="TextBox 54"/>
          <p:cNvSpPr txBox="1"/>
          <p:nvPr userDrawn="1"/>
        </p:nvSpPr>
        <p:spPr>
          <a:xfrm>
            <a:off x="9771117" y="1958147"/>
            <a:ext cx="1463040" cy="461665"/>
          </a:xfrm>
          <a:prstGeom prst="rect">
            <a:avLst/>
          </a:prstGeom>
          <a:noFill/>
        </p:spPr>
        <p:txBody>
          <a:bodyPr wrap="square" rtlCol="0">
            <a:spAutoFit/>
          </a:bodyPr>
          <a:lstStyle/>
          <a:p>
            <a:r>
              <a:rPr lang="en-US" sz="2400" dirty="0">
                <a:solidFill>
                  <a:schemeClr val="tx1"/>
                </a:solidFill>
                <a:latin typeface="+mj-lt"/>
              </a:rPr>
              <a:t>ACTIVITY 4</a:t>
            </a:r>
          </a:p>
        </p:txBody>
      </p:sp>
      <p:sp>
        <p:nvSpPr>
          <p:cNvPr id="33" name="Rounded Rectangle 32"/>
          <p:cNvSpPr/>
          <p:nvPr userDrawn="1"/>
        </p:nvSpPr>
        <p:spPr>
          <a:xfrm>
            <a:off x="9606880" y="247291"/>
            <a:ext cx="3093444" cy="485634"/>
          </a:xfrm>
          <a:prstGeom prst="roundRect">
            <a:avLst>
              <a:gd name="adj" fmla="val 50000"/>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44" name="TextBox 43"/>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4"/>
                </a:solidFill>
                <a:latin typeface="+mj-lt"/>
              </a:rPr>
              <a:t>03</a:t>
            </a:r>
            <a:endParaRPr lang="en-US" sz="2000" dirty="0">
              <a:solidFill>
                <a:schemeClr val="accent4"/>
              </a:solidFill>
              <a:latin typeface="+mj-lt"/>
            </a:endParaRPr>
          </a:p>
        </p:txBody>
      </p:sp>
      <p:sp>
        <p:nvSpPr>
          <p:cNvPr id="25" name="TextBox 24">
            <a:extLst>
              <a:ext uri="{FF2B5EF4-FFF2-40B4-BE49-F238E27FC236}">
                <a16:creationId xmlns:a16="http://schemas.microsoft.com/office/drawing/2014/main" id="{0112C2D0-B1C2-2AB0-D855-2CBE10E55884}"/>
              </a:ext>
            </a:extLst>
          </p:cNvPr>
          <p:cNvSpPr txBox="1"/>
          <p:nvPr userDrawn="1"/>
        </p:nvSpPr>
        <p:spPr>
          <a:xfrm>
            <a:off x="10244402" y="3000888"/>
            <a:ext cx="1097280" cy="369332"/>
          </a:xfrm>
          <a:prstGeom prst="rect">
            <a:avLst/>
          </a:prstGeom>
          <a:noFill/>
        </p:spPr>
        <p:txBody>
          <a:bodyPr wrap="square" rtlCol="0">
            <a:spAutoFit/>
          </a:bodyPr>
          <a:lstStyle/>
          <a:p>
            <a:r>
              <a:rPr lang="en-US" dirty="0">
                <a:solidFill>
                  <a:schemeClr val="bg1">
                    <a:lumMod val="65000"/>
                  </a:schemeClr>
                </a:solidFill>
                <a:latin typeface="+mj-lt"/>
              </a:rPr>
              <a:t>LET’S TRY IT!</a:t>
            </a:r>
          </a:p>
        </p:txBody>
      </p:sp>
    </p:spTree>
    <p:extLst>
      <p:ext uri="{BB962C8B-B14F-4D97-AF65-F5344CB8AC3E}">
        <p14:creationId xmlns:p14="http://schemas.microsoft.com/office/powerpoint/2010/main" val="9053145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ase 3_Activity 4 Example">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4</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hasCustomPrompt="1"/>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55" name="TextBox 54"/>
          <p:cNvSpPr txBox="1"/>
          <p:nvPr userDrawn="1"/>
        </p:nvSpPr>
        <p:spPr>
          <a:xfrm>
            <a:off x="9771117" y="1668273"/>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pic>
        <p:nvPicPr>
          <p:cNvPr id="56" name="Picture 5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2762599"/>
            <a:ext cx="236468" cy="236468"/>
          </a:xfrm>
          <a:prstGeom prst="rect">
            <a:avLst/>
          </a:prstGeom>
        </p:spPr>
      </p:pic>
      <p:sp>
        <p:nvSpPr>
          <p:cNvPr id="60" name="TextBox 59"/>
          <p:cNvSpPr txBox="1"/>
          <p:nvPr userDrawn="1"/>
        </p:nvSpPr>
        <p:spPr>
          <a:xfrm>
            <a:off x="10244402" y="2388960"/>
            <a:ext cx="1097280" cy="369332"/>
          </a:xfrm>
          <a:prstGeom prst="rect">
            <a:avLst/>
          </a:prstGeom>
          <a:noFill/>
        </p:spPr>
        <p:txBody>
          <a:bodyPr wrap="square" rtlCol="0">
            <a:spAutoFit/>
          </a:bodyPr>
          <a:lstStyle/>
          <a:p>
            <a:r>
              <a:rPr lang="en-US" dirty="0">
                <a:solidFill>
                  <a:schemeClr val="bg1">
                    <a:lumMod val="65000"/>
                  </a:schemeClr>
                </a:solidFill>
                <a:latin typeface="+mj-lt"/>
              </a:rPr>
              <a:t>OVERVIEW</a:t>
            </a:r>
          </a:p>
        </p:txBody>
      </p:sp>
      <p:sp>
        <p:nvSpPr>
          <p:cNvPr id="61" name="TextBox 60"/>
          <p:cNvSpPr txBox="1"/>
          <p:nvPr userDrawn="1"/>
        </p:nvSpPr>
        <p:spPr>
          <a:xfrm>
            <a:off x="10244402" y="2694924"/>
            <a:ext cx="1097280" cy="369332"/>
          </a:xfrm>
          <a:prstGeom prst="rect">
            <a:avLst/>
          </a:prstGeom>
          <a:noFill/>
        </p:spPr>
        <p:txBody>
          <a:bodyPr wrap="square" rtlCol="0">
            <a:spAutoFit/>
          </a:bodyPr>
          <a:lstStyle/>
          <a:p>
            <a:r>
              <a:rPr lang="en-US" dirty="0">
                <a:solidFill>
                  <a:schemeClr val="tx1"/>
                </a:solidFill>
                <a:latin typeface="+mj-lt"/>
              </a:rPr>
              <a:t>EXAMPLE</a:t>
            </a:r>
          </a:p>
        </p:txBody>
      </p:sp>
      <p:sp>
        <p:nvSpPr>
          <p:cNvPr id="63" name="TextBox 62"/>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64" name="Isosceles Triangle 63"/>
          <p:cNvSpPr/>
          <p:nvPr userDrawn="1"/>
        </p:nvSpPr>
        <p:spPr>
          <a:xfrm flipV="1">
            <a:off x="10972800" y="2147931"/>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66" name="TextBox 65"/>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sp>
        <p:nvSpPr>
          <p:cNvPr id="68" name="TextBox 67"/>
          <p:cNvSpPr txBox="1"/>
          <p:nvPr userDrawn="1"/>
        </p:nvSpPr>
        <p:spPr>
          <a:xfrm>
            <a:off x="9771117" y="1958147"/>
            <a:ext cx="1463040" cy="461665"/>
          </a:xfrm>
          <a:prstGeom prst="rect">
            <a:avLst/>
          </a:prstGeom>
          <a:noFill/>
        </p:spPr>
        <p:txBody>
          <a:bodyPr wrap="square" rtlCol="0">
            <a:spAutoFit/>
          </a:bodyPr>
          <a:lstStyle/>
          <a:p>
            <a:r>
              <a:rPr lang="en-US" sz="2400" dirty="0">
                <a:solidFill>
                  <a:schemeClr val="tx1"/>
                </a:solidFill>
                <a:latin typeface="+mj-lt"/>
              </a:rPr>
              <a:t>ACTIVITY 4</a:t>
            </a:r>
          </a:p>
        </p:txBody>
      </p:sp>
      <p:sp>
        <p:nvSpPr>
          <p:cNvPr id="28" name="Rounded Rectangle 27"/>
          <p:cNvSpPr/>
          <p:nvPr userDrawn="1"/>
        </p:nvSpPr>
        <p:spPr>
          <a:xfrm>
            <a:off x="9606880" y="247291"/>
            <a:ext cx="3093444" cy="485634"/>
          </a:xfrm>
          <a:prstGeom prst="roundRect">
            <a:avLst>
              <a:gd name="adj" fmla="val 50000"/>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33" name="TextBox 32"/>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4"/>
                </a:solidFill>
                <a:latin typeface="+mj-lt"/>
              </a:rPr>
              <a:t>03</a:t>
            </a:r>
            <a:endParaRPr lang="en-US" sz="2000" dirty="0">
              <a:solidFill>
                <a:schemeClr val="accent4"/>
              </a:solidFill>
              <a:latin typeface="+mj-lt"/>
            </a:endParaRPr>
          </a:p>
        </p:txBody>
      </p:sp>
      <p:sp>
        <p:nvSpPr>
          <p:cNvPr id="25" name="TextBox 24">
            <a:extLst>
              <a:ext uri="{FF2B5EF4-FFF2-40B4-BE49-F238E27FC236}">
                <a16:creationId xmlns:a16="http://schemas.microsoft.com/office/drawing/2014/main" id="{7A3AABBB-04D5-8E1C-E607-EF2BDB950B52}"/>
              </a:ext>
            </a:extLst>
          </p:cNvPr>
          <p:cNvSpPr txBox="1"/>
          <p:nvPr userDrawn="1"/>
        </p:nvSpPr>
        <p:spPr>
          <a:xfrm>
            <a:off x="10244402" y="3000888"/>
            <a:ext cx="1097280" cy="369332"/>
          </a:xfrm>
          <a:prstGeom prst="rect">
            <a:avLst/>
          </a:prstGeom>
          <a:noFill/>
        </p:spPr>
        <p:txBody>
          <a:bodyPr wrap="square" rtlCol="0">
            <a:spAutoFit/>
          </a:bodyPr>
          <a:lstStyle/>
          <a:p>
            <a:r>
              <a:rPr lang="en-US" dirty="0">
                <a:solidFill>
                  <a:schemeClr val="bg1">
                    <a:lumMod val="65000"/>
                  </a:schemeClr>
                </a:solidFill>
                <a:latin typeface="+mj-lt"/>
              </a:rPr>
              <a:t>LET’S TRY IT!</a:t>
            </a:r>
          </a:p>
        </p:txBody>
      </p:sp>
    </p:spTree>
    <p:extLst>
      <p:ext uri="{BB962C8B-B14F-4D97-AF65-F5344CB8AC3E}">
        <p14:creationId xmlns:p14="http://schemas.microsoft.com/office/powerpoint/2010/main" val="18221474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ase 3_Activity 4 Let's Try It">
    <p:bg>
      <p:bgPr>
        <a:solidFill>
          <a:schemeClr val="accent4">
            <a:alpha val="55000"/>
          </a:schemeClr>
        </a:solidFill>
        <a:effectLst/>
      </p:bgPr>
    </p:bg>
    <p:spTree>
      <p:nvGrpSpPr>
        <p:cNvPr id="1" name=""/>
        <p:cNvGrpSpPr/>
        <p:nvPr/>
      </p:nvGrpSpPr>
      <p:grpSpPr>
        <a:xfrm>
          <a:off x="0" y="0"/>
          <a:ext cx="0" cy="0"/>
          <a:chOff x="0" y="0"/>
          <a:chExt cx="0" cy="0"/>
        </a:xfrm>
      </p:grpSpPr>
      <p:sp>
        <p:nvSpPr>
          <p:cNvPr id="31" name="Rectangle 30"/>
          <p:cNvSpPr/>
          <p:nvPr userDrawn="1"/>
        </p:nvSpPr>
        <p:spPr>
          <a:xfrm>
            <a:off x="9448800" y="0"/>
            <a:ext cx="274320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4</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52240" y="5612632"/>
            <a:ext cx="708694" cy="708694"/>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90" y="1422995"/>
              <a:ext cx="569474" cy="388300"/>
            </a:xfrm>
            <a:prstGeom prst="rect">
              <a:avLst/>
            </a:prstGeom>
            <a:noFill/>
          </p:spPr>
          <p:txBody>
            <a:bodyPr wrap="square" rtlCol="0">
              <a:spAutoFit/>
            </a:bodyPr>
            <a:lstStyle/>
            <a:p>
              <a:pPr algn="ctr">
                <a:lnSpc>
                  <a:spcPts val="1500"/>
                </a:lnSpc>
              </a:pPr>
              <a:r>
                <a:rPr lang="en-US" sz="1600" dirty="0">
                  <a:solidFill>
                    <a:schemeClr val="accent2">
                      <a:lumMod val="20000"/>
                      <a:lumOff val="80000"/>
                    </a:schemeClr>
                  </a:solidFill>
                  <a:latin typeface="+mj-lt"/>
                </a:rPr>
                <a:t>SNET</a:t>
              </a:r>
              <a:endParaRPr lang="en-US" sz="2000" dirty="0">
                <a:solidFill>
                  <a:schemeClr val="accent2">
                    <a:lumMod val="20000"/>
                    <a:lumOff val="80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accent4"/>
                </a:solidFill>
                <a:latin typeface="+mj-lt"/>
              </a:rPr>
              <a:t>PARTICIPATE</a:t>
            </a:r>
          </a:p>
        </p:txBody>
      </p:sp>
      <p:sp>
        <p:nvSpPr>
          <p:cNvPr id="56" name="TextBox 55"/>
          <p:cNvSpPr txBox="1"/>
          <p:nvPr userDrawn="1"/>
        </p:nvSpPr>
        <p:spPr>
          <a:xfrm>
            <a:off x="9771117" y="1668273"/>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3</a:t>
            </a:r>
          </a:p>
        </p:txBody>
      </p:sp>
      <p:pic>
        <p:nvPicPr>
          <p:cNvPr id="57" name="Picture 5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3067399"/>
            <a:ext cx="236468" cy="236468"/>
          </a:xfrm>
          <a:prstGeom prst="rect">
            <a:avLst/>
          </a:prstGeom>
        </p:spPr>
      </p:pic>
      <p:sp>
        <p:nvSpPr>
          <p:cNvPr id="62" name="TextBox 61"/>
          <p:cNvSpPr txBox="1"/>
          <p:nvPr userDrawn="1"/>
        </p:nvSpPr>
        <p:spPr>
          <a:xfrm>
            <a:off x="10244402" y="2388960"/>
            <a:ext cx="1097280" cy="369332"/>
          </a:xfrm>
          <a:prstGeom prst="rect">
            <a:avLst/>
          </a:prstGeom>
          <a:noFill/>
        </p:spPr>
        <p:txBody>
          <a:bodyPr wrap="square" rtlCol="0">
            <a:spAutoFit/>
          </a:bodyPr>
          <a:lstStyle/>
          <a:p>
            <a:r>
              <a:rPr lang="en-US" dirty="0">
                <a:solidFill>
                  <a:schemeClr val="tx1"/>
                </a:solidFill>
                <a:latin typeface="+mj-lt"/>
              </a:rPr>
              <a:t>OVERVIEW</a:t>
            </a:r>
          </a:p>
        </p:txBody>
      </p:sp>
      <p:sp>
        <p:nvSpPr>
          <p:cNvPr id="63" name="TextBox 62"/>
          <p:cNvSpPr txBox="1"/>
          <p:nvPr userDrawn="1"/>
        </p:nvSpPr>
        <p:spPr>
          <a:xfrm>
            <a:off x="10244402" y="2694924"/>
            <a:ext cx="1097280" cy="274320"/>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64" name="TextBox 63"/>
          <p:cNvSpPr txBox="1"/>
          <p:nvPr userDrawn="1"/>
        </p:nvSpPr>
        <p:spPr>
          <a:xfrm>
            <a:off x="10244402" y="3000888"/>
            <a:ext cx="1097280" cy="369332"/>
          </a:xfrm>
          <a:prstGeom prst="rect">
            <a:avLst/>
          </a:prstGeom>
          <a:noFill/>
        </p:spPr>
        <p:txBody>
          <a:bodyPr wrap="square" rtlCol="0">
            <a:spAutoFit/>
          </a:bodyPr>
          <a:lstStyle/>
          <a:p>
            <a:r>
              <a:rPr lang="en-US" dirty="0">
                <a:solidFill>
                  <a:schemeClr val="accent4"/>
                </a:solidFill>
                <a:latin typeface="+mj-lt"/>
              </a:rPr>
              <a:t>LET’S TRY IT!</a:t>
            </a:r>
          </a:p>
        </p:txBody>
      </p:sp>
      <p:sp>
        <p:nvSpPr>
          <p:cNvPr id="65" name="TextBox 64"/>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66" name="Isosceles Triangle 65"/>
          <p:cNvSpPr/>
          <p:nvPr userDrawn="1"/>
        </p:nvSpPr>
        <p:spPr>
          <a:xfrm flipV="1">
            <a:off x="10972800" y="2147931"/>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68" name="TextBox 67"/>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sp>
        <p:nvSpPr>
          <p:cNvPr id="70" name="TextBox 69"/>
          <p:cNvSpPr txBox="1"/>
          <p:nvPr userDrawn="1"/>
        </p:nvSpPr>
        <p:spPr>
          <a:xfrm>
            <a:off x="9771117" y="1958147"/>
            <a:ext cx="1463040" cy="461665"/>
          </a:xfrm>
          <a:prstGeom prst="rect">
            <a:avLst/>
          </a:prstGeom>
          <a:noFill/>
        </p:spPr>
        <p:txBody>
          <a:bodyPr wrap="square" rtlCol="0">
            <a:spAutoFit/>
          </a:bodyPr>
          <a:lstStyle/>
          <a:p>
            <a:r>
              <a:rPr lang="en-US" sz="2400" dirty="0">
                <a:solidFill>
                  <a:schemeClr val="tx1"/>
                </a:solidFill>
                <a:latin typeface="+mj-lt"/>
              </a:rPr>
              <a:t>ACTIVITY 4</a:t>
            </a:r>
          </a:p>
        </p:txBody>
      </p:sp>
      <p:sp>
        <p:nvSpPr>
          <p:cNvPr id="29" name="Rounded Rectangle 28"/>
          <p:cNvSpPr/>
          <p:nvPr userDrawn="1"/>
        </p:nvSpPr>
        <p:spPr>
          <a:xfrm>
            <a:off x="9606880" y="247291"/>
            <a:ext cx="3093444" cy="485634"/>
          </a:xfrm>
          <a:prstGeom prst="roundRect">
            <a:avLst>
              <a:gd name="adj" fmla="val 50000"/>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33" name="TextBox 32"/>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4"/>
                </a:solidFill>
                <a:latin typeface="+mj-lt"/>
              </a:rPr>
              <a:t>03</a:t>
            </a:r>
            <a:endParaRPr lang="en-US" sz="2000" dirty="0">
              <a:solidFill>
                <a:schemeClr val="accent4"/>
              </a:solidFill>
              <a:latin typeface="+mj-lt"/>
            </a:endParaRPr>
          </a:p>
        </p:txBody>
      </p:sp>
    </p:spTree>
    <p:extLst>
      <p:ext uri="{BB962C8B-B14F-4D97-AF65-F5344CB8AC3E}">
        <p14:creationId xmlns:p14="http://schemas.microsoft.com/office/powerpoint/2010/main" val="681234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ntro_Title and Content 3">
    <p:bg>
      <p:bgPr>
        <a:solidFill>
          <a:schemeClr val="bg1">
            <a:lumMod val="95000"/>
          </a:schemeClr>
        </a:solidFill>
        <a:effectLst/>
      </p:bgPr>
    </p:bg>
    <p:spTree>
      <p:nvGrpSpPr>
        <p:cNvPr id="1" name=""/>
        <p:cNvGrpSpPr/>
        <p:nvPr/>
      </p:nvGrpSpPr>
      <p:grpSpPr>
        <a:xfrm>
          <a:off x="0" y="0"/>
          <a:ext cx="0" cy="0"/>
          <a:chOff x="0" y="0"/>
          <a:chExt cx="0" cy="0"/>
        </a:xfrm>
      </p:grpSpPr>
      <p:sp>
        <p:nvSpPr>
          <p:cNvPr id="10" name="Google Shape;22;p80"/>
          <p:cNvSpPr txBox="1">
            <a:spLocks noGrp="1"/>
          </p:cNvSpPr>
          <p:nvPr>
            <p:ph type="title"/>
          </p:nvPr>
        </p:nvSpPr>
        <p:spPr>
          <a:xfrm>
            <a:off x="3962400" y="1505118"/>
            <a:ext cx="7315199" cy="1619082"/>
          </a:xfrm>
          <a:prstGeom prst="rect">
            <a:avLst/>
          </a:prstGeom>
          <a:noFill/>
          <a:ln>
            <a:noFill/>
          </a:ln>
        </p:spPr>
        <p:txBody>
          <a:bodyPr spcFirstLastPara="1" wrap="square" lIns="45720" tIns="45700" rIns="45720" bIns="45700" anchor="t" anchorCtr="0">
            <a:noAutofit/>
          </a:bodyPr>
          <a:lstStyle>
            <a:lvl1pPr marL="0" marR="0" lvl="0" indent="0" algn="l" rtl="0">
              <a:lnSpc>
                <a:spcPct val="80000"/>
              </a:lnSpc>
              <a:spcBef>
                <a:spcPts val="0"/>
              </a:spcBef>
              <a:spcAft>
                <a:spcPts val="0"/>
              </a:spcAft>
              <a:buClr>
                <a:srgbClr val="2CB772"/>
              </a:buClr>
              <a:buSzPts val="8800"/>
              <a:buFont typeface="Gill Sans"/>
              <a:buNone/>
              <a:defRPr sz="4400" b="0" i="0" u="none" strike="noStrike" cap="none">
                <a:solidFill>
                  <a:schemeClr val="accent3"/>
                </a:solidFill>
                <a:latin typeface="+mj-lt"/>
                <a:ea typeface="Gill Sans"/>
                <a:cs typeface="Gill Sans"/>
                <a:sym typeface="Gill Sans"/>
              </a:defRPr>
            </a:lvl1pPr>
            <a:lvl2pPr marR="0" lvl="1"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9pPr>
          </a:lstStyle>
          <a:p>
            <a:endParaRPr dirty="0"/>
          </a:p>
        </p:txBody>
      </p:sp>
      <p:sp>
        <p:nvSpPr>
          <p:cNvPr id="11" name="Google Shape;25;p80"/>
          <p:cNvSpPr txBox="1">
            <a:spLocks noGrp="1"/>
          </p:cNvSpPr>
          <p:nvPr>
            <p:ph type="body" idx="3" hasCustomPrompt="1"/>
          </p:nvPr>
        </p:nvSpPr>
        <p:spPr>
          <a:xfrm>
            <a:off x="3962023" y="1057224"/>
            <a:ext cx="4037417" cy="288925"/>
          </a:xfrm>
          <a:prstGeom prst="rect">
            <a:avLst/>
          </a:prstGeom>
          <a:noFill/>
          <a:ln>
            <a:noFill/>
          </a:ln>
        </p:spPr>
        <p:txBody>
          <a:bodyPr spcFirstLastPara="1" wrap="square" lIns="45720" tIns="45700" rIns="45720" bIns="45700" anchor="ctr" anchorCtr="0">
            <a:noAutofit/>
          </a:bodyPr>
          <a:lstStyle>
            <a:lvl1pPr marL="0" marR="0" lvl="0" indent="0" algn="l" rtl="0">
              <a:lnSpc>
                <a:spcPct val="100000"/>
              </a:lnSpc>
              <a:spcBef>
                <a:spcPts val="0"/>
              </a:spcBef>
              <a:spcAft>
                <a:spcPts val="0"/>
              </a:spcAft>
              <a:buClr>
                <a:srgbClr val="7A7B83"/>
              </a:buClr>
              <a:buSzPts val="3600"/>
              <a:buFont typeface="Gill Sans"/>
              <a:buNone/>
              <a:defRPr sz="1800" b="0" i="0" u="none" strike="noStrike" cap="none" spc="300">
                <a:solidFill>
                  <a:srgbClr val="7A7B83"/>
                </a:solidFill>
                <a:latin typeface="Calibri Light" panose="020F0302020204030204" pitchFamily="34" charset="0"/>
                <a:ea typeface="Calibri Light" panose="020F0302020204030204" pitchFamily="34" charset="0"/>
                <a:cs typeface="Calibri Light" panose="020F0302020204030204" pitchFamily="34" charset="0"/>
                <a:sym typeface="Gill Sans"/>
              </a:defRPr>
            </a:lvl1pPr>
            <a:lvl2pPr marL="457200" marR="0" lvl="1"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2pPr>
            <a:lvl3pPr marL="685800" marR="0" lvl="2"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3pPr>
            <a:lvl4pPr marL="914400" marR="0" lvl="3"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4pPr>
            <a:lvl5pPr marL="1143000" marR="0" lvl="4"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5pPr>
            <a:lvl6pPr marL="1371600" marR="0" lvl="5"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6pPr>
            <a:lvl7pPr marL="1600200" marR="0" lvl="6"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7pPr>
            <a:lvl8pPr marL="1828800" marR="0" lvl="7"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8pPr>
            <a:lvl9pPr marL="2057400" marR="0" lvl="8"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9pPr>
          </a:lstStyle>
          <a:p>
            <a:r>
              <a:rPr lang="en-US" dirty="0"/>
              <a:t>ACTIVITY</a:t>
            </a:r>
            <a:endParaRPr dirty="0"/>
          </a:p>
        </p:txBody>
      </p:sp>
      <p:sp>
        <p:nvSpPr>
          <p:cNvPr id="12" name="Rectangle 11"/>
          <p:cNvSpPr/>
          <p:nvPr userDrawn="1"/>
        </p:nvSpPr>
        <p:spPr>
          <a:xfrm>
            <a:off x="685800" y="0"/>
            <a:ext cx="274320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3"/>
          <p:cNvSpPr>
            <a:spLocks noGrp="1"/>
          </p:cNvSpPr>
          <p:nvPr>
            <p:ph type="body" sz="quarter" idx="10"/>
          </p:nvPr>
        </p:nvSpPr>
        <p:spPr>
          <a:xfrm>
            <a:off x="3962023" y="3283169"/>
            <a:ext cx="7315575" cy="30539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p:cNvSpPr>
            <a:spLocks noGrp="1"/>
          </p:cNvSpPr>
          <p:nvPr>
            <p:ph type="sldNum" sz="quarter" idx="12"/>
          </p:nvPr>
        </p:nvSpPr>
        <p:spPr>
          <a:xfrm>
            <a:off x="9185187" y="6337088"/>
            <a:ext cx="2743200" cy="365125"/>
          </a:xfrm>
        </p:spPr>
        <p:txBody>
          <a:bodyPr/>
          <a:lstStyle/>
          <a:p>
            <a:fld id="{5805A9EC-108B-40EA-95FB-2468C466EA14}" type="slidenum">
              <a:rPr lang="en-US" smtClean="0"/>
              <a:t>‹#›</a:t>
            </a:fld>
            <a:endParaRPr lang="en-US" dirty="0"/>
          </a:p>
        </p:txBody>
      </p:sp>
      <p:sp>
        <p:nvSpPr>
          <p:cNvPr id="16" name="Rounded Rectangle 15"/>
          <p:cNvSpPr/>
          <p:nvPr userDrawn="1"/>
        </p:nvSpPr>
        <p:spPr>
          <a:xfrm>
            <a:off x="9606880" y="247291"/>
            <a:ext cx="3093444" cy="485634"/>
          </a:xfrm>
          <a:prstGeom prst="roundRect">
            <a:avLst>
              <a:gd name="adj" fmla="val 50000"/>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7" name="Text Placeholder 31"/>
          <p:cNvSpPr>
            <a:spLocks noGrp="1"/>
          </p:cNvSpPr>
          <p:nvPr>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Let’s Try It!</a:t>
            </a:r>
          </a:p>
        </p:txBody>
      </p:sp>
      <p:pic>
        <p:nvPicPr>
          <p:cNvPr id="22" name="Picture 21" descr="Icon&#10;&#10;Description automatically generated">
            <a:extLst>
              <a:ext uri="{FF2B5EF4-FFF2-40B4-BE49-F238E27FC236}">
                <a16:creationId xmlns:a16="http://schemas.microsoft.com/office/drawing/2014/main" id="{98383E7F-FDA5-0E58-6045-1F32165331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0260" y="298208"/>
            <a:ext cx="365760" cy="365760"/>
          </a:xfrm>
          <a:prstGeom prst="rect">
            <a:avLst/>
          </a:prstGeom>
        </p:spPr>
      </p:pic>
      <p:pic>
        <p:nvPicPr>
          <p:cNvPr id="23" name="Picture 22" descr="Icon&#10;&#10;Description automatically generated">
            <a:extLst>
              <a:ext uri="{FF2B5EF4-FFF2-40B4-BE49-F238E27FC236}">
                <a16:creationId xmlns:a16="http://schemas.microsoft.com/office/drawing/2014/main" id="{06E9EFEC-222F-926F-98F6-3D26D9CB3E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600" y="965200"/>
            <a:ext cx="2133600" cy="2133600"/>
          </a:xfrm>
          <a:prstGeom prst="rect">
            <a:avLst/>
          </a:prstGeom>
        </p:spPr>
      </p:pic>
    </p:spTree>
    <p:extLst>
      <p:ext uri="{BB962C8B-B14F-4D97-AF65-F5344CB8AC3E}">
        <p14:creationId xmlns:p14="http://schemas.microsoft.com/office/powerpoint/2010/main" val="38132022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hase 3_Wrap Up Reflection">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515" y="1447800"/>
            <a:ext cx="11559012" cy="4908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0" name="Rounded Rectangle 49"/>
          <p:cNvSpPr/>
          <p:nvPr userDrawn="1"/>
        </p:nvSpPr>
        <p:spPr>
          <a:xfrm>
            <a:off x="406214" y="253968"/>
            <a:ext cx="12547786" cy="869708"/>
          </a:xfrm>
          <a:prstGeom prst="roundRect">
            <a:avLst>
              <a:gd name="adj" fmla="val 50000"/>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51" name="Text Placeholder 4"/>
          <p:cNvSpPr>
            <a:spLocks noGrp="1"/>
          </p:cNvSpPr>
          <p:nvPr>
            <p:ph type="body" sz="quarter" idx="16" hasCustomPrompt="1"/>
          </p:nvPr>
        </p:nvSpPr>
        <p:spPr>
          <a:xfrm>
            <a:off x="8519160" y="508000"/>
            <a:ext cx="1463040" cy="365760"/>
          </a:xfrm>
        </p:spPr>
        <p:txBody>
          <a:bodyPr>
            <a:normAutofit/>
          </a:bodyPr>
          <a:lstStyle>
            <a:lvl1pPr marL="0" indent="0">
              <a:buNone/>
              <a:defRPr sz="1800" baseline="0">
                <a:solidFill>
                  <a:schemeClr val="tx1"/>
                </a:solidFill>
                <a:latin typeface="+mj-lt"/>
              </a:defRPr>
            </a:lvl1pPr>
          </a:lstStyle>
          <a:p>
            <a:pPr lvl="0"/>
            <a:r>
              <a:rPr lang="en-US" dirty="0"/>
              <a:t>PAGE #</a:t>
            </a:r>
          </a:p>
        </p:txBody>
      </p:sp>
      <p:pic>
        <p:nvPicPr>
          <p:cNvPr id="52" name="Picture 5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9800" y="278703"/>
            <a:ext cx="837309" cy="837309"/>
          </a:xfrm>
          <a:prstGeom prst="rect">
            <a:avLst/>
          </a:prstGeom>
        </p:spPr>
      </p:pic>
      <p:grpSp>
        <p:nvGrpSpPr>
          <p:cNvPr id="53" name="Group 52"/>
          <p:cNvGrpSpPr/>
          <p:nvPr userDrawn="1"/>
        </p:nvGrpSpPr>
        <p:grpSpPr>
          <a:xfrm>
            <a:off x="7821983" y="193632"/>
            <a:ext cx="864817" cy="1015749"/>
            <a:chOff x="12321769" y="789215"/>
            <a:chExt cx="1059511" cy="1349830"/>
          </a:xfrm>
        </p:grpSpPr>
        <p:pic>
          <p:nvPicPr>
            <p:cNvPr id="54" name="Picture 5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55" name="TextBox 54"/>
            <p:cNvSpPr txBox="1"/>
            <p:nvPr/>
          </p:nvSpPr>
          <p:spPr>
            <a:xfrm>
              <a:off x="12566790" y="1422995"/>
              <a:ext cx="569474" cy="388300"/>
            </a:xfrm>
            <a:prstGeom prst="rect">
              <a:avLst/>
            </a:prstGeom>
            <a:noFill/>
          </p:spPr>
          <p:txBody>
            <a:bodyPr wrap="square" rtlCol="0">
              <a:spAutoFit/>
            </a:bodyPr>
            <a:lstStyle/>
            <a:p>
              <a:pPr algn="ctr">
                <a:lnSpc>
                  <a:spcPts val="1500"/>
                </a:lnSpc>
              </a:pPr>
              <a:r>
                <a:rPr lang="en-US" sz="1600" dirty="0">
                  <a:solidFill>
                    <a:schemeClr val="accent4">
                      <a:lumMod val="20000"/>
                      <a:lumOff val="80000"/>
                    </a:schemeClr>
                  </a:solidFill>
                  <a:latin typeface="+mj-lt"/>
                </a:rPr>
                <a:t>SNET</a:t>
              </a:r>
              <a:endParaRPr lang="en-US" sz="2000" dirty="0">
                <a:solidFill>
                  <a:schemeClr val="accent4">
                    <a:lumMod val="20000"/>
                    <a:lumOff val="80000"/>
                  </a:schemeClr>
                </a:solidFill>
                <a:latin typeface="+mj-lt"/>
              </a:endParaRPr>
            </a:p>
          </p:txBody>
        </p:sp>
      </p:grpSp>
      <p:sp>
        <p:nvSpPr>
          <p:cNvPr id="56" name="Text Placeholder 4"/>
          <p:cNvSpPr>
            <a:spLocks noGrp="1"/>
          </p:cNvSpPr>
          <p:nvPr>
            <p:ph type="body" sz="quarter" idx="17" hasCustomPrompt="1"/>
          </p:nvPr>
        </p:nvSpPr>
        <p:spPr>
          <a:xfrm>
            <a:off x="10489487" y="423037"/>
            <a:ext cx="1463040" cy="548640"/>
          </a:xfrm>
        </p:spPr>
        <p:txBody>
          <a:bodyPr anchor="ctr">
            <a:normAutofit/>
          </a:bodyPr>
          <a:lstStyle>
            <a:lvl1pPr marL="0" indent="0">
              <a:buNone/>
              <a:defRPr sz="1800" baseline="0">
                <a:solidFill>
                  <a:schemeClr val="tx1"/>
                </a:solidFill>
                <a:latin typeface="+mj-lt"/>
              </a:defRPr>
            </a:lvl1pPr>
          </a:lstStyle>
          <a:p>
            <a:pPr lvl="0"/>
            <a:r>
              <a:rPr lang="en-US" dirty="0"/>
              <a:t>LOCATION</a:t>
            </a:r>
          </a:p>
        </p:txBody>
      </p:sp>
      <p:sp>
        <p:nvSpPr>
          <p:cNvPr id="57" name="TextBox 56"/>
          <p:cNvSpPr txBox="1"/>
          <p:nvPr userDrawn="1"/>
        </p:nvSpPr>
        <p:spPr>
          <a:xfrm>
            <a:off x="2209800" y="253968"/>
            <a:ext cx="5410200" cy="830997"/>
          </a:xfrm>
          <a:prstGeom prst="rect">
            <a:avLst/>
          </a:prstGeom>
          <a:noFill/>
        </p:spPr>
        <p:txBody>
          <a:bodyPr wrap="square" rtlCol="0">
            <a:spAutoFit/>
          </a:bodyPr>
          <a:lstStyle/>
          <a:p>
            <a:r>
              <a:rPr lang="en-US" sz="4800" b="1" kern="1200" dirty="0">
                <a:solidFill>
                  <a:schemeClr val="tx1"/>
                </a:solidFill>
                <a:latin typeface="+mj-lt"/>
                <a:ea typeface="+mn-ea"/>
                <a:cs typeface="+mn-cs"/>
              </a:rPr>
              <a:t>WRAP-UP</a:t>
            </a:r>
            <a:r>
              <a:rPr lang="en-US" sz="4800" b="1" kern="1200" baseline="0" dirty="0">
                <a:solidFill>
                  <a:schemeClr val="tx1"/>
                </a:solidFill>
                <a:latin typeface="+mj-lt"/>
                <a:ea typeface="+mn-ea"/>
                <a:cs typeface="+mn-cs"/>
              </a:rPr>
              <a:t> &amp; </a:t>
            </a:r>
            <a:r>
              <a:rPr lang="en-US" sz="4800" b="1" kern="1200" dirty="0">
                <a:solidFill>
                  <a:schemeClr val="tx1"/>
                </a:solidFill>
                <a:latin typeface="+mj-lt"/>
                <a:ea typeface="+mn-ea"/>
                <a:cs typeface="+mn-cs"/>
              </a:rPr>
              <a:t>REFLECTION</a:t>
            </a:r>
          </a:p>
        </p:txBody>
      </p:sp>
      <p:sp>
        <p:nvSpPr>
          <p:cNvPr id="58" name="TextBox 57"/>
          <p:cNvSpPr txBox="1"/>
          <p:nvPr userDrawn="1"/>
        </p:nvSpPr>
        <p:spPr>
          <a:xfrm>
            <a:off x="685800" y="-223086"/>
            <a:ext cx="2094556" cy="1785104"/>
          </a:xfrm>
          <a:prstGeom prst="rect">
            <a:avLst/>
          </a:prstGeom>
          <a:noFill/>
        </p:spPr>
        <p:txBody>
          <a:bodyPr wrap="square" rtlCol="0">
            <a:spAutoFit/>
          </a:bodyPr>
          <a:lstStyle/>
          <a:p>
            <a:r>
              <a:rPr lang="en-US" sz="11000" b="0" spc="-300" dirty="0">
                <a:solidFill>
                  <a:schemeClr val="accent4"/>
                </a:solidFill>
                <a:latin typeface="+mj-lt"/>
              </a:rPr>
              <a:t>03</a:t>
            </a:r>
          </a:p>
        </p:txBody>
      </p:sp>
    </p:spTree>
    <p:extLst>
      <p:ext uri="{BB962C8B-B14F-4D97-AF65-F5344CB8AC3E}">
        <p14:creationId xmlns:p14="http://schemas.microsoft.com/office/powerpoint/2010/main" val="37713352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hase 3_Congratulations">
    <p:bg>
      <p:bgPr>
        <a:solidFill>
          <a:schemeClr val="accent4"/>
        </a:solidFill>
        <a:effectLst/>
      </p:bgPr>
    </p:bg>
    <p:spTree>
      <p:nvGrpSpPr>
        <p:cNvPr id="1" name=""/>
        <p:cNvGrpSpPr/>
        <p:nvPr/>
      </p:nvGrpSpPr>
      <p:grpSpPr>
        <a:xfrm>
          <a:off x="0" y="0"/>
          <a:ext cx="0" cy="0"/>
          <a:chOff x="0" y="0"/>
          <a:chExt cx="0" cy="0"/>
        </a:xfrm>
      </p:grpSpPr>
      <p:sp>
        <p:nvSpPr>
          <p:cNvPr id="39" name="Rectangle 38"/>
          <p:cNvSpPr/>
          <p:nvPr userDrawn="1"/>
        </p:nvSpPr>
        <p:spPr>
          <a:xfrm>
            <a:off x="0" y="0"/>
            <a:ext cx="12192001" cy="38030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10465346" y="6356350"/>
            <a:ext cx="1488882" cy="365125"/>
          </a:xfrm>
        </p:spPr>
        <p:txBody>
          <a:bodyPr/>
          <a:lstStyle>
            <a:lvl1pPr>
              <a:defRPr>
                <a:solidFill>
                  <a:schemeClr val="bg1">
                    <a:lumMod val="95000"/>
                  </a:schemeClr>
                </a:solidFill>
              </a:defRPr>
            </a:lvl1pPr>
          </a:lstStyle>
          <a:p>
            <a:fld id="{5805A9EC-108B-40EA-95FB-2468C466EA14}" type="slidenum">
              <a:rPr lang="en-US" smtClean="0"/>
              <a:pPr/>
              <a:t>‹#›</a:t>
            </a:fld>
            <a:endParaRPr lang="en-US" dirty="0"/>
          </a:p>
        </p:txBody>
      </p:sp>
      <p:pic>
        <p:nvPicPr>
          <p:cNvPr id="15" name="Picture 14" descr="A picture containing metalware, chain&#10;&#10;Description automatically generated">
            <a:extLst>
              <a:ext uri="{FF2B5EF4-FFF2-40B4-BE49-F238E27FC236}">
                <a16:creationId xmlns:a16="http://schemas.microsoft.com/office/drawing/2014/main" id="{F292B55D-C40A-4753-8DDA-8804EE8AC4A7}"/>
              </a:ext>
            </a:extLst>
          </p:cNvPr>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V="1">
            <a:off x="2209800" y="3803097"/>
            <a:ext cx="743743" cy="89696"/>
          </a:xfrm>
          <a:prstGeom prst="rect">
            <a:avLst/>
          </a:prstGeom>
        </p:spPr>
      </p:pic>
      <p:sp>
        <p:nvSpPr>
          <p:cNvPr id="11" name="TextBox 10"/>
          <p:cNvSpPr txBox="1"/>
          <p:nvPr userDrawn="1"/>
        </p:nvSpPr>
        <p:spPr>
          <a:xfrm>
            <a:off x="-457200" y="-1991826"/>
            <a:ext cx="5862813" cy="7786747"/>
          </a:xfrm>
          <a:prstGeom prst="rect">
            <a:avLst/>
          </a:prstGeom>
          <a:noFill/>
        </p:spPr>
        <p:txBody>
          <a:bodyPr wrap="square" rtlCol="0">
            <a:spAutoFit/>
          </a:bodyPr>
          <a:lstStyle/>
          <a:p>
            <a:r>
              <a:rPr lang="en-US" sz="50000" b="0" spc="-2500" baseline="0" dirty="0">
                <a:solidFill>
                  <a:schemeClr val="accent4"/>
                </a:solidFill>
                <a:latin typeface="+mj-lt"/>
              </a:rPr>
              <a:t>03</a:t>
            </a:r>
          </a:p>
        </p:txBody>
      </p:sp>
      <p:sp>
        <p:nvSpPr>
          <p:cNvPr id="2" name="TextBox 1"/>
          <p:cNvSpPr txBox="1"/>
          <p:nvPr userDrawn="1"/>
        </p:nvSpPr>
        <p:spPr>
          <a:xfrm>
            <a:off x="842785" y="4360989"/>
            <a:ext cx="10506428" cy="1569660"/>
          </a:xfrm>
          <a:prstGeom prst="rect">
            <a:avLst/>
          </a:prstGeom>
          <a:noFill/>
        </p:spPr>
        <p:txBody>
          <a:bodyPr wrap="square" rtlCol="0">
            <a:spAutoFit/>
          </a:bodyPr>
          <a:lstStyle/>
          <a:p>
            <a:r>
              <a:rPr lang="en-US" sz="4800" b="1" kern="1200" dirty="0">
                <a:solidFill>
                  <a:schemeClr val="bg1"/>
                </a:solidFill>
                <a:latin typeface="+mj-lt"/>
                <a:ea typeface="+mn-ea"/>
                <a:cs typeface="+mn-cs"/>
              </a:rPr>
              <a:t>CONGRATULATIONS!</a:t>
            </a:r>
            <a:endParaRPr lang="en-US" sz="4800" dirty="0">
              <a:solidFill>
                <a:schemeClr val="bg1"/>
              </a:solidFill>
              <a:latin typeface="+mj-lt"/>
            </a:endParaRPr>
          </a:p>
          <a:p>
            <a:r>
              <a:rPr lang="en-US" sz="4800" dirty="0">
                <a:solidFill>
                  <a:schemeClr val="bg1"/>
                </a:solidFill>
                <a:latin typeface="+mj-lt"/>
              </a:rPr>
              <a:t>PHASE 3: EXPLORE</a:t>
            </a:r>
            <a:r>
              <a:rPr lang="en-US" sz="4800" baseline="0" dirty="0">
                <a:solidFill>
                  <a:schemeClr val="bg1"/>
                </a:solidFill>
                <a:latin typeface="+mj-lt"/>
              </a:rPr>
              <a:t> SOCIAL NORMS </a:t>
            </a:r>
            <a:r>
              <a:rPr lang="en-US" sz="4800" dirty="0">
                <a:solidFill>
                  <a:schemeClr val="bg1"/>
                </a:solidFill>
                <a:latin typeface="+mj-lt"/>
              </a:rPr>
              <a:t>COMPLETED</a:t>
            </a:r>
          </a:p>
        </p:txBody>
      </p:sp>
      <p:grpSp>
        <p:nvGrpSpPr>
          <p:cNvPr id="8" name="Group 7"/>
          <p:cNvGrpSpPr>
            <a:grpSpLocks noChangeAspect="1"/>
          </p:cNvGrpSpPr>
          <p:nvPr userDrawn="1"/>
        </p:nvGrpSpPr>
        <p:grpSpPr>
          <a:xfrm>
            <a:off x="4155987" y="758952"/>
            <a:ext cx="7772400" cy="2174620"/>
            <a:chOff x="355523" y="455308"/>
            <a:chExt cx="8432954" cy="2359436"/>
          </a:xfrm>
        </p:grpSpPr>
        <p:sp>
          <p:nvSpPr>
            <p:cNvPr id="9" name="Block Arc 8">
              <a:extLst>
                <a:ext uri="{FF2B5EF4-FFF2-40B4-BE49-F238E27FC236}">
                  <a16:creationId xmlns:a16="http://schemas.microsoft.com/office/drawing/2014/main" id="{25C4BB89-0383-4E5F-9624-D8A7B3A6B031}"/>
                </a:ext>
              </a:extLst>
            </p:cNvPr>
            <p:cNvSpPr/>
            <p:nvPr/>
          </p:nvSpPr>
          <p:spPr>
            <a:xfrm rot="10800000">
              <a:off x="6469333" y="468244"/>
              <a:ext cx="2319144" cy="2346500"/>
            </a:xfrm>
            <a:prstGeom prst="blockArc">
              <a:avLst>
                <a:gd name="adj1" fmla="val 8860787"/>
                <a:gd name="adj2" fmla="val 21593282"/>
                <a:gd name="adj3" fmla="val 35629"/>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10" name="Block Arc 9">
              <a:extLst>
                <a:ext uri="{FF2B5EF4-FFF2-40B4-BE49-F238E27FC236}">
                  <a16:creationId xmlns:a16="http://schemas.microsoft.com/office/drawing/2014/main" id="{ED7ACBA3-16A4-4925-AA4C-868864626843}"/>
                </a:ext>
              </a:extLst>
            </p:cNvPr>
            <p:cNvSpPr/>
            <p:nvPr/>
          </p:nvSpPr>
          <p:spPr>
            <a:xfrm rot="10800000" flipH="1">
              <a:off x="355523" y="455308"/>
              <a:ext cx="2347406" cy="2302638"/>
            </a:xfrm>
            <a:prstGeom prst="blockArc">
              <a:avLst>
                <a:gd name="adj1" fmla="val 9112713"/>
                <a:gd name="adj2" fmla="val 21521824"/>
                <a:gd name="adj3" fmla="val 36083"/>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12" name="Block Arc 11">
              <a:extLst>
                <a:ext uri="{FF2B5EF4-FFF2-40B4-BE49-F238E27FC236}">
                  <a16:creationId xmlns:a16="http://schemas.microsoft.com/office/drawing/2014/main" id="{7730DBED-39C0-490F-ABAB-252C00200D3D}"/>
                </a:ext>
              </a:extLst>
            </p:cNvPr>
            <p:cNvSpPr/>
            <p:nvPr/>
          </p:nvSpPr>
          <p:spPr>
            <a:xfrm>
              <a:off x="4944193" y="495795"/>
              <a:ext cx="2347406" cy="2302638"/>
            </a:xfrm>
            <a:prstGeom prst="blockArc">
              <a:avLst>
                <a:gd name="adj1" fmla="val 10800000"/>
                <a:gd name="adj2" fmla="val 50745"/>
                <a:gd name="adj3" fmla="val 35637"/>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13" name="Block Arc 12">
              <a:extLst>
                <a:ext uri="{FF2B5EF4-FFF2-40B4-BE49-F238E27FC236}">
                  <a16:creationId xmlns:a16="http://schemas.microsoft.com/office/drawing/2014/main" id="{CE06FCB5-562F-460F-96D3-C60550831269}"/>
                </a:ext>
              </a:extLst>
            </p:cNvPr>
            <p:cNvSpPr/>
            <p:nvPr/>
          </p:nvSpPr>
          <p:spPr>
            <a:xfrm rot="10800000">
              <a:off x="3412604" y="504143"/>
              <a:ext cx="2347406" cy="2302638"/>
            </a:xfrm>
            <a:prstGeom prst="blockArc">
              <a:avLst>
                <a:gd name="adj1" fmla="val 10800000"/>
                <a:gd name="adj2" fmla="val 50745"/>
                <a:gd name="adj3" fmla="val 35637"/>
              </a:avLst>
            </a:prstGeom>
            <a:solidFill>
              <a:srgbClr val="2B6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14" name="Block Arc 13">
              <a:extLst>
                <a:ext uri="{FF2B5EF4-FFF2-40B4-BE49-F238E27FC236}">
                  <a16:creationId xmlns:a16="http://schemas.microsoft.com/office/drawing/2014/main" id="{4DFA4714-AC6A-4575-BD0F-74800032DC7B}"/>
                </a:ext>
              </a:extLst>
            </p:cNvPr>
            <p:cNvSpPr/>
            <p:nvPr/>
          </p:nvSpPr>
          <p:spPr>
            <a:xfrm>
              <a:off x="1887143" y="476192"/>
              <a:ext cx="2347406" cy="2302638"/>
            </a:xfrm>
            <a:prstGeom prst="blockArc">
              <a:avLst>
                <a:gd name="adj1" fmla="val 10800000"/>
                <a:gd name="adj2" fmla="val 50745"/>
                <a:gd name="adj3" fmla="val 35637"/>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pic>
          <p:nvPicPr>
            <p:cNvPr id="16" name="Picture 15">
              <a:extLst>
                <a:ext uri="{FF2B5EF4-FFF2-40B4-BE49-F238E27FC236}">
                  <a16:creationId xmlns:a16="http://schemas.microsoft.com/office/drawing/2014/main" id="{6059CD5D-A784-47AE-A880-C69FC5E3EA14}"/>
                </a:ext>
              </a:extLst>
            </p:cNvPr>
            <p:cNvPicPr>
              <a:picLocks noChangeAspect="1"/>
            </p:cNvPicPr>
            <p:nvPr/>
          </p:nvPicPr>
          <p:blipFill rotWithShape="1">
            <a:blip r:embed="rId3"/>
            <a:srcRect b="49023"/>
            <a:stretch/>
          </p:blipFill>
          <p:spPr>
            <a:xfrm rot="10800000">
              <a:off x="6835326" y="1629919"/>
              <a:ext cx="1510285" cy="784996"/>
            </a:xfrm>
            <a:prstGeom prst="rect">
              <a:avLst/>
            </a:prstGeom>
          </p:spPr>
        </p:pic>
        <p:pic>
          <p:nvPicPr>
            <p:cNvPr id="17" name="Picture 16">
              <a:extLst>
                <a:ext uri="{FF2B5EF4-FFF2-40B4-BE49-F238E27FC236}">
                  <a16:creationId xmlns:a16="http://schemas.microsoft.com/office/drawing/2014/main" id="{7A14FA85-4A26-403A-90BF-A5C68A334FCF}"/>
                </a:ext>
              </a:extLst>
            </p:cNvPr>
            <p:cNvPicPr>
              <a:picLocks noChangeAspect="1"/>
            </p:cNvPicPr>
            <p:nvPr/>
          </p:nvPicPr>
          <p:blipFill rotWithShape="1">
            <a:blip r:embed="rId3"/>
            <a:srcRect b="49023"/>
            <a:stretch/>
          </p:blipFill>
          <p:spPr>
            <a:xfrm rot="10800000">
              <a:off x="3827268" y="1660347"/>
              <a:ext cx="1510285" cy="784996"/>
            </a:xfrm>
            <a:prstGeom prst="rect">
              <a:avLst/>
            </a:prstGeom>
          </p:spPr>
        </p:pic>
        <p:pic>
          <p:nvPicPr>
            <p:cNvPr id="18" name="Picture 17">
              <a:extLst>
                <a:ext uri="{FF2B5EF4-FFF2-40B4-BE49-F238E27FC236}">
                  <a16:creationId xmlns:a16="http://schemas.microsoft.com/office/drawing/2014/main" id="{7962A066-5758-466E-9059-631E0E474D56}"/>
                </a:ext>
              </a:extLst>
            </p:cNvPr>
            <p:cNvPicPr>
              <a:picLocks noChangeAspect="1"/>
            </p:cNvPicPr>
            <p:nvPr/>
          </p:nvPicPr>
          <p:blipFill rotWithShape="1">
            <a:blip r:embed="rId3"/>
            <a:srcRect b="49023"/>
            <a:stretch/>
          </p:blipFill>
          <p:spPr>
            <a:xfrm rot="10800000">
              <a:off x="823901" y="1637824"/>
              <a:ext cx="1510285" cy="784996"/>
            </a:xfrm>
            <a:prstGeom prst="rect">
              <a:avLst/>
            </a:prstGeom>
          </p:spPr>
        </p:pic>
        <p:pic>
          <p:nvPicPr>
            <p:cNvPr id="19" name="Picture 18">
              <a:extLst>
                <a:ext uri="{FF2B5EF4-FFF2-40B4-BE49-F238E27FC236}">
                  <a16:creationId xmlns:a16="http://schemas.microsoft.com/office/drawing/2014/main" id="{FBB15574-BBFB-43B7-8553-397BEF2B684B}"/>
                </a:ext>
              </a:extLst>
            </p:cNvPr>
            <p:cNvPicPr>
              <a:picLocks noChangeAspect="1"/>
            </p:cNvPicPr>
            <p:nvPr/>
          </p:nvPicPr>
          <p:blipFill rotWithShape="1">
            <a:blip r:embed="rId3"/>
            <a:srcRect b="49023"/>
            <a:stretch/>
          </p:blipFill>
          <p:spPr>
            <a:xfrm>
              <a:off x="2321333" y="829432"/>
              <a:ext cx="1510285" cy="784996"/>
            </a:xfrm>
            <a:prstGeom prst="rect">
              <a:avLst/>
            </a:prstGeom>
          </p:spPr>
        </p:pic>
        <p:pic>
          <p:nvPicPr>
            <p:cNvPr id="20" name="Picture 19">
              <a:extLst>
                <a:ext uri="{FF2B5EF4-FFF2-40B4-BE49-F238E27FC236}">
                  <a16:creationId xmlns:a16="http://schemas.microsoft.com/office/drawing/2014/main" id="{DD7D003D-3AD2-4976-8DE4-72F5B0BA9534}"/>
                </a:ext>
              </a:extLst>
            </p:cNvPr>
            <p:cNvPicPr>
              <a:picLocks noChangeAspect="1"/>
            </p:cNvPicPr>
            <p:nvPr/>
          </p:nvPicPr>
          <p:blipFill rotWithShape="1">
            <a:blip r:embed="rId3"/>
            <a:srcRect b="49023"/>
            <a:stretch/>
          </p:blipFill>
          <p:spPr>
            <a:xfrm>
              <a:off x="5330714" y="799004"/>
              <a:ext cx="1510285" cy="784996"/>
            </a:xfrm>
            <a:prstGeom prst="rect">
              <a:avLst/>
            </a:prstGeom>
          </p:spPr>
        </p:pic>
        <p:sp>
          <p:nvSpPr>
            <p:cNvPr id="21" name="Oval 20">
              <a:extLst>
                <a:ext uri="{FF2B5EF4-FFF2-40B4-BE49-F238E27FC236}">
                  <a16:creationId xmlns:a16="http://schemas.microsoft.com/office/drawing/2014/main" id="{935286DD-7A01-40B4-8BDE-9B17CFEEE5AC}"/>
                </a:ext>
              </a:extLst>
            </p:cNvPr>
            <p:cNvSpPr/>
            <p:nvPr/>
          </p:nvSpPr>
          <p:spPr>
            <a:xfrm rot="10800000" flipH="1" flipV="1">
              <a:off x="2642974"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22" name="Oval 21">
              <a:extLst>
                <a:ext uri="{FF2B5EF4-FFF2-40B4-BE49-F238E27FC236}">
                  <a16:creationId xmlns:a16="http://schemas.microsoft.com/office/drawing/2014/main" id="{B594BE00-930F-4563-A378-4E56A934B356}"/>
                </a:ext>
              </a:extLst>
            </p:cNvPr>
            <p:cNvSpPr/>
            <p:nvPr/>
          </p:nvSpPr>
          <p:spPr>
            <a:xfrm rot="10800000" flipH="1" flipV="1">
              <a:off x="5699835"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23" name="Oval 22">
              <a:extLst>
                <a:ext uri="{FF2B5EF4-FFF2-40B4-BE49-F238E27FC236}">
                  <a16:creationId xmlns:a16="http://schemas.microsoft.com/office/drawing/2014/main" id="{823CBD21-7AA0-4247-A763-77DC9D8C1F89}"/>
                </a:ext>
              </a:extLst>
            </p:cNvPr>
            <p:cNvSpPr/>
            <p:nvPr/>
          </p:nvSpPr>
          <p:spPr>
            <a:xfrm rot="10800000" flipH="1" flipV="1">
              <a:off x="7213327"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24" name="Oval 23">
              <a:extLst>
                <a:ext uri="{FF2B5EF4-FFF2-40B4-BE49-F238E27FC236}">
                  <a16:creationId xmlns:a16="http://schemas.microsoft.com/office/drawing/2014/main" id="{64020DB7-16F2-4EF6-9058-86403E41B61C}"/>
                </a:ext>
              </a:extLst>
            </p:cNvPr>
            <p:cNvSpPr/>
            <p:nvPr/>
          </p:nvSpPr>
          <p:spPr>
            <a:xfrm rot="10800000" flipH="1" flipV="1">
              <a:off x="1107384"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25" name="Oval 24">
              <a:extLst>
                <a:ext uri="{FF2B5EF4-FFF2-40B4-BE49-F238E27FC236}">
                  <a16:creationId xmlns:a16="http://schemas.microsoft.com/office/drawing/2014/main" id="{9E66ED8C-AE74-4925-BE00-FA608CD94531}"/>
                </a:ext>
              </a:extLst>
            </p:cNvPr>
            <p:cNvSpPr/>
            <p:nvPr/>
          </p:nvSpPr>
          <p:spPr>
            <a:xfrm rot="10800000" flipH="1" flipV="1">
              <a:off x="4171338"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pic>
          <p:nvPicPr>
            <p:cNvPr id="26" name="Picture 25">
              <a:extLst>
                <a:ext uri="{FF2B5EF4-FFF2-40B4-BE49-F238E27FC236}">
                  <a16:creationId xmlns:a16="http://schemas.microsoft.com/office/drawing/2014/main" id="{C19ED996-9756-46C8-9A6E-F0FD5BF602D2}"/>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1223" y="1260836"/>
              <a:ext cx="707184" cy="707184"/>
            </a:xfrm>
            <a:prstGeom prst="rect">
              <a:avLst/>
            </a:prstGeom>
          </p:spPr>
        </p:pic>
        <p:pic>
          <p:nvPicPr>
            <p:cNvPr id="27" name="Picture 26">
              <a:extLst>
                <a:ext uri="{FF2B5EF4-FFF2-40B4-BE49-F238E27FC236}">
                  <a16:creationId xmlns:a16="http://schemas.microsoft.com/office/drawing/2014/main" id="{D489E0A7-425E-4C08-B4A8-D7324EB3D027}"/>
                </a:ext>
              </a:extLst>
            </p:cNvPr>
            <p:cNvPicPr>
              <a:picLocks noChangeAspect="1"/>
            </p:cNvPicPr>
            <p:nvPr/>
          </p:nvPicPr>
          <p:blipFill>
            <a:blip r:embed="rId5" cstate="print">
              <a:duotone>
                <a:prstClr val="black"/>
                <a:schemeClr val="bg1">
                  <a:lumMod val="65000"/>
                  <a:tint val="45000"/>
                  <a:satMod val="400000"/>
                </a:schemeClr>
              </a:duotone>
              <a:extLst>
                <a:ext uri="{28A0092B-C50C-407E-A947-70E740481C1C}">
                  <a14:useLocalDpi xmlns:a14="http://schemas.microsoft.com/office/drawing/2010/main" val="0"/>
                </a:ext>
              </a:extLst>
            </a:blip>
            <a:stretch>
              <a:fillRect/>
            </a:stretch>
          </p:blipFill>
          <p:spPr>
            <a:xfrm rot="19312060" flipH="1">
              <a:off x="5744659" y="1300955"/>
              <a:ext cx="695779" cy="695779"/>
            </a:xfrm>
            <a:prstGeom prst="rect">
              <a:avLst/>
            </a:prstGeom>
          </p:spPr>
        </p:pic>
        <p:pic>
          <p:nvPicPr>
            <p:cNvPr id="28" name="Picture 27">
              <a:extLst>
                <a:ext uri="{FF2B5EF4-FFF2-40B4-BE49-F238E27FC236}">
                  <a16:creationId xmlns:a16="http://schemas.microsoft.com/office/drawing/2014/main" id="{B980F723-1612-4379-B7F4-BB6B52FF1790}"/>
                </a:ext>
              </a:extLst>
            </p:cNvPr>
            <p:cNvPicPr>
              <a:picLocks noChangeAspect="1"/>
            </p:cNvPicPr>
            <p:nvPr/>
          </p:nvPicPr>
          <p:blipFill>
            <a:blip r:embed="rId6" cstate="print">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a:off x="7285150" y="1313662"/>
              <a:ext cx="620402" cy="620402"/>
            </a:xfrm>
            <a:prstGeom prst="rect">
              <a:avLst/>
            </a:prstGeom>
          </p:spPr>
        </p:pic>
        <p:pic>
          <p:nvPicPr>
            <p:cNvPr id="29" name="Picture 28">
              <a:extLst>
                <a:ext uri="{FF2B5EF4-FFF2-40B4-BE49-F238E27FC236}">
                  <a16:creationId xmlns:a16="http://schemas.microsoft.com/office/drawing/2014/main" id="{9F5CB141-27E5-46A1-84CA-7A38E59823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9272" y="1294649"/>
              <a:ext cx="644124" cy="644124"/>
            </a:xfrm>
            <a:prstGeom prst="rect">
              <a:avLst/>
            </a:prstGeom>
          </p:spPr>
        </p:pic>
        <p:pic>
          <p:nvPicPr>
            <p:cNvPr id="30" name="Picture 29" descr="A picture containing metalware, chain&#10;&#10;Description automatically generated">
              <a:extLst>
                <a:ext uri="{FF2B5EF4-FFF2-40B4-BE49-F238E27FC236}">
                  <a16:creationId xmlns:a16="http://schemas.microsoft.com/office/drawing/2014/main" id="{C45A5B41-8E33-46DA-9C08-9AC9FFE315D8}"/>
                </a:ext>
              </a:extLst>
            </p:cNvPr>
            <p:cNvPicPr>
              <a:picLocks noChangeAspect="1"/>
            </p:cNvPicPr>
            <p:nvPr/>
          </p:nvPicPr>
          <p:blipFill>
            <a:blip r:embed="rId8" cstate="print">
              <a:duotone>
                <a:prstClr val="black"/>
                <a:schemeClr val="bg1">
                  <a:lumMod val="75000"/>
                  <a:tint val="45000"/>
                  <a:satMod val="400000"/>
                </a:schemeClr>
              </a:duotone>
              <a:extLst>
                <a:ext uri="{28A0092B-C50C-407E-A947-70E740481C1C}">
                  <a14:useLocalDpi xmlns:a14="http://schemas.microsoft.com/office/drawing/2010/main" val="0"/>
                </a:ext>
              </a:extLst>
            </a:blip>
            <a:stretch>
              <a:fillRect/>
            </a:stretch>
          </p:blipFill>
          <p:spPr>
            <a:xfrm>
              <a:off x="2707562" y="1294649"/>
              <a:ext cx="716391" cy="716391"/>
            </a:xfrm>
            <a:prstGeom prst="rect">
              <a:avLst/>
            </a:prstGeom>
          </p:spPr>
        </p:pic>
      </p:grpSp>
    </p:spTree>
    <p:extLst>
      <p:ext uri="{BB962C8B-B14F-4D97-AF65-F5344CB8AC3E}">
        <p14:creationId xmlns:p14="http://schemas.microsoft.com/office/powerpoint/2010/main" val="13631782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hase 4_Title">
    <p:bg>
      <p:bgPr>
        <a:solidFill>
          <a:schemeClr val="accent5"/>
        </a:solidFill>
        <a:effectLst/>
      </p:bgPr>
    </p:bg>
    <p:spTree>
      <p:nvGrpSpPr>
        <p:cNvPr id="1" name=""/>
        <p:cNvGrpSpPr/>
        <p:nvPr/>
      </p:nvGrpSpPr>
      <p:grpSpPr>
        <a:xfrm>
          <a:off x="0" y="0"/>
          <a:ext cx="0" cy="0"/>
          <a:chOff x="0" y="0"/>
          <a:chExt cx="0" cy="0"/>
        </a:xfrm>
      </p:grpSpPr>
      <p:sp>
        <p:nvSpPr>
          <p:cNvPr id="7" name="Rectangle 6"/>
          <p:cNvSpPr/>
          <p:nvPr userDrawn="1"/>
        </p:nvSpPr>
        <p:spPr>
          <a:xfrm>
            <a:off x="-1" y="0"/>
            <a:ext cx="12192001" cy="393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9448800" y="3935289"/>
            <a:ext cx="2743200" cy="2922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5540" y="4233145"/>
            <a:ext cx="8225060" cy="1986679"/>
          </a:xfrm>
        </p:spPr>
        <p:txBody>
          <a:bodyPr>
            <a:normAutofit/>
          </a:bodyPr>
          <a:lstStyle>
            <a:lvl1pPr>
              <a:defRPr sz="6000" cap="all" baseline="0">
                <a:solidFill>
                  <a:schemeClr val="bg1"/>
                </a:solidFill>
              </a:defRPr>
            </a:lvl1pPr>
          </a:lstStyle>
          <a:p>
            <a:r>
              <a:rPr lang="en-US" dirty="0"/>
              <a:t>Click to edit </a:t>
            </a:r>
            <a:br>
              <a:rPr lang="en-US" dirty="0"/>
            </a:br>
            <a:r>
              <a:rPr lang="en-US" dirty="0"/>
              <a:t>Master title style</a:t>
            </a:r>
          </a:p>
        </p:txBody>
      </p:sp>
      <p:sp>
        <p:nvSpPr>
          <p:cNvPr id="6" name="Slide Number Placeholder 5"/>
          <p:cNvSpPr>
            <a:spLocks noGrp="1"/>
          </p:cNvSpPr>
          <p:nvPr>
            <p:ph type="sldNum" sz="quarter" idx="12"/>
          </p:nvPr>
        </p:nvSpPr>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46" name="TextBox 45"/>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42" name="TextBox 41"/>
          <p:cNvSpPr txBox="1"/>
          <p:nvPr userDrawn="1"/>
        </p:nvSpPr>
        <p:spPr>
          <a:xfrm>
            <a:off x="-457200" y="-1991826"/>
            <a:ext cx="5862813" cy="7786747"/>
          </a:xfrm>
          <a:prstGeom prst="rect">
            <a:avLst/>
          </a:prstGeom>
          <a:noFill/>
        </p:spPr>
        <p:txBody>
          <a:bodyPr wrap="square" rtlCol="0">
            <a:spAutoFit/>
          </a:bodyPr>
          <a:lstStyle/>
          <a:p>
            <a:r>
              <a:rPr lang="en-US" sz="50000" b="0" spc="-2500" baseline="0" dirty="0">
                <a:solidFill>
                  <a:schemeClr val="accent5"/>
                </a:solidFill>
                <a:latin typeface="+mj-lt"/>
              </a:rPr>
              <a:t>04</a:t>
            </a:r>
          </a:p>
        </p:txBody>
      </p:sp>
      <p:grpSp>
        <p:nvGrpSpPr>
          <p:cNvPr id="17" name="Group 16"/>
          <p:cNvGrpSpPr>
            <a:grpSpLocks noChangeAspect="1"/>
          </p:cNvGrpSpPr>
          <p:nvPr userDrawn="1"/>
        </p:nvGrpSpPr>
        <p:grpSpPr>
          <a:xfrm>
            <a:off x="4087368" y="758952"/>
            <a:ext cx="7772400" cy="2174621"/>
            <a:chOff x="355523" y="455308"/>
            <a:chExt cx="8432954" cy="2359436"/>
          </a:xfrm>
        </p:grpSpPr>
        <p:sp>
          <p:nvSpPr>
            <p:cNvPr id="18" name="Block Arc 17">
              <a:extLst>
                <a:ext uri="{FF2B5EF4-FFF2-40B4-BE49-F238E27FC236}">
                  <a16:creationId xmlns:a16="http://schemas.microsoft.com/office/drawing/2014/main" id="{25C4BB89-0383-4E5F-9624-D8A7B3A6B031}"/>
                </a:ext>
              </a:extLst>
            </p:cNvPr>
            <p:cNvSpPr/>
            <p:nvPr/>
          </p:nvSpPr>
          <p:spPr>
            <a:xfrm rot="10800000">
              <a:off x="6469333" y="468244"/>
              <a:ext cx="2319144" cy="2346500"/>
            </a:xfrm>
            <a:prstGeom prst="blockArc">
              <a:avLst>
                <a:gd name="adj1" fmla="val 8860787"/>
                <a:gd name="adj2" fmla="val 21593282"/>
                <a:gd name="adj3" fmla="val 35629"/>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19" name="Block Arc 18">
              <a:extLst>
                <a:ext uri="{FF2B5EF4-FFF2-40B4-BE49-F238E27FC236}">
                  <a16:creationId xmlns:a16="http://schemas.microsoft.com/office/drawing/2014/main" id="{ED7ACBA3-16A4-4925-AA4C-868864626843}"/>
                </a:ext>
              </a:extLst>
            </p:cNvPr>
            <p:cNvSpPr/>
            <p:nvPr/>
          </p:nvSpPr>
          <p:spPr>
            <a:xfrm rot="10800000" flipH="1">
              <a:off x="355523" y="455308"/>
              <a:ext cx="2347406" cy="2302638"/>
            </a:xfrm>
            <a:prstGeom prst="blockArc">
              <a:avLst>
                <a:gd name="adj1" fmla="val 9112713"/>
                <a:gd name="adj2" fmla="val 21521824"/>
                <a:gd name="adj3" fmla="val 36083"/>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20" name="Block Arc 19">
              <a:extLst>
                <a:ext uri="{FF2B5EF4-FFF2-40B4-BE49-F238E27FC236}">
                  <a16:creationId xmlns:a16="http://schemas.microsoft.com/office/drawing/2014/main" id="{7730DBED-39C0-490F-ABAB-252C00200D3D}"/>
                </a:ext>
              </a:extLst>
            </p:cNvPr>
            <p:cNvSpPr/>
            <p:nvPr/>
          </p:nvSpPr>
          <p:spPr>
            <a:xfrm>
              <a:off x="4943302" y="512106"/>
              <a:ext cx="2347406" cy="2302638"/>
            </a:xfrm>
            <a:prstGeom prst="blockArc">
              <a:avLst>
                <a:gd name="adj1" fmla="val 10800000"/>
                <a:gd name="adj2" fmla="val 50745"/>
                <a:gd name="adj3" fmla="val 35637"/>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21" name="Block Arc 20">
              <a:extLst>
                <a:ext uri="{FF2B5EF4-FFF2-40B4-BE49-F238E27FC236}">
                  <a16:creationId xmlns:a16="http://schemas.microsoft.com/office/drawing/2014/main" id="{CE06FCB5-562F-460F-96D3-C60550831269}"/>
                </a:ext>
              </a:extLst>
            </p:cNvPr>
            <p:cNvSpPr/>
            <p:nvPr/>
          </p:nvSpPr>
          <p:spPr>
            <a:xfrm rot="10800000">
              <a:off x="3412604" y="504143"/>
              <a:ext cx="2347406" cy="2302638"/>
            </a:xfrm>
            <a:prstGeom prst="blockArc">
              <a:avLst>
                <a:gd name="adj1" fmla="val 10800000"/>
                <a:gd name="adj2" fmla="val 50745"/>
                <a:gd name="adj3" fmla="val 3563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22" name="Block Arc 21">
              <a:extLst>
                <a:ext uri="{FF2B5EF4-FFF2-40B4-BE49-F238E27FC236}">
                  <a16:creationId xmlns:a16="http://schemas.microsoft.com/office/drawing/2014/main" id="{4DFA4714-AC6A-4575-BD0F-74800032DC7B}"/>
                </a:ext>
              </a:extLst>
            </p:cNvPr>
            <p:cNvSpPr/>
            <p:nvPr/>
          </p:nvSpPr>
          <p:spPr>
            <a:xfrm>
              <a:off x="1887143" y="476192"/>
              <a:ext cx="2347406" cy="2302638"/>
            </a:xfrm>
            <a:prstGeom prst="blockArc">
              <a:avLst>
                <a:gd name="adj1" fmla="val 10800000"/>
                <a:gd name="adj2" fmla="val 50745"/>
                <a:gd name="adj3" fmla="val 35637"/>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pic>
          <p:nvPicPr>
            <p:cNvPr id="23" name="Picture 22">
              <a:extLst>
                <a:ext uri="{FF2B5EF4-FFF2-40B4-BE49-F238E27FC236}">
                  <a16:creationId xmlns:a16="http://schemas.microsoft.com/office/drawing/2014/main" id="{6059CD5D-A784-47AE-A880-C69FC5E3EA14}"/>
                </a:ext>
              </a:extLst>
            </p:cNvPr>
            <p:cNvPicPr>
              <a:picLocks noChangeAspect="1"/>
            </p:cNvPicPr>
            <p:nvPr/>
          </p:nvPicPr>
          <p:blipFill rotWithShape="1">
            <a:blip r:embed="rId5"/>
            <a:srcRect b="49023"/>
            <a:stretch/>
          </p:blipFill>
          <p:spPr>
            <a:xfrm rot="10800000">
              <a:off x="6835326" y="1629919"/>
              <a:ext cx="1510285" cy="784996"/>
            </a:xfrm>
            <a:prstGeom prst="rect">
              <a:avLst/>
            </a:prstGeom>
          </p:spPr>
        </p:pic>
        <p:pic>
          <p:nvPicPr>
            <p:cNvPr id="24" name="Picture 23">
              <a:extLst>
                <a:ext uri="{FF2B5EF4-FFF2-40B4-BE49-F238E27FC236}">
                  <a16:creationId xmlns:a16="http://schemas.microsoft.com/office/drawing/2014/main" id="{7A14FA85-4A26-403A-90BF-A5C68A334FCF}"/>
                </a:ext>
              </a:extLst>
            </p:cNvPr>
            <p:cNvPicPr>
              <a:picLocks noChangeAspect="1"/>
            </p:cNvPicPr>
            <p:nvPr/>
          </p:nvPicPr>
          <p:blipFill rotWithShape="1">
            <a:blip r:embed="rId5"/>
            <a:srcRect b="49023"/>
            <a:stretch/>
          </p:blipFill>
          <p:spPr>
            <a:xfrm rot="10800000">
              <a:off x="3827268" y="1660347"/>
              <a:ext cx="1510285" cy="784996"/>
            </a:xfrm>
            <a:prstGeom prst="rect">
              <a:avLst/>
            </a:prstGeom>
          </p:spPr>
        </p:pic>
        <p:pic>
          <p:nvPicPr>
            <p:cNvPr id="25" name="Picture 24">
              <a:extLst>
                <a:ext uri="{FF2B5EF4-FFF2-40B4-BE49-F238E27FC236}">
                  <a16:creationId xmlns:a16="http://schemas.microsoft.com/office/drawing/2014/main" id="{7962A066-5758-466E-9059-631E0E474D56}"/>
                </a:ext>
              </a:extLst>
            </p:cNvPr>
            <p:cNvPicPr>
              <a:picLocks noChangeAspect="1"/>
            </p:cNvPicPr>
            <p:nvPr/>
          </p:nvPicPr>
          <p:blipFill rotWithShape="1">
            <a:blip r:embed="rId5"/>
            <a:srcRect b="49023"/>
            <a:stretch/>
          </p:blipFill>
          <p:spPr>
            <a:xfrm rot="10800000">
              <a:off x="823901" y="1637824"/>
              <a:ext cx="1510285" cy="784996"/>
            </a:xfrm>
            <a:prstGeom prst="rect">
              <a:avLst/>
            </a:prstGeom>
          </p:spPr>
        </p:pic>
        <p:pic>
          <p:nvPicPr>
            <p:cNvPr id="26" name="Picture 25">
              <a:extLst>
                <a:ext uri="{FF2B5EF4-FFF2-40B4-BE49-F238E27FC236}">
                  <a16:creationId xmlns:a16="http://schemas.microsoft.com/office/drawing/2014/main" id="{FBB15574-BBFB-43B7-8553-397BEF2B684B}"/>
                </a:ext>
              </a:extLst>
            </p:cNvPr>
            <p:cNvPicPr>
              <a:picLocks noChangeAspect="1"/>
            </p:cNvPicPr>
            <p:nvPr/>
          </p:nvPicPr>
          <p:blipFill rotWithShape="1">
            <a:blip r:embed="rId5"/>
            <a:srcRect b="49023"/>
            <a:stretch/>
          </p:blipFill>
          <p:spPr>
            <a:xfrm>
              <a:off x="2321333" y="829432"/>
              <a:ext cx="1510285" cy="784996"/>
            </a:xfrm>
            <a:prstGeom prst="rect">
              <a:avLst/>
            </a:prstGeom>
          </p:spPr>
        </p:pic>
        <p:pic>
          <p:nvPicPr>
            <p:cNvPr id="27" name="Picture 26">
              <a:extLst>
                <a:ext uri="{FF2B5EF4-FFF2-40B4-BE49-F238E27FC236}">
                  <a16:creationId xmlns:a16="http://schemas.microsoft.com/office/drawing/2014/main" id="{DD7D003D-3AD2-4976-8DE4-72F5B0BA9534}"/>
                </a:ext>
              </a:extLst>
            </p:cNvPr>
            <p:cNvPicPr>
              <a:picLocks noChangeAspect="1"/>
            </p:cNvPicPr>
            <p:nvPr/>
          </p:nvPicPr>
          <p:blipFill rotWithShape="1">
            <a:blip r:embed="rId5"/>
            <a:srcRect b="49023"/>
            <a:stretch/>
          </p:blipFill>
          <p:spPr>
            <a:xfrm>
              <a:off x="5330714" y="799004"/>
              <a:ext cx="1510285" cy="784996"/>
            </a:xfrm>
            <a:prstGeom prst="rect">
              <a:avLst/>
            </a:prstGeom>
          </p:spPr>
        </p:pic>
        <p:sp>
          <p:nvSpPr>
            <p:cNvPr id="28" name="Oval 27">
              <a:extLst>
                <a:ext uri="{FF2B5EF4-FFF2-40B4-BE49-F238E27FC236}">
                  <a16:creationId xmlns:a16="http://schemas.microsoft.com/office/drawing/2014/main" id="{935286DD-7A01-40B4-8BDE-9B17CFEEE5AC}"/>
                </a:ext>
              </a:extLst>
            </p:cNvPr>
            <p:cNvSpPr/>
            <p:nvPr/>
          </p:nvSpPr>
          <p:spPr>
            <a:xfrm rot="10800000" flipH="1" flipV="1">
              <a:off x="2642974"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29" name="Oval 28">
              <a:extLst>
                <a:ext uri="{FF2B5EF4-FFF2-40B4-BE49-F238E27FC236}">
                  <a16:creationId xmlns:a16="http://schemas.microsoft.com/office/drawing/2014/main" id="{B594BE00-930F-4563-A378-4E56A934B356}"/>
                </a:ext>
              </a:extLst>
            </p:cNvPr>
            <p:cNvSpPr/>
            <p:nvPr/>
          </p:nvSpPr>
          <p:spPr>
            <a:xfrm rot="10800000" flipH="1" flipV="1">
              <a:off x="5699835"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31" name="Oval 30">
              <a:extLst>
                <a:ext uri="{FF2B5EF4-FFF2-40B4-BE49-F238E27FC236}">
                  <a16:creationId xmlns:a16="http://schemas.microsoft.com/office/drawing/2014/main" id="{823CBD21-7AA0-4247-A763-77DC9D8C1F89}"/>
                </a:ext>
              </a:extLst>
            </p:cNvPr>
            <p:cNvSpPr/>
            <p:nvPr/>
          </p:nvSpPr>
          <p:spPr>
            <a:xfrm rot="10800000" flipH="1" flipV="1">
              <a:off x="7213327"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32" name="Oval 31">
              <a:extLst>
                <a:ext uri="{FF2B5EF4-FFF2-40B4-BE49-F238E27FC236}">
                  <a16:creationId xmlns:a16="http://schemas.microsoft.com/office/drawing/2014/main" id="{64020DB7-16F2-4EF6-9058-86403E41B61C}"/>
                </a:ext>
              </a:extLst>
            </p:cNvPr>
            <p:cNvSpPr/>
            <p:nvPr/>
          </p:nvSpPr>
          <p:spPr>
            <a:xfrm rot="10800000" flipH="1" flipV="1">
              <a:off x="1107384"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33" name="Oval 32">
              <a:extLst>
                <a:ext uri="{FF2B5EF4-FFF2-40B4-BE49-F238E27FC236}">
                  <a16:creationId xmlns:a16="http://schemas.microsoft.com/office/drawing/2014/main" id="{9E66ED8C-AE74-4925-BE00-FA608CD94531}"/>
                </a:ext>
              </a:extLst>
            </p:cNvPr>
            <p:cNvSpPr/>
            <p:nvPr/>
          </p:nvSpPr>
          <p:spPr>
            <a:xfrm rot="10800000" flipH="1" flipV="1">
              <a:off x="4171338"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pic>
          <p:nvPicPr>
            <p:cNvPr id="36" name="Picture 35">
              <a:extLst>
                <a:ext uri="{FF2B5EF4-FFF2-40B4-BE49-F238E27FC236}">
                  <a16:creationId xmlns:a16="http://schemas.microsoft.com/office/drawing/2014/main" id="{C19ED996-9756-46C8-9A6E-F0FD5BF602D2}"/>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1223" y="1260836"/>
              <a:ext cx="707184" cy="707184"/>
            </a:xfrm>
            <a:prstGeom prst="rect">
              <a:avLst/>
            </a:prstGeom>
          </p:spPr>
        </p:pic>
        <p:pic>
          <p:nvPicPr>
            <p:cNvPr id="38" name="Picture 37">
              <a:extLst>
                <a:ext uri="{FF2B5EF4-FFF2-40B4-BE49-F238E27FC236}">
                  <a16:creationId xmlns:a16="http://schemas.microsoft.com/office/drawing/2014/main" id="{D489E0A7-425E-4C08-B4A8-D7324EB3D0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312060" flipH="1">
              <a:off x="5744659" y="1300955"/>
              <a:ext cx="695779" cy="695779"/>
            </a:xfrm>
            <a:prstGeom prst="rect">
              <a:avLst/>
            </a:prstGeom>
          </p:spPr>
        </p:pic>
        <p:pic>
          <p:nvPicPr>
            <p:cNvPr id="41" name="Picture 40">
              <a:extLst>
                <a:ext uri="{FF2B5EF4-FFF2-40B4-BE49-F238E27FC236}">
                  <a16:creationId xmlns:a16="http://schemas.microsoft.com/office/drawing/2014/main" id="{B980F723-1612-4379-B7F4-BB6B52FF1790}"/>
                </a:ext>
              </a:extLst>
            </p:cNvPr>
            <p:cNvPicPr>
              <a:picLocks noChangeAspect="1"/>
            </p:cNvPicPr>
            <p:nvPr/>
          </p:nvPicPr>
          <p:blipFill>
            <a:blip r:embed="rId8" cstate="print">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a:off x="7285150" y="1313662"/>
              <a:ext cx="620402" cy="620402"/>
            </a:xfrm>
            <a:prstGeom prst="rect">
              <a:avLst/>
            </a:prstGeom>
          </p:spPr>
        </p:pic>
        <p:pic>
          <p:nvPicPr>
            <p:cNvPr id="43" name="Picture 42" descr="A picture containing metalware, chain&#10;&#10;Description automatically generated">
              <a:extLst>
                <a:ext uri="{FF2B5EF4-FFF2-40B4-BE49-F238E27FC236}">
                  <a16:creationId xmlns:a16="http://schemas.microsoft.com/office/drawing/2014/main" id="{C45A5B41-8E33-46DA-9C08-9AC9FFE315D8}"/>
                </a:ext>
              </a:extLst>
            </p:cNvPr>
            <p:cNvPicPr>
              <a:picLocks noChangeAspect="1"/>
            </p:cNvPicPr>
            <p:nvPr/>
          </p:nvPicPr>
          <p:blipFill>
            <a:blip r:embed="rId9" cstate="print">
              <a:duotone>
                <a:prstClr val="black"/>
                <a:schemeClr val="bg1">
                  <a:lumMod val="75000"/>
                  <a:tint val="45000"/>
                  <a:satMod val="400000"/>
                </a:schemeClr>
              </a:duotone>
              <a:extLst>
                <a:ext uri="{28A0092B-C50C-407E-A947-70E740481C1C}">
                  <a14:useLocalDpi xmlns:a14="http://schemas.microsoft.com/office/drawing/2010/main" val="0"/>
                </a:ext>
              </a:extLst>
            </a:blip>
            <a:stretch>
              <a:fillRect/>
            </a:stretch>
          </p:blipFill>
          <p:spPr>
            <a:xfrm>
              <a:off x="2707562" y="1294649"/>
              <a:ext cx="716391" cy="716391"/>
            </a:xfrm>
            <a:prstGeom prst="rect">
              <a:avLst/>
            </a:prstGeom>
          </p:spPr>
        </p:pic>
        <p:pic>
          <p:nvPicPr>
            <p:cNvPr id="44" name="Picture 43">
              <a:extLst>
                <a:ext uri="{FF2B5EF4-FFF2-40B4-BE49-F238E27FC236}">
                  <a16:creationId xmlns:a16="http://schemas.microsoft.com/office/drawing/2014/main" id="{9F5CB141-27E5-46A1-84CA-7A38E598231D}"/>
                </a:ext>
              </a:extLst>
            </p:cNvPr>
            <p:cNvPicPr>
              <a:picLocks noChangeAspect="1"/>
            </p:cNvPicPr>
            <p:nvPr/>
          </p:nvPicPr>
          <p:blipFill>
            <a:blip r:embed="rId10" cstate="print">
              <a:duotone>
                <a:prstClr val="black"/>
                <a:schemeClr val="bg2">
                  <a:tint val="45000"/>
                  <a:satMod val="400000"/>
                </a:schemeClr>
              </a:duotone>
              <a:extLst>
                <a:ext uri="{28A0092B-C50C-407E-A947-70E740481C1C}">
                  <a14:useLocalDpi xmlns:a14="http://schemas.microsoft.com/office/drawing/2010/main" val="0"/>
                </a:ext>
              </a:extLst>
            </a:blip>
            <a:stretch>
              <a:fillRect/>
            </a:stretch>
          </p:blipFill>
          <p:spPr>
            <a:xfrm>
              <a:off x="4249272" y="1294649"/>
              <a:ext cx="644124" cy="644124"/>
            </a:xfrm>
            <a:prstGeom prst="rect">
              <a:avLst/>
            </a:prstGeom>
          </p:spPr>
        </p:pic>
      </p:grpSp>
    </p:spTree>
    <p:extLst>
      <p:ext uri="{BB962C8B-B14F-4D97-AF65-F5344CB8AC3E}">
        <p14:creationId xmlns:p14="http://schemas.microsoft.com/office/powerpoint/2010/main" val="1416333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hase 4_Preview">
    <p:bg>
      <p:bgPr>
        <a:solidFill>
          <a:schemeClr val="bg1">
            <a:lumMod val="95000"/>
          </a:schemeClr>
        </a:solidFill>
        <a:effectLst/>
      </p:bgPr>
    </p:bg>
    <p:spTree>
      <p:nvGrpSpPr>
        <p:cNvPr id="1" name=""/>
        <p:cNvGrpSpPr/>
        <p:nvPr/>
      </p:nvGrpSpPr>
      <p:grpSpPr>
        <a:xfrm>
          <a:off x="0" y="0"/>
          <a:ext cx="0" cy="0"/>
          <a:chOff x="0" y="0"/>
          <a:chExt cx="0" cy="0"/>
        </a:xfrm>
      </p:grpSpPr>
      <p:sp>
        <p:nvSpPr>
          <p:cNvPr id="53" name="Rounded Rectangle 52"/>
          <p:cNvSpPr/>
          <p:nvPr userDrawn="1"/>
        </p:nvSpPr>
        <p:spPr>
          <a:xfrm>
            <a:off x="406214" y="253968"/>
            <a:ext cx="12547786" cy="869708"/>
          </a:xfrm>
          <a:prstGeom prst="roundRect">
            <a:avLst>
              <a:gd name="adj" fmla="val 50000"/>
            </a:avLst>
          </a:prstGeom>
          <a:solidFill>
            <a:schemeClr val="accent5">
              <a:lumMod val="20000"/>
              <a:lumOff val="80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3" name="Content Placeholder 2"/>
          <p:cNvSpPr>
            <a:spLocks noGrp="1"/>
          </p:cNvSpPr>
          <p:nvPr>
            <p:ph idx="1"/>
          </p:nvPr>
        </p:nvSpPr>
        <p:spPr>
          <a:xfrm>
            <a:off x="393514" y="1447800"/>
            <a:ext cx="11560713" cy="4908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4" name="TextBox 53"/>
          <p:cNvSpPr txBox="1"/>
          <p:nvPr userDrawn="1"/>
        </p:nvSpPr>
        <p:spPr>
          <a:xfrm>
            <a:off x="2209800" y="253968"/>
            <a:ext cx="4941125" cy="830997"/>
          </a:xfrm>
          <a:prstGeom prst="rect">
            <a:avLst/>
          </a:prstGeom>
          <a:noFill/>
        </p:spPr>
        <p:txBody>
          <a:bodyPr wrap="square" rtlCol="0">
            <a:spAutoFit/>
          </a:bodyPr>
          <a:lstStyle/>
          <a:p>
            <a:r>
              <a:rPr lang="en-US" sz="4800" b="1" dirty="0">
                <a:solidFill>
                  <a:schemeClr val="tx1"/>
                </a:solidFill>
                <a:latin typeface="+mj-lt"/>
              </a:rPr>
              <a:t>PHASE</a:t>
            </a:r>
            <a:r>
              <a:rPr lang="en-US" sz="4800" b="1" baseline="0" dirty="0">
                <a:solidFill>
                  <a:schemeClr val="tx1"/>
                </a:solidFill>
                <a:latin typeface="+mj-lt"/>
              </a:rPr>
              <a:t> PREVIEW</a:t>
            </a:r>
            <a:endParaRPr lang="en-US" sz="4800" b="1" dirty="0">
              <a:solidFill>
                <a:schemeClr val="tx1"/>
              </a:solidFill>
              <a:latin typeface="+mj-lt"/>
            </a:endParaRPr>
          </a:p>
        </p:txBody>
      </p:sp>
      <p:sp>
        <p:nvSpPr>
          <p:cNvPr id="55" name="TextBox 54"/>
          <p:cNvSpPr txBox="1"/>
          <p:nvPr userDrawn="1"/>
        </p:nvSpPr>
        <p:spPr>
          <a:xfrm>
            <a:off x="685800" y="-223086"/>
            <a:ext cx="2094556" cy="1785104"/>
          </a:xfrm>
          <a:prstGeom prst="rect">
            <a:avLst/>
          </a:prstGeom>
          <a:noFill/>
        </p:spPr>
        <p:txBody>
          <a:bodyPr wrap="square" rtlCol="0">
            <a:spAutoFit/>
          </a:bodyPr>
          <a:lstStyle/>
          <a:p>
            <a:r>
              <a:rPr lang="en-US" sz="11000" b="0" spc="-300" dirty="0">
                <a:solidFill>
                  <a:schemeClr val="accent5"/>
                </a:solidFill>
                <a:latin typeface="+mj-lt"/>
              </a:rPr>
              <a:t>04</a:t>
            </a:r>
          </a:p>
        </p:txBody>
      </p:sp>
      <p:sp>
        <p:nvSpPr>
          <p:cNvPr id="56" name="Text Placeholder 4"/>
          <p:cNvSpPr>
            <a:spLocks noGrp="1"/>
          </p:cNvSpPr>
          <p:nvPr>
            <p:ph type="body" sz="quarter" idx="16" hasCustomPrompt="1"/>
          </p:nvPr>
        </p:nvSpPr>
        <p:spPr>
          <a:xfrm>
            <a:off x="8519160" y="508000"/>
            <a:ext cx="1463040" cy="365760"/>
          </a:xfrm>
        </p:spPr>
        <p:txBody>
          <a:bodyPr>
            <a:normAutofit/>
          </a:bodyPr>
          <a:lstStyle>
            <a:lvl1pPr marL="0" indent="0">
              <a:buNone/>
              <a:defRPr sz="1800" baseline="0">
                <a:solidFill>
                  <a:schemeClr val="tx1"/>
                </a:solidFill>
                <a:latin typeface="+mj-lt"/>
              </a:defRPr>
            </a:lvl1pPr>
          </a:lstStyle>
          <a:p>
            <a:pPr lvl="0"/>
            <a:r>
              <a:rPr lang="en-US" dirty="0"/>
              <a:t>PAGE #</a:t>
            </a:r>
          </a:p>
        </p:txBody>
      </p:sp>
      <p:pic>
        <p:nvPicPr>
          <p:cNvPr id="57" name="Picture 5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9800" y="278703"/>
            <a:ext cx="837309" cy="837309"/>
          </a:xfrm>
          <a:prstGeom prst="rect">
            <a:avLst/>
          </a:prstGeom>
        </p:spPr>
      </p:pic>
      <p:grpSp>
        <p:nvGrpSpPr>
          <p:cNvPr id="58" name="Group 57"/>
          <p:cNvGrpSpPr/>
          <p:nvPr userDrawn="1"/>
        </p:nvGrpSpPr>
        <p:grpSpPr>
          <a:xfrm>
            <a:off x="7821983" y="193632"/>
            <a:ext cx="864817" cy="1015749"/>
            <a:chOff x="12321769" y="789215"/>
            <a:chExt cx="1059511" cy="1349830"/>
          </a:xfrm>
        </p:grpSpPr>
        <p:pic>
          <p:nvPicPr>
            <p:cNvPr id="59" name="Picture 5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60" name="TextBox 59"/>
            <p:cNvSpPr txBox="1"/>
            <p:nvPr/>
          </p:nvSpPr>
          <p:spPr>
            <a:xfrm>
              <a:off x="12566790" y="1422995"/>
              <a:ext cx="569474" cy="388300"/>
            </a:xfrm>
            <a:prstGeom prst="rect">
              <a:avLst/>
            </a:prstGeom>
            <a:noFill/>
          </p:spPr>
          <p:txBody>
            <a:bodyPr wrap="square" rtlCol="0">
              <a:spAutoFit/>
            </a:bodyPr>
            <a:lstStyle/>
            <a:p>
              <a:pPr algn="ctr">
                <a:lnSpc>
                  <a:spcPts val="1500"/>
                </a:lnSpc>
              </a:pPr>
              <a:r>
                <a:rPr lang="en-US" sz="1600" dirty="0">
                  <a:solidFill>
                    <a:schemeClr val="accent5">
                      <a:lumMod val="20000"/>
                      <a:lumOff val="80000"/>
                    </a:schemeClr>
                  </a:solidFill>
                  <a:latin typeface="+mj-lt"/>
                </a:rPr>
                <a:t>SNET</a:t>
              </a:r>
              <a:endParaRPr lang="en-US" sz="2000" dirty="0">
                <a:solidFill>
                  <a:schemeClr val="accent5">
                    <a:lumMod val="20000"/>
                    <a:lumOff val="80000"/>
                  </a:schemeClr>
                </a:solidFill>
                <a:latin typeface="+mj-lt"/>
              </a:endParaRPr>
            </a:p>
          </p:txBody>
        </p:sp>
      </p:grpSp>
      <p:sp>
        <p:nvSpPr>
          <p:cNvPr id="61" name="Text Placeholder 4"/>
          <p:cNvSpPr>
            <a:spLocks noGrp="1"/>
          </p:cNvSpPr>
          <p:nvPr>
            <p:ph type="body" sz="quarter" idx="17" hasCustomPrompt="1"/>
          </p:nvPr>
        </p:nvSpPr>
        <p:spPr>
          <a:xfrm>
            <a:off x="10489487" y="423037"/>
            <a:ext cx="1463040" cy="548640"/>
          </a:xfrm>
        </p:spPr>
        <p:txBody>
          <a:bodyPr anchor="ctr">
            <a:normAutofit/>
          </a:bodyPr>
          <a:lstStyle>
            <a:lvl1pPr marL="0" indent="0">
              <a:buNone/>
              <a:defRPr sz="1800" baseline="0">
                <a:solidFill>
                  <a:schemeClr val="tx1"/>
                </a:solidFill>
                <a:latin typeface="+mj-lt"/>
              </a:defRPr>
            </a:lvl1pPr>
          </a:lstStyle>
          <a:p>
            <a:pPr lvl="0"/>
            <a:r>
              <a:rPr lang="en-US" dirty="0"/>
              <a:t>LOCATION</a:t>
            </a:r>
          </a:p>
        </p:txBody>
      </p:sp>
    </p:spTree>
    <p:extLst>
      <p:ext uri="{BB962C8B-B14F-4D97-AF65-F5344CB8AC3E}">
        <p14:creationId xmlns:p14="http://schemas.microsoft.com/office/powerpoint/2010/main" val="10278166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hase 4_Activity 1 Overview">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45" name="TextBox 44"/>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tx1"/>
                </a:solidFill>
                <a:latin typeface="+mj-lt"/>
              </a:rPr>
              <a:t>ACTIVITY 1</a:t>
            </a:r>
          </a:p>
        </p:txBody>
      </p:sp>
      <p:sp>
        <p:nvSpPr>
          <p:cNvPr id="50" name="Isosceles Triangle 49"/>
          <p:cNvSpPr/>
          <p:nvPr userDrawn="1"/>
        </p:nvSpPr>
        <p:spPr>
          <a:xfrm flipV="1">
            <a:off x="10972800" y="1310800"/>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pic>
        <p:nvPicPr>
          <p:cNvPr id="26" name="Picture 2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1512965"/>
            <a:ext cx="236468" cy="236468"/>
          </a:xfrm>
          <a:prstGeom prst="rect">
            <a:avLst/>
          </a:prstGeom>
        </p:spPr>
      </p:pic>
      <p:sp>
        <p:nvSpPr>
          <p:cNvPr id="27" name="TextBox 26"/>
          <p:cNvSpPr txBox="1"/>
          <p:nvPr userDrawn="1"/>
        </p:nvSpPr>
        <p:spPr>
          <a:xfrm>
            <a:off x="10244402" y="1448869"/>
            <a:ext cx="1097280" cy="369332"/>
          </a:xfrm>
          <a:prstGeom prst="rect">
            <a:avLst/>
          </a:prstGeom>
          <a:noFill/>
        </p:spPr>
        <p:txBody>
          <a:bodyPr wrap="square" rtlCol="0">
            <a:spAutoFit/>
          </a:bodyPr>
          <a:lstStyle/>
          <a:p>
            <a:r>
              <a:rPr lang="en-US" dirty="0">
                <a:solidFill>
                  <a:schemeClr val="tx1"/>
                </a:solidFill>
                <a:latin typeface="+mj-lt"/>
              </a:rPr>
              <a:t>OVERVIEW</a:t>
            </a:r>
          </a:p>
        </p:txBody>
      </p:sp>
      <p:sp>
        <p:nvSpPr>
          <p:cNvPr id="28" name="TextBox 27"/>
          <p:cNvSpPr txBox="1"/>
          <p:nvPr userDrawn="1"/>
        </p:nvSpPr>
        <p:spPr>
          <a:xfrm>
            <a:off x="10244402" y="1754833"/>
            <a:ext cx="1097280" cy="274320"/>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29" name="TextBox 28"/>
          <p:cNvSpPr txBox="1"/>
          <p:nvPr userDrawn="1"/>
        </p:nvSpPr>
        <p:spPr>
          <a:xfrm>
            <a:off x="10244402" y="2060797"/>
            <a:ext cx="1097280" cy="274320"/>
          </a:xfrm>
          <a:prstGeom prst="rect">
            <a:avLst/>
          </a:prstGeom>
          <a:noFill/>
        </p:spPr>
        <p:txBody>
          <a:bodyPr wrap="square" rtlCol="0">
            <a:spAutoFit/>
          </a:bodyPr>
          <a:lstStyle/>
          <a:p>
            <a:r>
              <a:rPr lang="en-US" dirty="0">
                <a:solidFill>
                  <a:schemeClr val="bg1">
                    <a:lumMod val="65000"/>
                  </a:schemeClr>
                </a:solidFill>
                <a:latin typeface="+mj-lt"/>
              </a:rPr>
              <a:t>LET’S TRY IT!</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41" name="TextBox 40"/>
          <p:cNvSpPr txBox="1"/>
          <p:nvPr userDrawn="1"/>
        </p:nvSpPr>
        <p:spPr>
          <a:xfrm>
            <a:off x="9778676" y="2296104"/>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grpSp>
        <p:nvGrpSpPr>
          <p:cNvPr id="31" name="Group 30"/>
          <p:cNvGrpSpPr/>
          <p:nvPr userDrawn="1"/>
        </p:nvGrpSpPr>
        <p:grpSpPr>
          <a:xfrm>
            <a:off x="9606880" y="-22169"/>
            <a:ext cx="3093444" cy="1015663"/>
            <a:chOff x="9606880" y="-22169"/>
            <a:chExt cx="3093444" cy="1015663"/>
          </a:xfrm>
        </p:grpSpPr>
        <p:sp>
          <p:nvSpPr>
            <p:cNvPr id="36" name="Rounded Rectangle 35"/>
            <p:cNvSpPr/>
            <p:nvPr userDrawn="1"/>
          </p:nvSpPr>
          <p:spPr>
            <a:xfrm>
              <a:off x="9606880" y="247291"/>
              <a:ext cx="3093444" cy="485634"/>
            </a:xfrm>
            <a:prstGeom prst="roundRect">
              <a:avLst>
                <a:gd name="adj" fmla="val 50000"/>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38" name="TextBox 37"/>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5"/>
                  </a:solidFill>
                  <a:latin typeface="+mj-lt"/>
                </a:rPr>
                <a:t>04</a:t>
              </a:r>
              <a:endParaRPr lang="en-US" sz="2000" dirty="0">
                <a:solidFill>
                  <a:schemeClr val="accent5"/>
                </a:solidFill>
                <a:latin typeface="+mj-lt"/>
              </a:endParaRPr>
            </a:p>
          </p:txBody>
        </p:sp>
      </p:grpSp>
      <p:sp>
        <p:nvSpPr>
          <p:cNvPr id="46"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a:latin typeface="+mj-lt"/>
              </a:defRPr>
            </a:lvl1pPr>
          </a:lstStyle>
          <a:p>
            <a:pPr lvl="0"/>
            <a:r>
              <a:rPr lang="en-US" dirty="0"/>
              <a:t>Activity 1</a:t>
            </a:r>
          </a:p>
        </p:txBody>
      </p:sp>
    </p:spTree>
    <p:extLst>
      <p:ext uri="{BB962C8B-B14F-4D97-AF65-F5344CB8AC3E}">
        <p14:creationId xmlns:p14="http://schemas.microsoft.com/office/powerpoint/2010/main" val="601598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hase 4_Activity 1 Example">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38" name="TextBox 37"/>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tx1"/>
                </a:solidFill>
                <a:latin typeface="+mj-lt"/>
              </a:rPr>
              <a:t>ACTIVITY 1</a:t>
            </a:r>
          </a:p>
        </p:txBody>
      </p:sp>
      <p:sp>
        <p:nvSpPr>
          <p:cNvPr id="41" name="Isosceles Triangle 40"/>
          <p:cNvSpPr/>
          <p:nvPr userDrawn="1"/>
        </p:nvSpPr>
        <p:spPr>
          <a:xfrm flipV="1">
            <a:off x="10972800" y="1310800"/>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pic>
        <p:nvPicPr>
          <p:cNvPr id="42" name="Picture 4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1801533"/>
            <a:ext cx="236468" cy="236468"/>
          </a:xfrm>
          <a:prstGeom prst="rect">
            <a:avLst/>
          </a:prstGeom>
        </p:spPr>
      </p:pic>
      <p:sp>
        <p:nvSpPr>
          <p:cNvPr id="43" name="TextBox 42"/>
          <p:cNvSpPr txBox="1"/>
          <p:nvPr userDrawn="1"/>
        </p:nvSpPr>
        <p:spPr>
          <a:xfrm>
            <a:off x="10244402" y="1448869"/>
            <a:ext cx="1097280" cy="369332"/>
          </a:xfrm>
          <a:prstGeom prst="rect">
            <a:avLst/>
          </a:prstGeom>
          <a:noFill/>
        </p:spPr>
        <p:txBody>
          <a:bodyPr wrap="square" rtlCol="0">
            <a:spAutoFit/>
          </a:bodyPr>
          <a:lstStyle/>
          <a:p>
            <a:r>
              <a:rPr lang="en-US" dirty="0">
                <a:solidFill>
                  <a:schemeClr val="bg1">
                    <a:lumMod val="65000"/>
                  </a:schemeClr>
                </a:solidFill>
                <a:latin typeface="+mj-lt"/>
              </a:rPr>
              <a:t>OVERVIEW</a:t>
            </a:r>
          </a:p>
        </p:txBody>
      </p:sp>
      <p:sp>
        <p:nvSpPr>
          <p:cNvPr id="44" name="TextBox 43"/>
          <p:cNvSpPr txBox="1"/>
          <p:nvPr userDrawn="1"/>
        </p:nvSpPr>
        <p:spPr>
          <a:xfrm>
            <a:off x="10244402" y="1754833"/>
            <a:ext cx="1097280" cy="369332"/>
          </a:xfrm>
          <a:prstGeom prst="rect">
            <a:avLst/>
          </a:prstGeom>
          <a:noFill/>
        </p:spPr>
        <p:txBody>
          <a:bodyPr wrap="square" rtlCol="0">
            <a:spAutoFit/>
          </a:bodyPr>
          <a:lstStyle/>
          <a:p>
            <a:r>
              <a:rPr lang="en-US" dirty="0">
                <a:solidFill>
                  <a:schemeClr val="tx1"/>
                </a:solidFill>
                <a:latin typeface="+mj-lt"/>
              </a:rPr>
              <a:t>EXAMPLE</a:t>
            </a:r>
          </a:p>
        </p:txBody>
      </p:sp>
      <p:sp>
        <p:nvSpPr>
          <p:cNvPr id="52" name="TextBox 51"/>
          <p:cNvSpPr txBox="1"/>
          <p:nvPr userDrawn="1"/>
        </p:nvSpPr>
        <p:spPr>
          <a:xfrm>
            <a:off x="10244402" y="2060797"/>
            <a:ext cx="1097280" cy="274320"/>
          </a:xfrm>
          <a:prstGeom prst="rect">
            <a:avLst/>
          </a:prstGeom>
          <a:noFill/>
        </p:spPr>
        <p:txBody>
          <a:bodyPr wrap="square" rtlCol="0">
            <a:spAutoFit/>
          </a:bodyPr>
          <a:lstStyle/>
          <a:p>
            <a:r>
              <a:rPr lang="en-US" dirty="0">
                <a:solidFill>
                  <a:schemeClr val="bg1">
                    <a:lumMod val="65000"/>
                  </a:schemeClr>
                </a:solidFill>
                <a:latin typeface="+mj-lt"/>
              </a:rPr>
              <a:t>LET’S TRY IT!</a:t>
            </a:r>
          </a:p>
        </p:txBody>
      </p:sp>
      <p:sp>
        <p:nvSpPr>
          <p:cNvPr id="54" name="TextBox 53"/>
          <p:cNvSpPr txBox="1"/>
          <p:nvPr userDrawn="1"/>
        </p:nvSpPr>
        <p:spPr>
          <a:xfrm>
            <a:off x="9778676" y="2296104"/>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46"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a:latin typeface="+mj-lt"/>
              </a:defRPr>
            </a:lvl1pPr>
          </a:lstStyle>
          <a:p>
            <a:pPr lvl="0"/>
            <a:r>
              <a:rPr lang="en-US" dirty="0"/>
              <a:t>Activity 1</a:t>
            </a:r>
          </a:p>
        </p:txBody>
      </p:sp>
      <p:grpSp>
        <p:nvGrpSpPr>
          <p:cNvPr id="26" name="Group 25"/>
          <p:cNvGrpSpPr/>
          <p:nvPr userDrawn="1"/>
        </p:nvGrpSpPr>
        <p:grpSpPr>
          <a:xfrm>
            <a:off x="9606880" y="-22169"/>
            <a:ext cx="3093444" cy="1015663"/>
            <a:chOff x="9606880" y="-22169"/>
            <a:chExt cx="3093444" cy="1015663"/>
          </a:xfrm>
        </p:grpSpPr>
        <p:sp>
          <p:nvSpPr>
            <p:cNvPr id="27" name="Rounded Rectangle 26"/>
            <p:cNvSpPr/>
            <p:nvPr userDrawn="1"/>
          </p:nvSpPr>
          <p:spPr>
            <a:xfrm>
              <a:off x="9606880" y="247291"/>
              <a:ext cx="3093444" cy="485634"/>
            </a:xfrm>
            <a:prstGeom prst="roundRect">
              <a:avLst>
                <a:gd name="adj" fmla="val 50000"/>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8" name="TextBox 27"/>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5"/>
                  </a:solidFill>
                  <a:latin typeface="+mj-lt"/>
                </a:rPr>
                <a:t>04</a:t>
              </a:r>
              <a:endParaRPr lang="en-US" sz="2000" dirty="0">
                <a:solidFill>
                  <a:schemeClr val="accent5"/>
                </a:solidFill>
                <a:latin typeface="+mj-lt"/>
              </a:endParaRPr>
            </a:p>
          </p:txBody>
        </p:sp>
      </p:grpSp>
    </p:spTree>
    <p:extLst>
      <p:ext uri="{BB962C8B-B14F-4D97-AF65-F5344CB8AC3E}">
        <p14:creationId xmlns:p14="http://schemas.microsoft.com/office/powerpoint/2010/main" val="3542751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hase 4_Activity 1 Let's Try It">
    <p:bg>
      <p:bgPr>
        <a:solidFill>
          <a:schemeClr val="accent5">
            <a:alpha val="55000"/>
          </a:schemeClr>
        </a:solidFill>
        <a:effectLst/>
      </p:bgPr>
    </p:bg>
    <p:spTree>
      <p:nvGrpSpPr>
        <p:cNvPr id="1" name=""/>
        <p:cNvGrpSpPr/>
        <p:nvPr/>
      </p:nvGrpSpPr>
      <p:grpSpPr>
        <a:xfrm>
          <a:off x="0" y="0"/>
          <a:ext cx="0" cy="0"/>
          <a:chOff x="0" y="0"/>
          <a:chExt cx="0" cy="0"/>
        </a:xfrm>
      </p:grpSpPr>
      <p:sp>
        <p:nvSpPr>
          <p:cNvPr id="31" name="Rectangle 30"/>
          <p:cNvSpPr/>
          <p:nvPr userDrawn="1"/>
        </p:nvSpPr>
        <p:spPr>
          <a:xfrm>
            <a:off x="9448800" y="0"/>
            <a:ext cx="274320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52240" y="5612632"/>
            <a:ext cx="708694" cy="708694"/>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90" y="1422995"/>
              <a:ext cx="569474" cy="388300"/>
            </a:xfrm>
            <a:prstGeom prst="rect">
              <a:avLst/>
            </a:prstGeom>
            <a:noFill/>
          </p:spPr>
          <p:txBody>
            <a:bodyPr wrap="square" rtlCol="0">
              <a:spAutoFit/>
            </a:bodyPr>
            <a:lstStyle/>
            <a:p>
              <a:pPr algn="ctr">
                <a:lnSpc>
                  <a:spcPts val="1500"/>
                </a:lnSpc>
              </a:pPr>
              <a:r>
                <a:rPr lang="en-US" sz="1600" dirty="0">
                  <a:solidFill>
                    <a:schemeClr val="accent2">
                      <a:lumMod val="20000"/>
                      <a:lumOff val="80000"/>
                    </a:schemeClr>
                  </a:solidFill>
                  <a:latin typeface="+mj-lt"/>
                </a:rPr>
                <a:t>SNET</a:t>
              </a:r>
              <a:endParaRPr lang="en-US" sz="2000" dirty="0">
                <a:solidFill>
                  <a:schemeClr val="accent2">
                    <a:lumMod val="20000"/>
                    <a:lumOff val="80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accent5"/>
                </a:solidFill>
                <a:latin typeface="+mj-lt"/>
              </a:rPr>
              <a:t>PARTICIPATE</a:t>
            </a:r>
          </a:p>
        </p:txBody>
      </p:sp>
      <p:sp>
        <p:nvSpPr>
          <p:cNvPr id="41" name="TextBox 40"/>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tx1"/>
                </a:solidFill>
                <a:latin typeface="+mj-lt"/>
              </a:rPr>
              <a:t>ACTIVITY 1</a:t>
            </a:r>
          </a:p>
        </p:txBody>
      </p:sp>
      <p:sp>
        <p:nvSpPr>
          <p:cNvPr id="42" name="Isosceles Triangle 41"/>
          <p:cNvSpPr/>
          <p:nvPr userDrawn="1"/>
        </p:nvSpPr>
        <p:spPr>
          <a:xfrm flipV="1">
            <a:off x="10972800" y="1310800"/>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pic>
        <p:nvPicPr>
          <p:cNvPr id="43" name="Picture 4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2152999"/>
            <a:ext cx="236468" cy="236468"/>
          </a:xfrm>
          <a:prstGeom prst="rect">
            <a:avLst/>
          </a:prstGeom>
        </p:spPr>
      </p:pic>
      <p:sp>
        <p:nvSpPr>
          <p:cNvPr id="44" name="TextBox 43"/>
          <p:cNvSpPr txBox="1"/>
          <p:nvPr userDrawn="1"/>
        </p:nvSpPr>
        <p:spPr>
          <a:xfrm>
            <a:off x="10244402" y="1448869"/>
            <a:ext cx="1097280" cy="369332"/>
          </a:xfrm>
          <a:prstGeom prst="rect">
            <a:avLst/>
          </a:prstGeom>
          <a:noFill/>
        </p:spPr>
        <p:txBody>
          <a:bodyPr wrap="square" rtlCol="0">
            <a:spAutoFit/>
          </a:bodyPr>
          <a:lstStyle/>
          <a:p>
            <a:r>
              <a:rPr lang="en-US" dirty="0">
                <a:solidFill>
                  <a:schemeClr val="bg1">
                    <a:lumMod val="65000"/>
                  </a:schemeClr>
                </a:solidFill>
                <a:latin typeface="+mj-lt"/>
              </a:rPr>
              <a:t>OVERVIEW</a:t>
            </a:r>
          </a:p>
        </p:txBody>
      </p:sp>
      <p:sp>
        <p:nvSpPr>
          <p:cNvPr id="52" name="TextBox 51"/>
          <p:cNvSpPr txBox="1"/>
          <p:nvPr userDrawn="1"/>
        </p:nvSpPr>
        <p:spPr>
          <a:xfrm>
            <a:off x="10244402" y="1754833"/>
            <a:ext cx="1097280" cy="274320"/>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53" name="TextBox 52"/>
          <p:cNvSpPr txBox="1"/>
          <p:nvPr userDrawn="1"/>
        </p:nvSpPr>
        <p:spPr>
          <a:xfrm>
            <a:off x="10244402" y="2060797"/>
            <a:ext cx="1097280" cy="369332"/>
          </a:xfrm>
          <a:prstGeom prst="rect">
            <a:avLst/>
          </a:prstGeom>
          <a:noFill/>
        </p:spPr>
        <p:txBody>
          <a:bodyPr wrap="square" rtlCol="0">
            <a:spAutoFit/>
          </a:bodyPr>
          <a:lstStyle/>
          <a:p>
            <a:r>
              <a:rPr lang="en-US" dirty="0">
                <a:solidFill>
                  <a:schemeClr val="accent5"/>
                </a:solidFill>
                <a:latin typeface="+mj-lt"/>
              </a:rPr>
              <a:t>LET’S TRY IT!</a:t>
            </a:r>
          </a:p>
        </p:txBody>
      </p:sp>
      <p:sp>
        <p:nvSpPr>
          <p:cNvPr id="55" name="TextBox 54"/>
          <p:cNvSpPr txBox="1"/>
          <p:nvPr userDrawn="1"/>
        </p:nvSpPr>
        <p:spPr>
          <a:xfrm>
            <a:off x="9778676" y="2296104"/>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46"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a:latin typeface="+mj-lt"/>
              </a:defRPr>
            </a:lvl1pPr>
          </a:lstStyle>
          <a:p>
            <a:pPr lvl="0"/>
            <a:r>
              <a:rPr lang="en-US" dirty="0"/>
              <a:t>Activity 1</a:t>
            </a:r>
          </a:p>
        </p:txBody>
      </p:sp>
      <p:grpSp>
        <p:nvGrpSpPr>
          <p:cNvPr id="26" name="Group 25"/>
          <p:cNvGrpSpPr/>
          <p:nvPr userDrawn="1"/>
        </p:nvGrpSpPr>
        <p:grpSpPr>
          <a:xfrm>
            <a:off x="9606880" y="-22169"/>
            <a:ext cx="3093444" cy="1015663"/>
            <a:chOff x="9606880" y="-22169"/>
            <a:chExt cx="3093444" cy="1015663"/>
          </a:xfrm>
        </p:grpSpPr>
        <p:sp>
          <p:nvSpPr>
            <p:cNvPr id="27" name="Rounded Rectangle 26"/>
            <p:cNvSpPr/>
            <p:nvPr userDrawn="1"/>
          </p:nvSpPr>
          <p:spPr>
            <a:xfrm>
              <a:off x="9606880" y="247291"/>
              <a:ext cx="3093444" cy="485634"/>
            </a:xfrm>
            <a:prstGeom prst="roundRect">
              <a:avLst>
                <a:gd name="adj" fmla="val 50000"/>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8" name="TextBox 27"/>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5"/>
                  </a:solidFill>
                  <a:latin typeface="+mj-lt"/>
                </a:rPr>
                <a:t>04</a:t>
              </a:r>
              <a:endParaRPr lang="en-US" sz="2000" dirty="0">
                <a:solidFill>
                  <a:schemeClr val="accent5"/>
                </a:solidFill>
                <a:latin typeface="+mj-lt"/>
              </a:endParaRPr>
            </a:p>
          </p:txBody>
        </p:sp>
      </p:grpSp>
    </p:spTree>
    <p:extLst>
      <p:ext uri="{BB962C8B-B14F-4D97-AF65-F5344CB8AC3E}">
        <p14:creationId xmlns:p14="http://schemas.microsoft.com/office/powerpoint/2010/main" val="27994411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hase 4_Activity 2 Overview">
    <p:bg>
      <p:bgPr>
        <a:solidFill>
          <a:schemeClr val="bg1">
            <a:lumMod val="95000"/>
          </a:schemeClr>
        </a:solidFill>
        <a:effectLst/>
      </p:bgPr>
    </p:bg>
    <p:spTree>
      <p:nvGrpSpPr>
        <p:cNvPr id="1" name=""/>
        <p:cNvGrpSpPr/>
        <p:nvPr/>
      </p:nvGrpSpPr>
      <p:grpSpPr>
        <a:xfrm>
          <a:off x="0" y="0"/>
          <a:ext cx="0" cy="0"/>
          <a:chOff x="0" y="0"/>
          <a:chExt cx="0" cy="0"/>
        </a:xfrm>
      </p:grpSpPr>
      <p:sp>
        <p:nvSpPr>
          <p:cNvPr id="53" name="TextBox 52"/>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tx1"/>
                </a:solidFill>
                <a:latin typeface="+mj-lt"/>
              </a:rPr>
              <a:t>ACTIVITY 2</a:t>
            </a:r>
          </a:p>
        </p:txBody>
      </p:sp>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50" name="Isosceles Triangle 49"/>
          <p:cNvSpPr/>
          <p:nvPr userDrawn="1"/>
        </p:nvSpPr>
        <p:spPr>
          <a:xfrm flipV="1">
            <a:off x="10972800" y="1617698"/>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36" name="TextBox 35"/>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pic>
        <p:nvPicPr>
          <p:cNvPr id="41" name="Picture 4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1816696"/>
            <a:ext cx="236468" cy="236468"/>
          </a:xfrm>
          <a:prstGeom prst="rect">
            <a:avLst/>
          </a:prstGeom>
        </p:spPr>
      </p:pic>
      <p:sp>
        <p:nvSpPr>
          <p:cNvPr id="42" name="TextBox 41"/>
          <p:cNvSpPr txBox="1"/>
          <p:nvPr userDrawn="1"/>
        </p:nvSpPr>
        <p:spPr>
          <a:xfrm>
            <a:off x="10244402" y="1752600"/>
            <a:ext cx="1097280" cy="369332"/>
          </a:xfrm>
          <a:prstGeom prst="rect">
            <a:avLst/>
          </a:prstGeom>
          <a:noFill/>
        </p:spPr>
        <p:txBody>
          <a:bodyPr wrap="square" rtlCol="0">
            <a:spAutoFit/>
          </a:bodyPr>
          <a:lstStyle/>
          <a:p>
            <a:r>
              <a:rPr lang="en-US" dirty="0">
                <a:solidFill>
                  <a:schemeClr val="tx1"/>
                </a:solidFill>
                <a:latin typeface="+mj-lt"/>
              </a:rPr>
              <a:t>OVERVIEW</a:t>
            </a:r>
          </a:p>
        </p:txBody>
      </p:sp>
      <p:sp>
        <p:nvSpPr>
          <p:cNvPr id="43" name="TextBox 42"/>
          <p:cNvSpPr txBox="1"/>
          <p:nvPr userDrawn="1"/>
        </p:nvSpPr>
        <p:spPr>
          <a:xfrm>
            <a:off x="10244402" y="2058564"/>
            <a:ext cx="1097280" cy="274320"/>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44" name="TextBox 43"/>
          <p:cNvSpPr txBox="1"/>
          <p:nvPr userDrawn="1"/>
        </p:nvSpPr>
        <p:spPr>
          <a:xfrm>
            <a:off x="10244402" y="2364528"/>
            <a:ext cx="1097280" cy="274320"/>
          </a:xfrm>
          <a:prstGeom prst="rect">
            <a:avLst/>
          </a:prstGeom>
          <a:noFill/>
        </p:spPr>
        <p:txBody>
          <a:bodyPr wrap="square" rtlCol="0">
            <a:spAutoFit/>
          </a:bodyPr>
          <a:lstStyle/>
          <a:p>
            <a:r>
              <a:rPr lang="en-US" dirty="0">
                <a:solidFill>
                  <a:schemeClr val="bg1">
                    <a:lumMod val="65000"/>
                  </a:schemeClr>
                </a:solidFill>
                <a:latin typeface="+mj-lt"/>
              </a:rPr>
              <a:t>LET’S TRY IT!</a:t>
            </a:r>
          </a:p>
        </p:txBody>
      </p:sp>
      <p:sp>
        <p:nvSpPr>
          <p:cNvPr id="45" name="Text Placeholder 31"/>
          <p:cNvSpPr>
            <a:spLocks noGrp="1"/>
          </p:cNvSpPr>
          <p:nvPr>
            <p:ph type="body" sz="quarter" idx="14" hasCustomPrompt="1"/>
          </p:nvPr>
        </p:nvSpPr>
        <p:spPr>
          <a:xfrm>
            <a:off x="10439399" y="300033"/>
            <a:ext cx="1514829" cy="365760"/>
          </a:xfrm>
        </p:spPr>
        <p:txBody>
          <a:bodyPr>
            <a:noAutofit/>
          </a:bodyPr>
          <a:lstStyle>
            <a:lvl1pPr marL="0" indent="0">
              <a:buNone/>
              <a:defRPr sz="2400">
                <a:latin typeface="+mj-lt"/>
              </a:defRPr>
            </a:lvl1pPr>
          </a:lstStyle>
          <a:p>
            <a:pPr lvl="0"/>
            <a:r>
              <a:rPr lang="en-US" dirty="0"/>
              <a:t>Activity 2</a:t>
            </a:r>
          </a:p>
        </p:txBody>
      </p:sp>
      <p:grpSp>
        <p:nvGrpSpPr>
          <p:cNvPr id="25" name="Group 24"/>
          <p:cNvGrpSpPr/>
          <p:nvPr userDrawn="1"/>
        </p:nvGrpSpPr>
        <p:grpSpPr>
          <a:xfrm>
            <a:off x="9606880" y="-22169"/>
            <a:ext cx="3093444" cy="1015663"/>
            <a:chOff x="9606880" y="-22169"/>
            <a:chExt cx="3093444" cy="1015663"/>
          </a:xfrm>
        </p:grpSpPr>
        <p:sp>
          <p:nvSpPr>
            <p:cNvPr id="26" name="Rounded Rectangle 25"/>
            <p:cNvSpPr/>
            <p:nvPr userDrawn="1"/>
          </p:nvSpPr>
          <p:spPr>
            <a:xfrm>
              <a:off x="9606880" y="247291"/>
              <a:ext cx="3093444" cy="485634"/>
            </a:xfrm>
            <a:prstGeom prst="roundRect">
              <a:avLst>
                <a:gd name="adj" fmla="val 50000"/>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7" name="TextBox 26"/>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5"/>
                  </a:solidFill>
                  <a:latin typeface="+mj-lt"/>
                </a:rPr>
                <a:t>04</a:t>
              </a:r>
              <a:endParaRPr lang="en-US" sz="2000" dirty="0">
                <a:solidFill>
                  <a:schemeClr val="accent5"/>
                </a:solidFill>
                <a:latin typeface="+mj-lt"/>
              </a:endParaRPr>
            </a:p>
          </p:txBody>
        </p:sp>
      </p:grpSp>
    </p:spTree>
    <p:extLst>
      <p:ext uri="{BB962C8B-B14F-4D97-AF65-F5344CB8AC3E}">
        <p14:creationId xmlns:p14="http://schemas.microsoft.com/office/powerpoint/2010/main" val="17667409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hase 4_Activity 2 Example">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2</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57" name="TextBox 56"/>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tx1"/>
                </a:solidFill>
                <a:latin typeface="+mj-lt"/>
              </a:rPr>
              <a:t>ACTIVITY 2</a:t>
            </a:r>
          </a:p>
        </p:txBody>
      </p:sp>
      <p:sp>
        <p:nvSpPr>
          <p:cNvPr id="58" name="Isosceles Triangle 57"/>
          <p:cNvSpPr/>
          <p:nvPr userDrawn="1"/>
        </p:nvSpPr>
        <p:spPr>
          <a:xfrm flipV="1">
            <a:off x="10972800" y="1617698"/>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60" name="TextBox 59"/>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pic>
        <p:nvPicPr>
          <p:cNvPr id="61" name="Picture 6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2152999"/>
            <a:ext cx="236468" cy="236468"/>
          </a:xfrm>
          <a:prstGeom prst="rect">
            <a:avLst/>
          </a:prstGeom>
        </p:spPr>
      </p:pic>
      <p:sp>
        <p:nvSpPr>
          <p:cNvPr id="62" name="TextBox 61"/>
          <p:cNvSpPr txBox="1"/>
          <p:nvPr userDrawn="1"/>
        </p:nvSpPr>
        <p:spPr>
          <a:xfrm>
            <a:off x="10244402" y="1752600"/>
            <a:ext cx="1097280" cy="369332"/>
          </a:xfrm>
          <a:prstGeom prst="rect">
            <a:avLst/>
          </a:prstGeom>
          <a:noFill/>
        </p:spPr>
        <p:txBody>
          <a:bodyPr wrap="square" rtlCol="0">
            <a:spAutoFit/>
          </a:bodyPr>
          <a:lstStyle/>
          <a:p>
            <a:r>
              <a:rPr lang="en-US" dirty="0">
                <a:solidFill>
                  <a:schemeClr val="bg1">
                    <a:lumMod val="65000"/>
                  </a:schemeClr>
                </a:solidFill>
                <a:latin typeface="+mj-lt"/>
              </a:rPr>
              <a:t>OVERVIEW</a:t>
            </a:r>
          </a:p>
        </p:txBody>
      </p:sp>
      <p:sp>
        <p:nvSpPr>
          <p:cNvPr id="63" name="TextBox 62"/>
          <p:cNvSpPr txBox="1"/>
          <p:nvPr userDrawn="1"/>
        </p:nvSpPr>
        <p:spPr>
          <a:xfrm>
            <a:off x="10244402" y="2058564"/>
            <a:ext cx="1097280" cy="369332"/>
          </a:xfrm>
          <a:prstGeom prst="rect">
            <a:avLst/>
          </a:prstGeom>
          <a:noFill/>
        </p:spPr>
        <p:txBody>
          <a:bodyPr wrap="square" rtlCol="0">
            <a:spAutoFit/>
          </a:bodyPr>
          <a:lstStyle/>
          <a:p>
            <a:r>
              <a:rPr lang="en-US" dirty="0">
                <a:solidFill>
                  <a:schemeClr val="tx1"/>
                </a:solidFill>
                <a:latin typeface="+mj-lt"/>
              </a:rPr>
              <a:t>EXAMPLE</a:t>
            </a:r>
          </a:p>
        </p:txBody>
      </p:sp>
      <p:grpSp>
        <p:nvGrpSpPr>
          <p:cNvPr id="25" name="Group 24"/>
          <p:cNvGrpSpPr/>
          <p:nvPr userDrawn="1"/>
        </p:nvGrpSpPr>
        <p:grpSpPr>
          <a:xfrm>
            <a:off x="9606880" y="-22169"/>
            <a:ext cx="3093444" cy="1015663"/>
            <a:chOff x="9606880" y="-22169"/>
            <a:chExt cx="3093444" cy="1015663"/>
          </a:xfrm>
        </p:grpSpPr>
        <p:sp>
          <p:nvSpPr>
            <p:cNvPr id="26" name="Rounded Rectangle 25"/>
            <p:cNvSpPr/>
            <p:nvPr userDrawn="1"/>
          </p:nvSpPr>
          <p:spPr>
            <a:xfrm>
              <a:off x="9606880" y="247291"/>
              <a:ext cx="3093444" cy="485634"/>
            </a:xfrm>
            <a:prstGeom prst="roundRect">
              <a:avLst>
                <a:gd name="adj" fmla="val 50000"/>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7" name="TextBox 26"/>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5"/>
                  </a:solidFill>
                  <a:latin typeface="+mj-lt"/>
                </a:rPr>
                <a:t>04</a:t>
              </a:r>
              <a:endParaRPr lang="en-US" sz="2000" dirty="0">
                <a:solidFill>
                  <a:schemeClr val="accent5"/>
                </a:solidFill>
                <a:latin typeface="+mj-lt"/>
              </a:endParaRPr>
            </a:p>
          </p:txBody>
        </p:sp>
      </p:grpSp>
    </p:spTree>
    <p:extLst>
      <p:ext uri="{BB962C8B-B14F-4D97-AF65-F5344CB8AC3E}">
        <p14:creationId xmlns:p14="http://schemas.microsoft.com/office/powerpoint/2010/main" val="245919996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hase 4_Activity 2 Let's Try It">
    <p:bg>
      <p:bgPr>
        <a:solidFill>
          <a:schemeClr val="accent5">
            <a:alpha val="55000"/>
          </a:schemeClr>
        </a:solidFill>
        <a:effectLst/>
      </p:bgPr>
    </p:bg>
    <p:spTree>
      <p:nvGrpSpPr>
        <p:cNvPr id="1" name=""/>
        <p:cNvGrpSpPr/>
        <p:nvPr/>
      </p:nvGrpSpPr>
      <p:grpSpPr>
        <a:xfrm>
          <a:off x="0" y="0"/>
          <a:ext cx="0" cy="0"/>
          <a:chOff x="0" y="0"/>
          <a:chExt cx="0" cy="0"/>
        </a:xfrm>
      </p:grpSpPr>
      <p:sp>
        <p:nvSpPr>
          <p:cNvPr id="31" name="Rectangle 30"/>
          <p:cNvSpPr/>
          <p:nvPr userDrawn="1"/>
        </p:nvSpPr>
        <p:spPr>
          <a:xfrm>
            <a:off x="9448800" y="0"/>
            <a:ext cx="274320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2</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52240" y="5612632"/>
            <a:ext cx="708694" cy="708694"/>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90" y="1422995"/>
              <a:ext cx="569474" cy="388300"/>
            </a:xfrm>
            <a:prstGeom prst="rect">
              <a:avLst/>
            </a:prstGeom>
            <a:noFill/>
          </p:spPr>
          <p:txBody>
            <a:bodyPr wrap="square" rtlCol="0">
              <a:spAutoFit/>
            </a:bodyPr>
            <a:lstStyle/>
            <a:p>
              <a:pPr algn="ctr">
                <a:lnSpc>
                  <a:spcPts val="1500"/>
                </a:lnSpc>
              </a:pPr>
              <a:r>
                <a:rPr lang="en-US" sz="1600" dirty="0">
                  <a:solidFill>
                    <a:schemeClr val="accent2">
                      <a:lumMod val="20000"/>
                      <a:lumOff val="80000"/>
                    </a:schemeClr>
                  </a:solidFill>
                  <a:latin typeface="+mj-lt"/>
                </a:rPr>
                <a:t>SNET</a:t>
              </a:r>
              <a:endParaRPr lang="en-US" sz="2000" dirty="0">
                <a:solidFill>
                  <a:schemeClr val="accent2">
                    <a:lumMod val="20000"/>
                    <a:lumOff val="80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accent5"/>
                </a:solidFill>
                <a:latin typeface="+mj-lt"/>
              </a:rPr>
              <a:t>PARTICIPATE</a:t>
            </a:r>
          </a:p>
        </p:txBody>
      </p:sp>
      <p:sp>
        <p:nvSpPr>
          <p:cNvPr id="58" name="TextBox 57"/>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tx1"/>
                </a:solidFill>
                <a:latin typeface="+mj-lt"/>
              </a:rPr>
              <a:t>ACTIVITY 2</a:t>
            </a:r>
          </a:p>
        </p:txBody>
      </p:sp>
      <p:sp>
        <p:nvSpPr>
          <p:cNvPr id="59" name="Isosceles Triangle 58"/>
          <p:cNvSpPr/>
          <p:nvPr userDrawn="1"/>
        </p:nvSpPr>
        <p:spPr>
          <a:xfrm flipV="1">
            <a:off x="10972800" y="1617698"/>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61" name="TextBox 60"/>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pic>
        <p:nvPicPr>
          <p:cNvPr id="62" name="Picture 6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54933" y="2434910"/>
            <a:ext cx="236468" cy="236468"/>
          </a:xfrm>
          <a:prstGeom prst="rect">
            <a:avLst/>
          </a:prstGeom>
        </p:spPr>
      </p:pic>
      <p:sp>
        <p:nvSpPr>
          <p:cNvPr id="63" name="TextBox 62"/>
          <p:cNvSpPr txBox="1"/>
          <p:nvPr userDrawn="1"/>
        </p:nvSpPr>
        <p:spPr>
          <a:xfrm>
            <a:off x="10244402" y="1752600"/>
            <a:ext cx="1097280" cy="369332"/>
          </a:xfrm>
          <a:prstGeom prst="rect">
            <a:avLst/>
          </a:prstGeom>
          <a:noFill/>
        </p:spPr>
        <p:txBody>
          <a:bodyPr wrap="square" rtlCol="0">
            <a:spAutoFit/>
          </a:bodyPr>
          <a:lstStyle/>
          <a:p>
            <a:r>
              <a:rPr lang="en-US" dirty="0">
                <a:solidFill>
                  <a:schemeClr val="bg1">
                    <a:lumMod val="65000"/>
                  </a:schemeClr>
                </a:solidFill>
                <a:latin typeface="+mj-lt"/>
              </a:rPr>
              <a:t>OVERVIEW</a:t>
            </a:r>
          </a:p>
        </p:txBody>
      </p:sp>
      <p:sp>
        <p:nvSpPr>
          <p:cNvPr id="64" name="TextBox 63"/>
          <p:cNvSpPr txBox="1"/>
          <p:nvPr userDrawn="1"/>
        </p:nvSpPr>
        <p:spPr>
          <a:xfrm>
            <a:off x="10244402" y="2058564"/>
            <a:ext cx="1097280" cy="274320"/>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65" name="TextBox 64"/>
          <p:cNvSpPr txBox="1"/>
          <p:nvPr userDrawn="1"/>
        </p:nvSpPr>
        <p:spPr>
          <a:xfrm>
            <a:off x="10244402" y="2364528"/>
            <a:ext cx="1097280" cy="369332"/>
          </a:xfrm>
          <a:prstGeom prst="rect">
            <a:avLst/>
          </a:prstGeom>
          <a:noFill/>
        </p:spPr>
        <p:txBody>
          <a:bodyPr wrap="square" rtlCol="0">
            <a:spAutoFit/>
          </a:bodyPr>
          <a:lstStyle/>
          <a:p>
            <a:r>
              <a:rPr lang="en-US" dirty="0">
                <a:solidFill>
                  <a:schemeClr val="accent5"/>
                </a:solidFill>
                <a:latin typeface="+mj-lt"/>
              </a:rPr>
              <a:t>LET’S TRY IT!</a:t>
            </a:r>
          </a:p>
        </p:txBody>
      </p:sp>
      <p:grpSp>
        <p:nvGrpSpPr>
          <p:cNvPr id="26" name="Group 25"/>
          <p:cNvGrpSpPr/>
          <p:nvPr userDrawn="1"/>
        </p:nvGrpSpPr>
        <p:grpSpPr>
          <a:xfrm>
            <a:off x="9606880" y="-22169"/>
            <a:ext cx="3093444" cy="1015663"/>
            <a:chOff x="9606880" y="-22169"/>
            <a:chExt cx="3093444" cy="1015663"/>
          </a:xfrm>
        </p:grpSpPr>
        <p:sp>
          <p:nvSpPr>
            <p:cNvPr id="27" name="Rounded Rectangle 26"/>
            <p:cNvSpPr/>
            <p:nvPr userDrawn="1"/>
          </p:nvSpPr>
          <p:spPr>
            <a:xfrm>
              <a:off x="9606880" y="247291"/>
              <a:ext cx="3093444" cy="485634"/>
            </a:xfrm>
            <a:prstGeom prst="roundRect">
              <a:avLst>
                <a:gd name="adj" fmla="val 50000"/>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8" name="TextBox 27"/>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5"/>
                  </a:solidFill>
                  <a:latin typeface="+mj-lt"/>
                </a:rPr>
                <a:t>04</a:t>
              </a:r>
              <a:endParaRPr lang="en-US" sz="2000" dirty="0">
                <a:solidFill>
                  <a:schemeClr val="accent5"/>
                </a:solidFill>
                <a:latin typeface="+mj-lt"/>
              </a:endParaRPr>
            </a:p>
          </p:txBody>
        </p:sp>
      </p:grpSp>
    </p:spTree>
    <p:extLst>
      <p:ext uri="{BB962C8B-B14F-4D97-AF65-F5344CB8AC3E}">
        <p14:creationId xmlns:p14="http://schemas.microsoft.com/office/powerpoint/2010/main" val="337809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_Title and Content 4">
    <p:bg>
      <p:bgPr>
        <a:solidFill>
          <a:schemeClr val="bg1">
            <a:lumMod val="95000"/>
          </a:schemeClr>
        </a:solidFill>
        <a:effectLst/>
      </p:bgPr>
    </p:bg>
    <p:spTree>
      <p:nvGrpSpPr>
        <p:cNvPr id="1" name=""/>
        <p:cNvGrpSpPr/>
        <p:nvPr/>
      </p:nvGrpSpPr>
      <p:grpSpPr>
        <a:xfrm>
          <a:off x="0" y="0"/>
          <a:ext cx="0" cy="0"/>
          <a:chOff x="0" y="0"/>
          <a:chExt cx="0" cy="0"/>
        </a:xfrm>
      </p:grpSpPr>
      <p:sp>
        <p:nvSpPr>
          <p:cNvPr id="19" name="Google Shape;32;p82"/>
          <p:cNvSpPr txBox="1"/>
          <p:nvPr userDrawn="1"/>
        </p:nvSpPr>
        <p:spPr>
          <a:xfrm>
            <a:off x="11860805" y="2017605"/>
            <a:ext cx="38505" cy="215444"/>
          </a:xfrm>
          <a:prstGeom prst="rect">
            <a:avLst/>
          </a:prstGeom>
          <a:noFill/>
          <a:ln>
            <a:noFill/>
          </a:ln>
        </p:spPr>
        <p:txBody>
          <a:bodyPr spcFirstLastPara="1" wrap="square" lIns="19050" tIns="19050" rIns="19050" bIns="19050" anchor="ctr" anchorCtr="0">
            <a:spAutoFit/>
          </a:bodyPr>
          <a:lstStyle/>
          <a:p>
            <a:pPr marL="0" marR="0" lvl="0" indent="0" algn="just" rtl="0">
              <a:lnSpc>
                <a:spcPct val="100000"/>
              </a:lnSpc>
              <a:spcBef>
                <a:spcPts val="0"/>
              </a:spcBef>
              <a:spcAft>
                <a:spcPts val="0"/>
              </a:spcAft>
              <a:buClr>
                <a:srgbClr val="A6A7AC"/>
              </a:buClr>
              <a:buSzPts val="2300"/>
              <a:buFont typeface="PT Sans"/>
              <a:buNone/>
            </a:pPr>
            <a:endParaRPr sz="1150" b="0" i="0" u="none" strike="noStrike" cap="none" dirty="0">
              <a:solidFill>
                <a:srgbClr val="A6A7AC"/>
              </a:solidFill>
              <a:latin typeface="PT Sans"/>
              <a:ea typeface="PT Sans"/>
              <a:cs typeface="PT Sans"/>
              <a:sym typeface="PT Sans"/>
            </a:endParaRPr>
          </a:p>
        </p:txBody>
      </p:sp>
      <p:sp>
        <p:nvSpPr>
          <p:cNvPr id="20" name="Google Shape;22;p80"/>
          <p:cNvSpPr txBox="1">
            <a:spLocks noGrp="1"/>
          </p:cNvSpPr>
          <p:nvPr>
            <p:ph type="title"/>
          </p:nvPr>
        </p:nvSpPr>
        <p:spPr>
          <a:xfrm>
            <a:off x="1060451" y="1505118"/>
            <a:ext cx="9814302" cy="1088418"/>
          </a:xfrm>
          <a:prstGeom prst="rect">
            <a:avLst/>
          </a:prstGeom>
          <a:noFill/>
          <a:ln>
            <a:noFill/>
          </a:ln>
        </p:spPr>
        <p:txBody>
          <a:bodyPr spcFirstLastPara="1" wrap="square" lIns="45720" tIns="45700" rIns="45720" bIns="45700" anchor="t" anchorCtr="0">
            <a:noAutofit/>
          </a:bodyPr>
          <a:lstStyle>
            <a:lvl1pPr marL="0" marR="0" lvl="0" indent="0" algn="l" rtl="0">
              <a:lnSpc>
                <a:spcPct val="80000"/>
              </a:lnSpc>
              <a:spcBef>
                <a:spcPts val="0"/>
              </a:spcBef>
              <a:spcAft>
                <a:spcPts val="0"/>
              </a:spcAft>
              <a:buClr>
                <a:srgbClr val="2CB772"/>
              </a:buClr>
              <a:buSzPts val="8800"/>
              <a:buFont typeface="Gill Sans"/>
              <a:buNone/>
              <a:defRPr sz="7200" b="0" i="0" u="none" strike="noStrike" cap="none">
                <a:solidFill>
                  <a:schemeClr val="accent1"/>
                </a:solidFill>
                <a:latin typeface="+mj-lt"/>
                <a:ea typeface="Gill Sans"/>
                <a:cs typeface="Gill Sans"/>
                <a:sym typeface="Gill Sans"/>
              </a:defRPr>
            </a:lvl1pPr>
            <a:lvl2pPr marR="0" lvl="1"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9pPr>
          </a:lstStyle>
          <a:p>
            <a:endParaRPr dirty="0"/>
          </a:p>
        </p:txBody>
      </p:sp>
      <p:sp>
        <p:nvSpPr>
          <p:cNvPr id="21" name="Google Shape;25;p80"/>
          <p:cNvSpPr txBox="1">
            <a:spLocks noGrp="1"/>
          </p:cNvSpPr>
          <p:nvPr>
            <p:ph type="body" idx="3"/>
          </p:nvPr>
        </p:nvSpPr>
        <p:spPr>
          <a:xfrm>
            <a:off x="1060450" y="1066800"/>
            <a:ext cx="4502107" cy="288925"/>
          </a:xfrm>
          <a:prstGeom prst="rect">
            <a:avLst/>
          </a:prstGeom>
          <a:noFill/>
          <a:ln>
            <a:noFill/>
          </a:ln>
        </p:spPr>
        <p:txBody>
          <a:bodyPr spcFirstLastPara="1" wrap="square" lIns="45720" tIns="45700" rIns="45720" bIns="45700" anchor="ctr" anchorCtr="0">
            <a:noAutofit/>
          </a:bodyPr>
          <a:lstStyle>
            <a:lvl1pPr marL="0" marR="0" lvl="0" indent="0" algn="l" rtl="0">
              <a:lnSpc>
                <a:spcPct val="100000"/>
              </a:lnSpc>
              <a:spcBef>
                <a:spcPts val="0"/>
              </a:spcBef>
              <a:spcAft>
                <a:spcPts val="0"/>
              </a:spcAft>
              <a:buClr>
                <a:srgbClr val="7A7B83"/>
              </a:buClr>
              <a:buSzPts val="3600"/>
              <a:buFont typeface="Gill Sans"/>
              <a:buNone/>
              <a:defRPr sz="1800" b="0" i="0" u="none" strike="noStrike" cap="all" baseline="0">
                <a:solidFill>
                  <a:srgbClr val="7A7B83"/>
                </a:solidFill>
                <a:latin typeface="Calibri Light" panose="020F0302020204030204" pitchFamily="34" charset="0"/>
                <a:ea typeface="Calibri Light" panose="020F0302020204030204" pitchFamily="34" charset="0"/>
                <a:cs typeface="Calibri Light" panose="020F0302020204030204" pitchFamily="34" charset="0"/>
                <a:sym typeface="Gill Sans"/>
              </a:defRPr>
            </a:lvl1pPr>
            <a:lvl2pPr marL="457200" marR="0" lvl="1"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2pPr>
            <a:lvl3pPr marL="685800" marR="0" lvl="2"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3pPr>
            <a:lvl4pPr marL="914400" marR="0" lvl="3"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4pPr>
            <a:lvl5pPr marL="1143000" marR="0" lvl="4" indent="-114300" algn="just" rtl="0">
              <a:lnSpc>
                <a:spcPct val="100000"/>
              </a:lnSpc>
              <a:spcBef>
                <a:spcPts val="0"/>
              </a:spcBef>
              <a:spcAft>
                <a:spcPts val="0"/>
              </a:spcAft>
              <a:buClr>
                <a:srgbClr val="515257"/>
              </a:buClr>
              <a:buSzPts val="3600"/>
              <a:buFont typeface="Gill Sans"/>
              <a:buNone/>
              <a:defRPr sz="1800" b="0" i="0" u="none" strike="noStrike" cap="none">
                <a:solidFill>
                  <a:srgbClr val="515257"/>
                </a:solidFill>
                <a:latin typeface="Gill Sans"/>
                <a:ea typeface="Gill Sans"/>
                <a:cs typeface="Gill Sans"/>
                <a:sym typeface="Gill Sans"/>
              </a:defRPr>
            </a:lvl5pPr>
            <a:lvl6pPr marL="1371600" marR="0" lvl="5"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6pPr>
            <a:lvl7pPr marL="1600200" marR="0" lvl="6"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7pPr>
            <a:lvl8pPr marL="1828800" marR="0" lvl="7"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8pPr>
            <a:lvl9pPr marL="2057400" marR="0" lvl="8" indent="-114300" algn="just" rtl="0">
              <a:lnSpc>
                <a:spcPct val="100000"/>
              </a:lnSpc>
              <a:spcBef>
                <a:spcPts val="0"/>
              </a:spcBef>
              <a:spcAft>
                <a:spcPts val="0"/>
              </a:spcAft>
              <a:buClr>
                <a:srgbClr val="A6A7AC"/>
              </a:buClr>
              <a:buSzPts val="2300"/>
              <a:buFont typeface="PT Sans"/>
              <a:buNone/>
              <a:defRPr sz="1150" b="0" i="0" u="none" strike="noStrike" cap="none">
                <a:solidFill>
                  <a:srgbClr val="A6A7AC"/>
                </a:solidFill>
                <a:latin typeface="PT Sans"/>
                <a:ea typeface="PT Sans"/>
                <a:cs typeface="PT Sans"/>
                <a:sym typeface="PT Sans"/>
              </a:defRPr>
            </a:lvl9pPr>
          </a:lstStyle>
          <a:p>
            <a:endParaRPr dirty="0"/>
          </a:p>
        </p:txBody>
      </p:sp>
      <p:sp>
        <p:nvSpPr>
          <p:cNvPr id="22" name="Text Placeholder 2"/>
          <p:cNvSpPr>
            <a:spLocks noGrp="1"/>
          </p:cNvSpPr>
          <p:nvPr>
            <p:ph type="body" sz="quarter" idx="10"/>
          </p:nvPr>
        </p:nvSpPr>
        <p:spPr>
          <a:xfrm>
            <a:off x="1060450" y="2743200"/>
            <a:ext cx="10445750" cy="3505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lide Number Placeholder 5"/>
          <p:cNvSpPr>
            <a:spLocks noGrp="1"/>
          </p:cNvSpPr>
          <p:nvPr>
            <p:ph type="sldNum" sz="quarter" idx="12"/>
          </p:nvPr>
        </p:nvSpPr>
        <p:spPr>
          <a:xfrm>
            <a:off x="9185187" y="6337088"/>
            <a:ext cx="2743200" cy="365125"/>
          </a:xfrm>
        </p:spPr>
        <p:txBody>
          <a:bodyPr/>
          <a:lstStyle/>
          <a:p>
            <a:fld id="{5805A9EC-108B-40EA-95FB-2468C466EA14}" type="slidenum">
              <a:rPr lang="en-US" smtClean="0"/>
              <a:t>‹#›</a:t>
            </a:fld>
            <a:endParaRPr lang="en-US" dirty="0"/>
          </a:p>
        </p:txBody>
      </p:sp>
    </p:spTree>
    <p:extLst>
      <p:ext uri="{BB962C8B-B14F-4D97-AF65-F5344CB8AC3E}">
        <p14:creationId xmlns:p14="http://schemas.microsoft.com/office/powerpoint/2010/main" val="42818716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hase 4_Wrap Up Reflection">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515" y="1447800"/>
            <a:ext cx="11559012" cy="4908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0" name="Rounded Rectangle 49"/>
          <p:cNvSpPr/>
          <p:nvPr userDrawn="1"/>
        </p:nvSpPr>
        <p:spPr>
          <a:xfrm>
            <a:off x="406214" y="253968"/>
            <a:ext cx="12547786" cy="869708"/>
          </a:xfrm>
          <a:prstGeom prst="roundRect">
            <a:avLst>
              <a:gd name="adj" fmla="val 50000"/>
            </a:avLst>
          </a:prstGeom>
          <a:solidFill>
            <a:schemeClr val="accent5">
              <a:lumMod val="20000"/>
              <a:lumOff val="80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51" name="Text Placeholder 4"/>
          <p:cNvSpPr>
            <a:spLocks noGrp="1"/>
          </p:cNvSpPr>
          <p:nvPr>
            <p:ph type="body" sz="quarter" idx="16" hasCustomPrompt="1"/>
          </p:nvPr>
        </p:nvSpPr>
        <p:spPr>
          <a:xfrm>
            <a:off x="8519160" y="508000"/>
            <a:ext cx="1463040" cy="365760"/>
          </a:xfrm>
        </p:spPr>
        <p:txBody>
          <a:bodyPr>
            <a:normAutofit/>
          </a:bodyPr>
          <a:lstStyle>
            <a:lvl1pPr marL="0" indent="0">
              <a:buNone/>
              <a:defRPr sz="1800" baseline="0">
                <a:solidFill>
                  <a:schemeClr val="tx1"/>
                </a:solidFill>
                <a:latin typeface="+mj-lt"/>
              </a:defRPr>
            </a:lvl1pPr>
          </a:lstStyle>
          <a:p>
            <a:pPr lvl="0"/>
            <a:r>
              <a:rPr lang="en-US" dirty="0"/>
              <a:t>PAGE #</a:t>
            </a:r>
          </a:p>
        </p:txBody>
      </p:sp>
      <p:pic>
        <p:nvPicPr>
          <p:cNvPr id="52" name="Picture 5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9800" y="278703"/>
            <a:ext cx="837309" cy="837309"/>
          </a:xfrm>
          <a:prstGeom prst="rect">
            <a:avLst/>
          </a:prstGeom>
        </p:spPr>
      </p:pic>
      <p:grpSp>
        <p:nvGrpSpPr>
          <p:cNvPr id="53" name="Group 52"/>
          <p:cNvGrpSpPr/>
          <p:nvPr userDrawn="1"/>
        </p:nvGrpSpPr>
        <p:grpSpPr>
          <a:xfrm>
            <a:off x="7821983" y="193632"/>
            <a:ext cx="864817" cy="1015749"/>
            <a:chOff x="12321769" y="789215"/>
            <a:chExt cx="1059511" cy="1349830"/>
          </a:xfrm>
        </p:grpSpPr>
        <p:pic>
          <p:nvPicPr>
            <p:cNvPr id="54" name="Picture 5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55" name="TextBox 54"/>
            <p:cNvSpPr txBox="1"/>
            <p:nvPr/>
          </p:nvSpPr>
          <p:spPr>
            <a:xfrm>
              <a:off x="12566790" y="1422995"/>
              <a:ext cx="569474" cy="388300"/>
            </a:xfrm>
            <a:prstGeom prst="rect">
              <a:avLst/>
            </a:prstGeom>
            <a:noFill/>
          </p:spPr>
          <p:txBody>
            <a:bodyPr wrap="square" rtlCol="0">
              <a:spAutoFit/>
            </a:bodyPr>
            <a:lstStyle/>
            <a:p>
              <a:pPr algn="ctr">
                <a:lnSpc>
                  <a:spcPts val="1500"/>
                </a:lnSpc>
              </a:pPr>
              <a:r>
                <a:rPr lang="en-US" sz="1600" dirty="0">
                  <a:solidFill>
                    <a:schemeClr val="accent4">
                      <a:lumMod val="20000"/>
                      <a:lumOff val="80000"/>
                    </a:schemeClr>
                  </a:solidFill>
                  <a:latin typeface="+mj-lt"/>
                </a:rPr>
                <a:t>SNET</a:t>
              </a:r>
              <a:endParaRPr lang="en-US" sz="2000" dirty="0">
                <a:solidFill>
                  <a:schemeClr val="accent4">
                    <a:lumMod val="20000"/>
                    <a:lumOff val="80000"/>
                  </a:schemeClr>
                </a:solidFill>
                <a:latin typeface="+mj-lt"/>
              </a:endParaRPr>
            </a:p>
          </p:txBody>
        </p:sp>
      </p:grpSp>
      <p:sp>
        <p:nvSpPr>
          <p:cNvPr id="56" name="Text Placeholder 4"/>
          <p:cNvSpPr>
            <a:spLocks noGrp="1"/>
          </p:cNvSpPr>
          <p:nvPr>
            <p:ph type="body" sz="quarter" idx="17" hasCustomPrompt="1"/>
          </p:nvPr>
        </p:nvSpPr>
        <p:spPr>
          <a:xfrm>
            <a:off x="10489487" y="423037"/>
            <a:ext cx="1463040" cy="548640"/>
          </a:xfrm>
        </p:spPr>
        <p:txBody>
          <a:bodyPr anchor="ctr">
            <a:normAutofit/>
          </a:bodyPr>
          <a:lstStyle>
            <a:lvl1pPr marL="0" indent="0">
              <a:buNone/>
              <a:defRPr sz="1800" baseline="0">
                <a:solidFill>
                  <a:schemeClr val="tx1"/>
                </a:solidFill>
                <a:latin typeface="+mj-lt"/>
              </a:defRPr>
            </a:lvl1pPr>
          </a:lstStyle>
          <a:p>
            <a:pPr lvl="0"/>
            <a:r>
              <a:rPr lang="en-US" dirty="0"/>
              <a:t>LOCATION</a:t>
            </a:r>
          </a:p>
        </p:txBody>
      </p:sp>
      <p:sp>
        <p:nvSpPr>
          <p:cNvPr id="57" name="TextBox 56"/>
          <p:cNvSpPr txBox="1"/>
          <p:nvPr userDrawn="1"/>
        </p:nvSpPr>
        <p:spPr>
          <a:xfrm>
            <a:off x="2209800" y="253968"/>
            <a:ext cx="5410200" cy="830997"/>
          </a:xfrm>
          <a:prstGeom prst="rect">
            <a:avLst/>
          </a:prstGeom>
          <a:noFill/>
        </p:spPr>
        <p:txBody>
          <a:bodyPr wrap="square" rtlCol="0">
            <a:spAutoFit/>
          </a:bodyPr>
          <a:lstStyle/>
          <a:p>
            <a:r>
              <a:rPr lang="en-US" sz="4800" b="1" kern="1200" dirty="0">
                <a:solidFill>
                  <a:schemeClr val="tx1"/>
                </a:solidFill>
                <a:latin typeface="+mj-lt"/>
                <a:ea typeface="+mn-ea"/>
                <a:cs typeface="+mn-cs"/>
              </a:rPr>
              <a:t>WRAP-UP</a:t>
            </a:r>
            <a:r>
              <a:rPr lang="en-US" sz="4800" b="1" kern="1200" baseline="0" dirty="0">
                <a:solidFill>
                  <a:schemeClr val="tx1"/>
                </a:solidFill>
                <a:latin typeface="+mj-lt"/>
                <a:ea typeface="+mn-ea"/>
                <a:cs typeface="+mn-cs"/>
              </a:rPr>
              <a:t> &amp; </a:t>
            </a:r>
            <a:r>
              <a:rPr lang="en-US" sz="4800" b="1" kern="1200" dirty="0">
                <a:solidFill>
                  <a:schemeClr val="tx1"/>
                </a:solidFill>
                <a:latin typeface="+mj-lt"/>
                <a:ea typeface="+mn-ea"/>
                <a:cs typeface="+mn-cs"/>
              </a:rPr>
              <a:t>REFLECTION</a:t>
            </a:r>
          </a:p>
        </p:txBody>
      </p:sp>
      <p:sp>
        <p:nvSpPr>
          <p:cNvPr id="58" name="TextBox 57"/>
          <p:cNvSpPr txBox="1"/>
          <p:nvPr userDrawn="1"/>
        </p:nvSpPr>
        <p:spPr>
          <a:xfrm>
            <a:off x="685800" y="-223086"/>
            <a:ext cx="2094556" cy="1785104"/>
          </a:xfrm>
          <a:prstGeom prst="rect">
            <a:avLst/>
          </a:prstGeom>
          <a:noFill/>
        </p:spPr>
        <p:txBody>
          <a:bodyPr wrap="square" rtlCol="0">
            <a:spAutoFit/>
          </a:bodyPr>
          <a:lstStyle/>
          <a:p>
            <a:r>
              <a:rPr lang="en-US" sz="11000" b="0" spc="-300" dirty="0">
                <a:solidFill>
                  <a:schemeClr val="accent5"/>
                </a:solidFill>
                <a:latin typeface="+mj-lt"/>
              </a:rPr>
              <a:t>04</a:t>
            </a:r>
          </a:p>
        </p:txBody>
      </p:sp>
    </p:spTree>
    <p:extLst>
      <p:ext uri="{BB962C8B-B14F-4D97-AF65-F5344CB8AC3E}">
        <p14:creationId xmlns:p14="http://schemas.microsoft.com/office/powerpoint/2010/main" val="22781724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hase 4_Congratulations">
    <p:bg>
      <p:bgPr>
        <a:solidFill>
          <a:schemeClr val="accent5"/>
        </a:solidFill>
        <a:effectLst/>
      </p:bgPr>
    </p:bg>
    <p:spTree>
      <p:nvGrpSpPr>
        <p:cNvPr id="1" name=""/>
        <p:cNvGrpSpPr/>
        <p:nvPr/>
      </p:nvGrpSpPr>
      <p:grpSpPr>
        <a:xfrm>
          <a:off x="0" y="0"/>
          <a:ext cx="0" cy="0"/>
          <a:chOff x="0" y="0"/>
          <a:chExt cx="0" cy="0"/>
        </a:xfrm>
      </p:grpSpPr>
      <p:sp>
        <p:nvSpPr>
          <p:cNvPr id="39" name="Rectangle 38"/>
          <p:cNvSpPr/>
          <p:nvPr userDrawn="1"/>
        </p:nvSpPr>
        <p:spPr>
          <a:xfrm>
            <a:off x="-1" y="0"/>
            <a:ext cx="12192001" cy="38030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10465346" y="6356350"/>
            <a:ext cx="1488882" cy="365125"/>
          </a:xfrm>
        </p:spPr>
        <p:txBody>
          <a:bodyPr/>
          <a:lstStyle>
            <a:lvl1pPr>
              <a:defRPr>
                <a:solidFill>
                  <a:schemeClr val="bg1">
                    <a:lumMod val="95000"/>
                  </a:schemeClr>
                </a:solidFill>
              </a:defRPr>
            </a:lvl1pPr>
          </a:lstStyle>
          <a:p>
            <a:fld id="{5805A9EC-108B-40EA-95FB-2468C466EA14}" type="slidenum">
              <a:rPr lang="en-US" smtClean="0"/>
              <a:pPr/>
              <a:t>‹#›</a:t>
            </a:fld>
            <a:endParaRPr lang="en-US" dirty="0"/>
          </a:p>
        </p:txBody>
      </p:sp>
      <p:pic>
        <p:nvPicPr>
          <p:cNvPr id="15" name="Picture 14" descr="A picture containing metalware, chain&#10;&#10;Description automatically generated">
            <a:extLst>
              <a:ext uri="{FF2B5EF4-FFF2-40B4-BE49-F238E27FC236}">
                <a16:creationId xmlns:a16="http://schemas.microsoft.com/office/drawing/2014/main" id="{F292B55D-C40A-4753-8DDA-8804EE8AC4A7}"/>
              </a:ext>
            </a:extLst>
          </p:cNvPr>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V="1">
            <a:off x="2209800" y="3803097"/>
            <a:ext cx="743743" cy="89696"/>
          </a:xfrm>
          <a:prstGeom prst="rect">
            <a:avLst/>
          </a:prstGeom>
        </p:spPr>
      </p:pic>
      <p:sp>
        <p:nvSpPr>
          <p:cNvPr id="11" name="TextBox 10"/>
          <p:cNvSpPr txBox="1"/>
          <p:nvPr userDrawn="1"/>
        </p:nvSpPr>
        <p:spPr>
          <a:xfrm>
            <a:off x="-457200" y="-1991826"/>
            <a:ext cx="5862813" cy="7786747"/>
          </a:xfrm>
          <a:prstGeom prst="rect">
            <a:avLst/>
          </a:prstGeom>
          <a:noFill/>
        </p:spPr>
        <p:txBody>
          <a:bodyPr wrap="square" rtlCol="0">
            <a:spAutoFit/>
          </a:bodyPr>
          <a:lstStyle/>
          <a:p>
            <a:r>
              <a:rPr lang="en-US" sz="50000" b="0" spc="-2500" baseline="0" dirty="0">
                <a:solidFill>
                  <a:schemeClr val="accent5"/>
                </a:solidFill>
                <a:latin typeface="+mj-lt"/>
              </a:rPr>
              <a:t>04</a:t>
            </a:r>
          </a:p>
        </p:txBody>
      </p:sp>
      <p:sp>
        <p:nvSpPr>
          <p:cNvPr id="2" name="TextBox 1"/>
          <p:cNvSpPr txBox="1"/>
          <p:nvPr userDrawn="1"/>
        </p:nvSpPr>
        <p:spPr>
          <a:xfrm>
            <a:off x="842785" y="4360989"/>
            <a:ext cx="10506428" cy="1569660"/>
          </a:xfrm>
          <a:prstGeom prst="rect">
            <a:avLst/>
          </a:prstGeom>
          <a:noFill/>
        </p:spPr>
        <p:txBody>
          <a:bodyPr wrap="square" rtlCol="0">
            <a:spAutoFit/>
          </a:bodyPr>
          <a:lstStyle/>
          <a:p>
            <a:r>
              <a:rPr lang="en-US" sz="4800" b="1" kern="1200" dirty="0">
                <a:solidFill>
                  <a:schemeClr val="bg1"/>
                </a:solidFill>
                <a:latin typeface="+mj-lt"/>
                <a:ea typeface="+mn-ea"/>
                <a:cs typeface="+mn-cs"/>
              </a:rPr>
              <a:t>CONGRATULATIONS!</a:t>
            </a:r>
            <a:endParaRPr lang="en-US" sz="4800" dirty="0">
              <a:solidFill>
                <a:schemeClr val="bg1"/>
              </a:solidFill>
              <a:latin typeface="+mj-lt"/>
            </a:endParaRPr>
          </a:p>
          <a:p>
            <a:r>
              <a:rPr lang="en-US" sz="4800" dirty="0">
                <a:solidFill>
                  <a:schemeClr val="bg1"/>
                </a:solidFill>
                <a:latin typeface="+mj-lt"/>
              </a:rPr>
              <a:t>PHASE 4: ANALYZE RESULTS COMPLETED</a:t>
            </a:r>
          </a:p>
        </p:txBody>
      </p:sp>
      <p:grpSp>
        <p:nvGrpSpPr>
          <p:cNvPr id="8" name="Group 7"/>
          <p:cNvGrpSpPr>
            <a:grpSpLocks noChangeAspect="1"/>
          </p:cNvGrpSpPr>
          <p:nvPr userDrawn="1"/>
        </p:nvGrpSpPr>
        <p:grpSpPr>
          <a:xfrm>
            <a:off x="4087368" y="758952"/>
            <a:ext cx="7772400" cy="2174621"/>
            <a:chOff x="355523" y="455308"/>
            <a:chExt cx="8432954" cy="2359436"/>
          </a:xfrm>
        </p:grpSpPr>
        <p:sp>
          <p:nvSpPr>
            <p:cNvPr id="9" name="Block Arc 8">
              <a:extLst>
                <a:ext uri="{FF2B5EF4-FFF2-40B4-BE49-F238E27FC236}">
                  <a16:creationId xmlns:a16="http://schemas.microsoft.com/office/drawing/2014/main" id="{25C4BB89-0383-4E5F-9624-D8A7B3A6B031}"/>
                </a:ext>
              </a:extLst>
            </p:cNvPr>
            <p:cNvSpPr/>
            <p:nvPr/>
          </p:nvSpPr>
          <p:spPr>
            <a:xfrm rot="10800000">
              <a:off x="6469333" y="468244"/>
              <a:ext cx="2319144" cy="2346500"/>
            </a:xfrm>
            <a:prstGeom prst="blockArc">
              <a:avLst>
                <a:gd name="adj1" fmla="val 8860787"/>
                <a:gd name="adj2" fmla="val 21593282"/>
                <a:gd name="adj3" fmla="val 35629"/>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10" name="Block Arc 9">
              <a:extLst>
                <a:ext uri="{FF2B5EF4-FFF2-40B4-BE49-F238E27FC236}">
                  <a16:creationId xmlns:a16="http://schemas.microsoft.com/office/drawing/2014/main" id="{ED7ACBA3-16A4-4925-AA4C-868864626843}"/>
                </a:ext>
              </a:extLst>
            </p:cNvPr>
            <p:cNvSpPr/>
            <p:nvPr/>
          </p:nvSpPr>
          <p:spPr>
            <a:xfrm rot="10800000" flipH="1">
              <a:off x="355523" y="455308"/>
              <a:ext cx="2347406" cy="2302638"/>
            </a:xfrm>
            <a:prstGeom prst="blockArc">
              <a:avLst>
                <a:gd name="adj1" fmla="val 9112713"/>
                <a:gd name="adj2" fmla="val 21521824"/>
                <a:gd name="adj3" fmla="val 36083"/>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12" name="Block Arc 11">
              <a:extLst>
                <a:ext uri="{FF2B5EF4-FFF2-40B4-BE49-F238E27FC236}">
                  <a16:creationId xmlns:a16="http://schemas.microsoft.com/office/drawing/2014/main" id="{7730DBED-39C0-490F-ABAB-252C00200D3D}"/>
                </a:ext>
              </a:extLst>
            </p:cNvPr>
            <p:cNvSpPr/>
            <p:nvPr/>
          </p:nvSpPr>
          <p:spPr>
            <a:xfrm>
              <a:off x="4943302" y="512106"/>
              <a:ext cx="2347406" cy="2302638"/>
            </a:xfrm>
            <a:prstGeom prst="blockArc">
              <a:avLst>
                <a:gd name="adj1" fmla="val 10800000"/>
                <a:gd name="adj2" fmla="val 50745"/>
                <a:gd name="adj3" fmla="val 35637"/>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13" name="Block Arc 12">
              <a:extLst>
                <a:ext uri="{FF2B5EF4-FFF2-40B4-BE49-F238E27FC236}">
                  <a16:creationId xmlns:a16="http://schemas.microsoft.com/office/drawing/2014/main" id="{CE06FCB5-562F-460F-96D3-C60550831269}"/>
                </a:ext>
              </a:extLst>
            </p:cNvPr>
            <p:cNvSpPr/>
            <p:nvPr/>
          </p:nvSpPr>
          <p:spPr>
            <a:xfrm rot="10800000">
              <a:off x="3412604" y="504143"/>
              <a:ext cx="2347406" cy="2302638"/>
            </a:xfrm>
            <a:prstGeom prst="blockArc">
              <a:avLst>
                <a:gd name="adj1" fmla="val 10800000"/>
                <a:gd name="adj2" fmla="val 50745"/>
                <a:gd name="adj3" fmla="val 3563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14" name="Block Arc 13">
              <a:extLst>
                <a:ext uri="{FF2B5EF4-FFF2-40B4-BE49-F238E27FC236}">
                  <a16:creationId xmlns:a16="http://schemas.microsoft.com/office/drawing/2014/main" id="{4DFA4714-AC6A-4575-BD0F-74800032DC7B}"/>
                </a:ext>
              </a:extLst>
            </p:cNvPr>
            <p:cNvSpPr/>
            <p:nvPr/>
          </p:nvSpPr>
          <p:spPr>
            <a:xfrm>
              <a:off x="1887143" y="476192"/>
              <a:ext cx="2347406" cy="2302638"/>
            </a:xfrm>
            <a:prstGeom prst="blockArc">
              <a:avLst>
                <a:gd name="adj1" fmla="val 10800000"/>
                <a:gd name="adj2" fmla="val 50745"/>
                <a:gd name="adj3" fmla="val 35637"/>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pic>
          <p:nvPicPr>
            <p:cNvPr id="16" name="Picture 15">
              <a:extLst>
                <a:ext uri="{FF2B5EF4-FFF2-40B4-BE49-F238E27FC236}">
                  <a16:creationId xmlns:a16="http://schemas.microsoft.com/office/drawing/2014/main" id="{6059CD5D-A784-47AE-A880-C69FC5E3EA14}"/>
                </a:ext>
              </a:extLst>
            </p:cNvPr>
            <p:cNvPicPr>
              <a:picLocks noChangeAspect="1"/>
            </p:cNvPicPr>
            <p:nvPr/>
          </p:nvPicPr>
          <p:blipFill rotWithShape="1">
            <a:blip r:embed="rId3"/>
            <a:srcRect b="49023"/>
            <a:stretch/>
          </p:blipFill>
          <p:spPr>
            <a:xfrm rot="10800000">
              <a:off x="6835326" y="1629919"/>
              <a:ext cx="1510285" cy="784996"/>
            </a:xfrm>
            <a:prstGeom prst="rect">
              <a:avLst/>
            </a:prstGeom>
          </p:spPr>
        </p:pic>
        <p:pic>
          <p:nvPicPr>
            <p:cNvPr id="17" name="Picture 16">
              <a:extLst>
                <a:ext uri="{FF2B5EF4-FFF2-40B4-BE49-F238E27FC236}">
                  <a16:creationId xmlns:a16="http://schemas.microsoft.com/office/drawing/2014/main" id="{7A14FA85-4A26-403A-90BF-A5C68A334FCF}"/>
                </a:ext>
              </a:extLst>
            </p:cNvPr>
            <p:cNvPicPr>
              <a:picLocks noChangeAspect="1"/>
            </p:cNvPicPr>
            <p:nvPr/>
          </p:nvPicPr>
          <p:blipFill rotWithShape="1">
            <a:blip r:embed="rId3"/>
            <a:srcRect b="49023"/>
            <a:stretch/>
          </p:blipFill>
          <p:spPr>
            <a:xfrm rot="10800000">
              <a:off x="3827268" y="1660347"/>
              <a:ext cx="1510285" cy="784996"/>
            </a:xfrm>
            <a:prstGeom prst="rect">
              <a:avLst/>
            </a:prstGeom>
          </p:spPr>
        </p:pic>
        <p:pic>
          <p:nvPicPr>
            <p:cNvPr id="18" name="Picture 17">
              <a:extLst>
                <a:ext uri="{FF2B5EF4-FFF2-40B4-BE49-F238E27FC236}">
                  <a16:creationId xmlns:a16="http://schemas.microsoft.com/office/drawing/2014/main" id="{7962A066-5758-466E-9059-631E0E474D56}"/>
                </a:ext>
              </a:extLst>
            </p:cNvPr>
            <p:cNvPicPr>
              <a:picLocks noChangeAspect="1"/>
            </p:cNvPicPr>
            <p:nvPr/>
          </p:nvPicPr>
          <p:blipFill rotWithShape="1">
            <a:blip r:embed="rId3"/>
            <a:srcRect b="49023"/>
            <a:stretch/>
          </p:blipFill>
          <p:spPr>
            <a:xfrm rot="10800000">
              <a:off x="823901" y="1637824"/>
              <a:ext cx="1510285" cy="784996"/>
            </a:xfrm>
            <a:prstGeom prst="rect">
              <a:avLst/>
            </a:prstGeom>
          </p:spPr>
        </p:pic>
        <p:pic>
          <p:nvPicPr>
            <p:cNvPr id="19" name="Picture 18">
              <a:extLst>
                <a:ext uri="{FF2B5EF4-FFF2-40B4-BE49-F238E27FC236}">
                  <a16:creationId xmlns:a16="http://schemas.microsoft.com/office/drawing/2014/main" id="{FBB15574-BBFB-43B7-8553-397BEF2B684B}"/>
                </a:ext>
              </a:extLst>
            </p:cNvPr>
            <p:cNvPicPr>
              <a:picLocks noChangeAspect="1"/>
            </p:cNvPicPr>
            <p:nvPr/>
          </p:nvPicPr>
          <p:blipFill rotWithShape="1">
            <a:blip r:embed="rId3"/>
            <a:srcRect b="49023"/>
            <a:stretch/>
          </p:blipFill>
          <p:spPr>
            <a:xfrm>
              <a:off x="2321333" y="829432"/>
              <a:ext cx="1510285" cy="784996"/>
            </a:xfrm>
            <a:prstGeom prst="rect">
              <a:avLst/>
            </a:prstGeom>
          </p:spPr>
        </p:pic>
        <p:pic>
          <p:nvPicPr>
            <p:cNvPr id="20" name="Picture 19">
              <a:extLst>
                <a:ext uri="{FF2B5EF4-FFF2-40B4-BE49-F238E27FC236}">
                  <a16:creationId xmlns:a16="http://schemas.microsoft.com/office/drawing/2014/main" id="{DD7D003D-3AD2-4976-8DE4-72F5B0BA9534}"/>
                </a:ext>
              </a:extLst>
            </p:cNvPr>
            <p:cNvPicPr>
              <a:picLocks noChangeAspect="1"/>
            </p:cNvPicPr>
            <p:nvPr/>
          </p:nvPicPr>
          <p:blipFill rotWithShape="1">
            <a:blip r:embed="rId3"/>
            <a:srcRect b="49023"/>
            <a:stretch/>
          </p:blipFill>
          <p:spPr>
            <a:xfrm>
              <a:off x="5330714" y="799004"/>
              <a:ext cx="1510285" cy="784996"/>
            </a:xfrm>
            <a:prstGeom prst="rect">
              <a:avLst/>
            </a:prstGeom>
          </p:spPr>
        </p:pic>
        <p:sp>
          <p:nvSpPr>
            <p:cNvPr id="21" name="Oval 20">
              <a:extLst>
                <a:ext uri="{FF2B5EF4-FFF2-40B4-BE49-F238E27FC236}">
                  <a16:creationId xmlns:a16="http://schemas.microsoft.com/office/drawing/2014/main" id="{935286DD-7A01-40B4-8BDE-9B17CFEEE5AC}"/>
                </a:ext>
              </a:extLst>
            </p:cNvPr>
            <p:cNvSpPr/>
            <p:nvPr/>
          </p:nvSpPr>
          <p:spPr>
            <a:xfrm rot="10800000" flipH="1" flipV="1">
              <a:off x="2642974"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22" name="Oval 21">
              <a:extLst>
                <a:ext uri="{FF2B5EF4-FFF2-40B4-BE49-F238E27FC236}">
                  <a16:creationId xmlns:a16="http://schemas.microsoft.com/office/drawing/2014/main" id="{B594BE00-930F-4563-A378-4E56A934B356}"/>
                </a:ext>
              </a:extLst>
            </p:cNvPr>
            <p:cNvSpPr/>
            <p:nvPr/>
          </p:nvSpPr>
          <p:spPr>
            <a:xfrm rot="10800000" flipH="1" flipV="1">
              <a:off x="5699835"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23" name="Oval 22">
              <a:extLst>
                <a:ext uri="{FF2B5EF4-FFF2-40B4-BE49-F238E27FC236}">
                  <a16:creationId xmlns:a16="http://schemas.microsoft.com/office/drawing/2014/main" id="{823CBD21-7AA0-4247-A763-77DC9D8C1F89}"/>
                </a:ext>
              </a:extLst>
            </p:cNvPr>
            <p:cNvSpPr/>
            <p:nvPr/>
          </p:nvSpPr>
          <p:spPr>
            <a:xfrm rot="10800000" flipH="1" flipV="1">
              <a:off x="7213327"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24" name="Oval 23">
              <a:extLst>
                <a:ext uri="{FF2B5EF4-FFF2-40B4-BE49-F238E27FC236}">
                  <a16:creationId xmlns:a16="http://schemas.microsoft.com/office/drawing/2014/main" id="{64020DB7-16F2-4EF6-9058-86403E41B61C}"/>
                </a:ext>
              </a:extLst>
            </p:cNvPr>
            <p:cNvSpPr/>
            <p:nvPr/>
          </p:nvSpPr>
          <p:spPr>
            <a:xfrm rot="10800000" flipH="1" flipV="1">
              <a:off x="1107384"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25" name="Oval 24">
              <a:extLst>
                <a:ext uri="{FF2B5EF4-FFF2-40B4-BE49-F238E27FC236}">
                  <a16:creationId xmlns:a16="http://schemas.microsoft.com/office/drawing/2014/main" id="{9E66ED8C-AE74-4925-BE00-FA608CD94531}"/>
                </a:ext>
              </a:extLst>
            </p:cNvPr>
            <p:cNvSpPr/>
            <p:nvPr/>
          </p:nvSpPr>
          <p:spPr>
            <a:xfrm rot="10800000" flipH="1" flipV="1">
              <a:off x="4171338"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pic>
          <p:nvPicPr>
            <p:cNvPr id="26" name="Picture 25">
              <a:extLst>
                <a:ext uri="{FF2B5EF4-FFF2-40B4-BE49-F238E27FC236}">
                  <a16:creationId xmlns:a16="http://schemas.microsoft.com/office/drawing/2014/main" id="{C19ED996-9756-46C8-9A6E-F0FD5BF602D2}"/>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1223" y="1260836"/>
              <a:ext cx="707184" cy="707184"/>
            </a:xfrm>
            <a:prstGeom prst="rect">
              <a:avLst/>
            </a:prstGeom>
          </p:spPr>
        </p:pic>
        <p:pic>
          <p:nvPicPr>
            <p:cNvPr id="27" name="Picture 26">
              <a:extLst>
                <a:ext uri="{FF2B5EF4-FFF2-40B4-BE49-F238E27FC236}">
                  <a16:creationId xmlns:a16="http://schemas.microsoft.com/office/drawing/2014/main" id="{D489E0A7-425E-4C08-B4A8-D7324EB3D0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312060" flipH="1">
              <a:off x="5744659" y="1300955"/>
              <a:ext cx="695779" cy="695779"/>
            </a:xfrm>
            <a:prstGeom prst="rect">
              <a:avLst/>
            </a:prstGeom>
          </p:spPr>
        </p:pic>
        <p:pic>
          <p:nvPicPr>
            <p:cNvPr id="28" name="Picture 27">
              <a:extLst>
                <a:ext uri="{FF2B5EF4-FFF2-40B4-BE49-F238E27FC236}">
                  <a16:creationId xmlns:a16="http://schemas.microsoft.com/office/drawing/2014/main" id="{B980F723-1612-4379-B7F4-BB6B52FF1790}"/>
                </a:ext>
              </a:extLst>
            </p:cNvPr>
            <p:cNvPicPr>
              <a:picLocks noChangeAspect="1"/>
            </p:cNvPicPr>
            <p:nvPr/>
          </p:nvPicPr>
          <p:blipFill>
            <a:blip r:embed="rId6" cstate="print">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a:off x="7285150" y="1313662"/>
              <a:ext cx="620402" cy="620402"/>
            </a:xfrm>
            <a:prstGeom prst="rect">
              <a:avLst/>
            </a:prstGeom>
          </p:spPr>
        </p:pic>
        <p:pic>
          <p:nvPicPr>
            <p:cNvPr id="29" name="Picture 28" descr="A picture containing metalware, chain&#10;&#10;Description automatically generated">
              <a:extLst>
                <a:ext uri="{FF2B5EF4-FFF2-40B4-BE49-F238E27FC236}">
                  <a16:creationId xmlns:a16="http://schemas.microsoft.com/office/drawing/2014/main" id="{C45A5B41-8E33-46DA-9C08-9AC9FFE315D8}"/>
                </a:ext>
              </a:extLst>
            </p:cNvPr>
            <p:cNvPicPr>
              <a:picLocks noChangeAspect="1"/>
            </p:cNvPicPr>
            <p:nvPr/>
          </p:nvPicPr>
          <p:blipFill>
            <a:blip r:embed="rId7" cstate="print">
              <a:duotone>
                <a:prstClr val="black"/>
                <a:schemeClr val="bg1">
                  <a:lumMod val="75000"/>
                  <a:tint val="45000"/>
                  <a:satMod val="400000"/>
                </a:schemeClr>
              </a:duotone>
              <a:extLst>
                <a:ext uri="{28A0092B-C50C-407E-A947-70E740481C1C}">
                  <a14:useLocalDpi xmlns:a14="http://schemas.microsoft.com/office/drawing/2010/main" val="0"/>
                </a:ext>
              </a:extLst>
            </a:blip>
            <a:stretch>
              <a:fillRect/>
            </a:stretch>
          </p:blipFill>
          <p:spPr>
            <a:xfrm>
              <a:off x="2707562" y="1294649"/>
              <a:ext cx="716391" cy="716391"/>
            </a:xfrm>
            <a:prstGeom prst="rect">
              <a:avLst/>
            </a:prstGeom>
          </p:spPr>
        </p:pic>
        <p:pic>
          <p:nvPicPr>
            <p:cNvPr id="30" name="Picture 29">
              <a:extLst>
                <a:ext uri="{FF2B5EF4-FFF2-40B4-BE49-F238E27FC236}">
                  <a16:creationId xmlns:a16="http://schemas.microsoft.com/office/drawing/2014/main" id="{9F5CB141-27E5-46A1-84CA-7A38E598231D}"/>
                </a:ext>
              </a:extLst>
            </p:cNvPr>
            <p:cNvPicPr>
              <a:picLocks noChangeAspect="1"/>
            </p:cNvPicPr>
            <p:nvPr/>
          </p:nvPicPr>
          <p:blipFill>
            <a:blip r:embed="rId8" cstate="print">
              <a:duotone>
                <a:prstClr val="black"/>
                <a:schemeClr val="bg2">
                  <a:tint val="45000"/>
                  <a:satMod val="400000"/>
                </a:schemeClr>
              </a:duotone>
              <a:extLst>
                <a:ext uri="{28A0092B-C50C-407E-A947-70E740481C1C}">
                  <a14:useLocalDpi xmlns:a14="http://schemas.microsoft.com/office/drawing/2010/main" val="0"/>
                </a:ext>
              </a:extLst>
            </a:blip>
            <a:stretch>
              <a:fillRect/>
            </a:stretch>
          </p:blipFill>
          <p:spPr>
            <a:xfrm>
              <a:off x="4249272" y="1294649"/>
              <a:ext cx="644124" cy="644124"/>
            </a:xfrm>
            <a:prstGeom prst="rect">
              <a:avLst/>
            </a:prstGeom>
          </p:spPr>
        </p:pic>
      </p:grpSp>
    </p:spTree>
    <p:extLst>
      <p:ext uri="{BB962C8B-B14F-4D97-AF65-F5344CB8AC3E}">
        <p14:creationId xmlns:p14="http://schemas.microsoft.com/office/powerpoint/2010/main" val="39460800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hase 5_Title">
    <p:bg>
      <p:bgPr>
        <a:solidFill>
          <a:schemeClr val="accent6"/>
        </a:solidFill>
        <a:effectLst/>
      </p:bgPr>
    </p:bg>
    <p:spTree>
      <p:nvGrpSpPr>
        <p:cNvPr id="1" name=""/>
        <p:cNvGrpSpPr/>
        <p:nvPr/>
      </p:nvGrpSpPr>
      <p:grpSpPr>
        <a:xfrm>
          <a:off x="0" y="0"/>
          <a:ext cx="0" cy="0"/>
          <a:chOff x="0" y="0"/>
          <a:chExt cx="0" cy="0"/>
        </a:xfrm>
      </p:grpSpPr>
      <p:sp>
        <p:nvSpPr>
          <p:cNvPr id="7" name="Rectangle 6"/>
          <p:cNvSpPr/>
          <p:nvPr userDrawn="1"/>
        </p:nvSpPr>
        <p:spPr>
          <a:xfrm>
            <a:off x="-1" y="0"/>
            <a:ext cx="12192001" cy="393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9448800" y="3935289"/>
            <a:ext cx="2743200" cy="2922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5540" y="4233145"/>
            <a:ext cx="8225060" cy="1986679"/>
          </a:xfrm>
        </p:spPr>
        <p:txBody>
          <a:bodyPr>
            <a:normAutofit/>
          </a:bodyPr>
          <a:lstStyle>
            <a:lvl1pPr>
              <a:defRPr sz="6000" cap="all" baseline="0">
                <a:solidFill>
                  <a:schemeClr val="bg1"/>
                </a:solidFill>
              </a:defRPr>
            </a:lvl1pPr>
          </a:lstStyle>
          <a:p>
            <a:r>
              <a:rPr lang="en-US" dirty="0"/>
              <a:t>Click to edit </a:t>
            </a:r>
            <a:br>
              <a:rPr lang="en-US" dirty="0"/>
            </a:br>
            <a:r>
              <a:rPr lang="en-US" dirty="0"/>
              <a:t>Master title style</a:t>
            </a:r>
          </a:p>
        </p:txBody>
      </p:sp>
      <p:sp>
        <p:nvSpPr>
          <p:cNvPr id="6" name="Slide Number Placeholder 5"/>
          <p:cNvSpPr>
            <a:spLocks noGrp="1"/>
          </p:cNvSpPr>
          <p:nvPr>
            <p:ph type="sldNum" sz="quarter" idx="12"/>
          </p:nvPr>
        </p:nvSpPr>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46" name="TextBox 45"/>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42" name="TextBox 41"/>
          <p:cNvSpPr txBox="1"/>
          <p:nvPr userDrawn="1"/>
        </p:nvSpPr>
        <p:spPr>
          <a:xfrm>
            <a:off x="-457200" y="-1991826"/>
            <a:ext cx="5862813" cy="7786747"/>
          </a:xfrm>
          <a:prstGeom prst="rect">
            <a:avLst/>
          </a:prstGeom>
          <a:noFill/>
        </p:spPr>
        <p:txBody>
          <a:bodyPr wrap="square" rtlCol="0">
            <a:spAutoFit/>
          </a:bodyPr>
          <a:lstStyle/>
          <a:p>
            <a:r>
              <a:rPr lang="en-US" sz="50000" b="0" spc="-2500" baseline="0" dirty="0">
                <a:solidFill>
                  <a:schemeClr val="accent6"/>
                </a:solidFill>
                <a:latin typeface="+mj-lt"/>
              </a:rPr>
              <a:t>05</a:t>
            </a:r>
          </a:p>
        </p:txBody>
      </p:sp>
      <p:grpSp>
        <p:nvGrpSpPr>
          <p:cNvPr id="45" name="Group 44"/>
          <p:cNvGrpSpPr>
            <a:grpSpLocks noChangeAspect="1"/>
          </p:cNvGrpSpPr>
          <p:nvPr userDrawn="1"/>
        </p:nvGrpSpPr>
        <p:grpSpPr>
          <a:xfrm>
            <a:off x="4087368" y="758952"/>
            <a:ext cx="7772400" cy="2174620"/>
            <a:chOff x="355523" y="455308"/>
            <a:chExt cx="8432954" cy="2359436"/>
          </a:xfrm>
        </p:grpSpPr>
        <p:sp>
          <p:nvSpPr>
            <p:cNvPr id="47" name="Block Arc 46">
              <a:extLst>
                <a:ext uri="{FF2B5EF4-FFF2-40B4-BE49-F238E27FC236}">
                  <a16:creationId xmlns:a16="http://schemas.microsoft.com/office/drawing/2014/main" id="{25C4BB89-0383-4E5F-9624-D8A7B3A6B031}"/>
                </a:ext>
              </a:extLst>
            </p:cNvPr>
            <p:cNvSpPr/>
            <p:nvPr/>
          </p:nvSpPr>
          <p:spPr>
            <a:xfrm rot="10800000">
              <a:off x="6469333" y="468244"/>
              <a:ext cx="2319144" cy="2346500"/>
            </a:xfrm>
            <a:prstGeom prst="blockArc">
              <a:avLst>
                <a:gd name="adj1" fmla="val 8860787"/>
                <a:gd name="adj2" fmla="val 21593282"/>
                <a:gd name="adj3" fmla="val 35629"/>
              </a:avLst>
            </a:prstGeom>
            <a:solidFill>
              <a:srgbClr val="B62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48" name="Block Arc 47">
              <a:extLst>
                <a:ext uri="{FF2B5EF4-FFF2-40B4-BE49-F238E27FC236}">
                  <a16:creationId xmlns:a16="http://schemas.microsoft.com/office/drawing/2014/main" id="{ED7ACBA3-16A4-4925-AA4C-868864626843}"/>
                </a:ext>
              </a:extLst>
            </p:cNvPr>
            <p:cNvSpPr/>
            <p:nvPr/>
          </p:nvSpPr>
          <p:spPr>
            <a:xfrm rot="10800000" flipH="1">
              <a:off x="355523" y="455308"/>
              <a:ext cx="2347406" cy="2302638"/>
            </a:xfrm>
            <a:prstGeom prst="blockArc">
              <a:avLst>
                <a:gd name="adj1" fmla="val 9112713"/>
                <a:gd name="adj2" fmla="val 21521824"/>
                <a:gd name="adj3" fmla="val 36083"/>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49" name="Block Arc 48">
              <a:extLst>
                <a:ext uri="{FF2B5EF4-FFF2-40B4-BE49-F238E27FC236}">
                  <a16:creationId xmlns:a16="http://schemas.microsoft.com/office/drawing/2014/main" id="{7730DBED-39C0-490F-ABAB-252C00200D3D}"/>
                </a:ext>
              </a:extLst>
            </p:cNvPr>
            <p:cNvSpPr/>
            <p:nvPr/>
          </p:nvSpPr>
          <p:spPr>
            <a:xfrm>
              <a:off x="4943302" y="512106"/>
              <a:ext cx="2347406" cy="2302638"/>
            </a:xfrm>
            <a:prstGeom prst="blockArc">
              <a:avLst>
                <a:gd name="adj1" fmla="val 10800000"/>
                <a:gd name="adj2" fmla="val 50745"/>
                <a:gd name="adj3" fmla="val 3563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50" name="Block Arc 49">
              <a:extLst>
                <a:ext uri="{FF2B5EF4-FFF2-40B4-BE49-F238E27FC236}">
                  <a16:creationId xmlns:a16="http://schemas.microsoft.com/office/drawing/2014/main" id="{CE06FCB5-562F-460F-96D3-C60550831269}"/>
                </a:ext>
              </a:extLst>
            </p:cNvPr>
            <p:cNvSpPr/>
            <p:nvPr/>
          </p:nvSpPr>
          <p:spPr>
            <a:xfrm rot="10800000">
              <a:off x="3412604" y="504143"/>
              <a:ext cx="2347406" cy="2302638"/>
            </a:xfrm>
            <a:prstGeom prst="blockArc">
              <a:avLst>
                <a:gd name="adj1" fmla="val 10800000"/>
                <a:gd name="adj2" fmla="val 50745"/>
                <a:gd name="adj3" fmla="val 3563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sp>
          <p:nvSpPr>
            <p:cNvPr id="51" name="Block Arc 50">
              <a:extLst>
                <a:ext uri="{FF2B5EF4-FFF2-40B4-BE49-F238E27FC236}">
                  <a16:creationId xmlns:a16="http://schemas.microsoft.com/office/drawing/2014/main" id="{4DFA4714-AC6A-4575-BD0F-74800032DC7B}"/>
                </a:ext>
              </a:extLst>
            </p:cNvPr>
            <p:cNvSpPr/>
            <p:nvPr/>
          </p:nvSpPr>
          <p:spPr>
            <a:xfrm>
              <a:off x="1887143" y="476192"/>
              <a:ext cx="2347406" cy="2302638"/>
            </a:xfrm>
            <a:prstGeom prst="blockArc">
              <a:avLst>
                <a:gd name="adj1" fmla="val 10800000"/>
                <a:gd name="adj2" fmla="val 50745"/>
                <a:gd name="adj3" fmla="val 35637"/>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black"/>
                </a:solidFill>
                <a:latin typeface="Calibri" panose="020F0502020204030204"/>
              </a:endParaRPr>
            </a:p>
          </p:txBody>
        </p:sp>
        <p:pic>
          <p:nvPicPr>
            <p:cNvPr id="52" name="Picture 51">
              <a:extLst>
                <a:ext uri="{FF2B5EF4-FFF2-40B4-BE49-F238E27FC236}">
                  <a16:creationId xmlns:a16="http://schemas.microsoft.com/office/drawing/2014/main" id="{6059CD5D-A784-47AE-A880-C69FC5E3EA14}"/>
                </a:ext>
              </a:extLst>
            </p:cNvPr>
            <p:cNvPicPr>
              <a:picLocks noChangeAspect="1"/>
            </p:cNvPicPr>
            <p:nvPr/>
          </p:nvPicPr>
          <p:blipFill rotWithShape="1">
            <a:blip r:embed="rId5"/>
            <a:srcRect b="49023"/>
            <a:stretch/>
          </p:blipFill>
          <p:spPr>
            <a:xfrm rot="10800000">
              <a:off x="6835326" y="1629919"/>
              <a:ext cx="1510285" cy="784996"/>
            </a:xfrm>
            <a:prstGeom prst="rect">
              <a:avLst/>
            </a:prstGeom>
          </p:spPr>
        </p:pic>
        <p:pic>
          <p:nvPicPr>
            <p:cNvPr id="53" name="Picture 52">
              <a:extLst>
                <a:ext uri="{FF2B5EF4-FFF2-40B4-BE49-F238E27FC236}">
                  <a16:creationId xmlns:a16="http://schemas.microsoft.com/office/drawing/2014/main" id="{7A14FA85-4A26-403A-90BF-A5C68A334FCF}"/>
                </a:ext>
              </a:extLst>
            </p:cNvPr>
            <p:cNvPicPr>
              <a:picLocks noChangeAspect="1"/>
            </p:cNvPicPr>
            <p:nvPr/>
          </p:nvPicPr>
          <p:blipFill rotWithShape="1">
            <a:blip r:embed="rId5"/>
            <a:srcRect b="49023"/>
            <a:stretch/>
          </p:blipFill>
          <p:spPr>
            <a:xfrm rot="10800000">
              <a:off x="3827268" y="1660347"/>
              <a:ext cx="1510285" cy="784996"/>
            </a:xfrm>
            <a:prstGeom prst="rect">
              <a:avLst/>
            </a:prstGeom>
          </p:spPr>
        </p:pic>
        <p:pic>
          <p:nvPicPr>
            <p:cNvPr id="54" name="Picture 53">
              <a:extLst>
                <a:ext uri="{FF2B5EF4-FFF2-40B4-BE49-F238E27FC236}">
                  <a16:creationId xmlns:a16="http://schemas.microsoft.com/office/drawing/2014/main" id="{7962A066-5758-466E-9059-631E0E474D56}"/>
                </a:ext>
              </a:extLst>
            </p:cNvPr>
            <p:cNvPicPr>
              <a:picLocks noChangeAspect="1"/>
            </p:cNvPicPr>
            <p:nvPr/>
          </p:nvPicPr>
          <p:blipFill rotWithShape="1">
            <a:blip r:embed="rId5"/>
            <a:srcRect b="49023"/>
            <a:stretch/>
          </p:blipFill>
          <p:spPr>
            <a:xfrm rot="10800000">
              <a:off x="823901" y="1637824"/>
              <a:ext cx="1510285" cy="784996"/>
            </a:xfrm>
            <a:prstGeom prst="rect">
              <a:avLst/>
            </a:prstGeom>
          </p:spPr>
        </p:pic>
        <p:pic>
          <p:nvPicPr>
            <p:cNvPr id="55" name="Picture 54">
              <a:extLst>
                <a:ext uri="{FF2B5EF4-FFF2-40B4-BE49-F238E27FC236}">
                  <a16:creationId xmlns:a16="http://schemas.microsoft.com/office/drawing/2014/main" id="{FBB15574-BBFB-43B7-8553-397BEF2B684B}"/>
                </a:ext>
              </a:extLst>
            </p:cNvPr>
            <p:cNvPicPr>
              <a:picLocks noChangeAspect="1"/>
            </p:cNvPicPr>
            <p:nvPr/>
          </p:nvPicPr>
          <p:blipFill rotWithShape="1">
            <a:blip r:embed="rId5"/>
            <a:srcRect b="49023"/>
            <a:stretch/>
          </p:blipFill>
          <p:spPr>
            <a:xfrm>
              <a:off x="2321333" y="829432"/>
              <a:ext cx="1510285" cy="784996"/>
            </a:xfrm>
            <a:prstGeom prst="rect">
              <a:avLst/>
            </a:prstGeom>
          </p:spPr>
        </p:pic>
        <p:pic>
          <p:nvPicPr>
            <p:cNvPr id="56" name="Picture 55">
              <a:extLst>
                <a:ext uri="{FF2B5EF4-FFF2-40B4-BE49-F238E27FC236}">
                  <a16:creationId xmlns:a16="http://schemas.microsoft.com/office/drawing/2014/main" id="{DD7D003D-3AD2-4976-8DE4-72F5B0BA9534}"/>
                </a:ext>
              </a:extLst>
            </p:cNvPr>
            <p:cNvPicPr>
              <a:picLocks noChangeAspect="1"/>
            </p:cNvPicPr>
            <p:nvPr/>
          </p:nvPicPr>
          <p:blipFill rotWithShape="1">
            <a:blip r:embed="rId5"/>
            <a:srcRect b="49023"/>
            <a:stretch/>
          </p:blipFill>
          <p:spPr>
            <a:xfrm>
              <a:off x="5330714" y="799004"/>
              <a:ext cx="1510285" cy="784996"/>
            </a:xfrm>
            <a:prstGeom prst="rect">
              <a:avLst/>
            </a:prstGeom>
          </p:spPr>
        </p:pic>
        <p:sp>
          <p:nvSpPr>
            <p:cNvPr id="57" name="Oval 56">
              <a:extLst>
                <a:ext uri="{FF2B5EF4-FFF2-40B4-BE49-F238E27FC236}">
                  <a16:creationId xmlns:a16="http://schemas.microsoft.com/office/drawing/2014/main" id="{935286DD-7A01-40B4-8BDE-9B17CFEEE5AC}"/>
                </a:ext>
              </a:extLst>
            </p:cNvPr>
            <p:cNvSpPr/>
            <p:nvPr/>
          </p:nvSpPr>
          <p:spPr>
            <a:xfrm rot="10800000" flipH="1" flipV="1">
              <a:off x="2642974"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58" name="Oval 57">
              <a:extLst>
                <a:ext uri="{FF2B5EF4-FFF2-40B4-BE49-F238E27FC236}">
                  <a16:creationId xmlns:a16="http://schemas.microsoft.com/office/drawing/2014/main" id="{B594BE00-930F-4563-A378-4E56A934B356}"/>
                </a:ext>
              </a:extLst>
            </p:cNvPr>
            <p:cNvSpPr/>
            <p:nvPr/>
          </p:nvSpPr>
          <p:spPr>
            <a:xfrm rot="10800000" flipH="1" flipV="1">
              <a:off x="5699835"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59" name="Oval 58">
              <a:extLst>
                <a:ext uri="{FF2B5EF4-FFF2-40B4-BE49-F238E27FC236}">
                  <a16:creationId xmlns:a16="http://schemas.microsoft.com/office/drawing/2014/main" id="{823CBD21-7AA0-4247-A763-77DC9D8C1F89}"/>
                </a:ext>
              </a:extLst>
            </p:cNvPr>
            <p:cNvSpPr/>
            <p:nvPr/>
          </p:nvSpPr>
          <p:spPr>
            <a:xfrm rot="10800000" flipH="1" flipV="1">
              <a:off x="7213327"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60" name="Oval 59">
              <a:extLst>
                <a:ext uri="{FF2B5EF4-FFF2-40B4-BE49-F238E27FC236}">
                  <a16:creationId xmlns:a16="http://schemas.microsoft.com/office/drawing/2014/main" id="{64020DB7-16F2-4EF6-9058-86403E41B61C}"/>
                </a:ext>
              </a:extLst>
            </p:cNvPr>
            <p:cNvSpPr/>
            <p:nvPr/>
          </p:nvSpPr>
          <p:spPr>
            <a:xfrm rot="10800000" flipH="1" flipV="1">
              <a:off x="1107384"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sp>
          <p:nvSpPr>
            <p:cNvPr id="61" name="Oval 60">
              <a:extLst>
                <a:ext uri="{FF2B5EF4-FFF2-40B4-BE49-F238E27FC236}">
                  <a16:creationId xmlns:a16="http://schemas.microsoft.com/office/drawing/2014/main" id="{9E66ED8C-AE74-4925-BE00-FA608CD94531}"/>
                </a:ext>
              </a:extLst>
            </p:cNvPr>
            <p:cNvSpPr/>
            <p:nvPr/>
          </p:nvSpPr>
          <p:spPr>
            <a:xfrm rot="10800000" flipH="1" flipV="1">
              <a:off x="4171338" y="1216484"/>
              <a:ext cx="826836" cy="826823"/>
            </a:xfrm>
            <a:prstGeom prst="ellipse">
              <a:avLst/>
            </a:prstGeom>
            <a:solidFill>
              <a:srgbClr val="FFFFFF"/>
            </a:solidFill>
            <a:ln w="12700" cap="flat" cmpd="sng" algn="ctr">
              <a:noFill/>
              <a:prstDash val="solid"/>
              <a:miter lim="800000"/>
            </a:ln>
            <a:effectLst>
              <a:outerShdw sx="109000" sy="109000" algn="ctr" rotWithShape="0">
                <a:prstClr val="black">
                  <a:alpha val="11000"/>
                </a:prstClr>
              </a:outerShdw>
            </a:effectLst>
          </p:spPr>
          <p:txBody>
            <a:bodyPr rtlCol="0" anchor="ctr"/>
            <a:lstStyle/>
            <a:p>
              <a:pPr defTabSz="685800">
                <a:defRPr/>
              </a:pPr>
              <a:endParaRPr lang="en-US" sz="1350" kern="0" dirty="0">
                <a:solidFill>
                  <a:sysClr val="windowText" lastClr="000000"/>
                </a:solidFill>
                <a:latin typeface="Calibri" panose="020F0502020204030204"/>
              </a:endParaRPr>
            </a:p>
          </p:txBody>
        </p:sp>
        <p:pic>
          <p:nvPicPr>
            <p:cNvPr id="62" name="Picture 61">
              <a:extLst>
                <a:ext uri="{FF2B5EF4-FFF2-40B4-BE49-F238E27FC236}">
                  <a16:creationId xmlns:a16="http://schemas.microsoft.com/office/drawing/2014/main" id="{C19ED996-9756-46C8-9A6E-F0FD5BF602D2}"/>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1223" y="1260836"/>
              <a:ext cx="707184" cy="707184"/>
            </a:xfrm>
            <a:prstGeom prst="rect">
              <a:avLst/>
            </a:prstGeom>
          </p:spPr>
        </p:pic>
        <p:pic>
          <p:nvPicPr>
            <p:cNvPr id="63" name="Picture 62">
              <a:extLst>
                <a:ext uri="{FF2B5EF4-FFF2-40B4-BE49-F238E27FC236}">
                  <a16:creationId xmlns:a16="http://schemas.microsoft.com/office/drawing/2014/main" id="{B980F723-1612-4379-B7F4-BB6B52FF17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85150" y="1313662"/>
              <a:ext cx="620402" cy="620402"/>
            </a:xfrm>
            <a:prstGeom prst="rect">
              <a:avLst/>
            </a:prstGeom>
          </p:spPr>
        </p:pic>
        <p:pic>
          <p:nvPicPr>
            <p:cNvPr id="64" name="Picture 63" descr="A picture containing metalware, chain&#10;&#10;Description automatically generated">
              <a:extLst>
                <a:ext uri="{FF2B5EF4-FFF2-40B4-BE49-F238E27FC236}">
                  <a16:creationId xmlns:a16="http://schemas.microsoft.com/office/drawing/2014/main" id="{C45A5B41-8E33-46DA-9C08-9AC9FFE315D8}"/>
                </a:ext>
              </a:extLst>
            </p:cNvPr>
            <p:cNvPicPr>
              <a:picLocks noChangeAspect="1"/>
            </p:cNvPicPr>
            <p:nvPr/>
          </p:nvPicPr>
          <p:blipFill>
            <a:blip r:embed="rId8" cstate="print">
              <a:duotone>
                <a:prstClr val="black"/>
                <a:schemeClr val="bg1">
                  <a:lumMod val="75000"/>
                  <a:tint val="45000"/>
                  <a:satMod val="400000"/>
                </a:schemeClr>
              </a:duotone>
              <a:extLst>
                <a:ext uri="{28A0092B-C50C-407E-A947-70E740481C1C}">
                  <a14:useLocalDpi xmlns:a14="http://schemas.microsoft.com/office/drawing/2010/main" val="0"/>
                </a:ext>
              </a:extLst>
            </a:blip>
            <a:stretch>
              <a:fillRect/>
            </a:stretch>
          </p:blipFill>
          <p:spPr>
            <a:xfrm>
              <a:off x="2707562" y="1294649"/>
              <a:ext cx="716391" cy="716391"/>
            </a:xfrm>
            <a:prstGeom prst="rect">
              <a:avLst/>
            </a:prstGeom>
          </p:spPr>
        </p:pic>
        <p:pic>
          <p:nvPicPr>
            <p:cNvPr id="65" name="Picture 64">
              <a:extLst>
                <a:ext uri="{FF2B5EF4-FFF2-40B4-BE49-F238E27FC236}">
                  <a16:creationId xmlns:a16="http://schemas.microsoft.com/office/drawing/2014/main" id="{9F5CB141-27E5-46A1-84CA-7A38E598231D}"/>
                </a:ext>
              </a:extLst>
            </p:cNvPr>
            <p:cNvPicPr>
              <a:picLocks noChangeAspect="1"/>
            </p:cNvPicPr>
            <p:nvPr/>
          </p:nvPicPr>
          <p:blipFill>
            <a:blip r:embed="rId9" cstate="print">
              <a:duotone>
                <a:prstClr val="black"/>
                <a:schemeClr val="bg2">
                  <a:tint val="45000"/>
                  <a:satMod val="400000"/>
                </a:schemeClr>
              </a:duotone>
              <a:extLst>
                <a:ext uri="{28A0092B-C50C-407E-A947-70E740481C1C}">
                  <a14:useLocalDpi xmlns:a14="http://schemas.microsoft.com/office/drawing/2010/main" val="0"/>
                </a:ext>
              </a:extLst>
            </a:blip>
            <a:stretch>
              <a:fillRect/>
            </a:stretch>
          </p:blipFill>
          <p:spPr>
            <a:xfrm>
              <a:off x="4249272" y="1294649"/>
              <a:ext cx="644124" cy="644124"/>
            </a:xfrm>
            <a:prstGeom prst="rect">
              <a:avLst/>
            </a:prstGeom>
          </p:spPr>
        </p:pic>
        <p:pic>
          <p:nvPicPr>
            <p:cNvPr id="66" name="Picture 65">
              <a:extLst>
                <a:ext uri="{FF2B5EF4-FFF2-40B4-BE49-F238E27FC236}">
                  <a16:creationId xmlns:a16="http://schemas.microsoft.com/office/drawing/2014/main" id="{D489E0A7-425E-4C08-B4A8-D7324EB3D027}"/>
                </a:ext>
              </a:extLst>
            </p:cNvPr>
            <p:cNvPicPr>
              <a:picLocks noChangeAspect="1"/>
            </p:cNvPicPr>
            <p:nvPr/>
          </p:nvPicPr>
          <p:blipFill>
            <a:blip r:embed="rId10" cstate="print">
              <a:duotone>
                <a:prstClr val="black"/>
                <a:schemeClr val="bg1">
                  <a:lumMod val="65000"/>
                  <a:tint val="45000"/>
                  <a:satMod val="400000"/>
                </a:schemeClr>
              </a:duotone>
              <a:extLst>
                <a:ext uri="{28A0092B-C50C-407E-A947-70E740481C1C}">
                  <a14:useLocalDpi xmlns:a14="http://schemas.microsoft.com/office/drawing/2010/main" val="0"/>
                </a:ext>
              </a:extLst>
            </a:blip>
            <a:stretch>
              <a:fillRect/>
            </a:stretch>
          </p:blipFill>
          <p:spPr>
            <a:xfrm rot="19312060" flipH="1">
              <a:off x="5744659" y="1300955"/>
              <a:ext cx="695779" cy="695779"/>
            </a:xfrm>
            <a:prstGeom prst="rect">
              <a:avLst/>
            </a:prstGeom>
          </p:spPr>
        </p:pic>
      </p:grpSp>
    </p:spTree>
    <p:extLst>
      <p:ext uri="{BB962C8B-B14F-4D97-AF65-F5344CB8AC3E}">
        <p14:creationId xmlns:p14="http://schemas.microsoft.com/office/powerpoint/2010/main" val="2913021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hase 5_Preview">
    <p:bg>
      <p:bgPr>
        <a:solidFill>
          <a:schemeClr val="bg1">
            <a:lumMod val="95000"/>
          </a:schemeClr>
        </a:solidFill>
        <a:effectLst/>
      </p:bgPr>
    </p:bg>
    <p:spTree>
      <p:nvGrpSpPr>
        <p:cNvPr id="1" name=""/>
        <p:cNvGrpSpPr/>
        <p:nvPr/>
      </p:nvGrpSpPr>
      <p:grpSpPr>
        <a:xfrm>
          <a:off x="0" y="0"/>
          <a:ext cx="0" cy="0"/>
          <a:chOff x="0" y="0"/>
          <a:chExt cx="0" cy="0"/>
        </a:xfrm>
      </p:grpSpPr>
      <p:sp>
        <p:nvSpPr>
          <p:cNvPr id="53" name="Rounded Rectangle 52"/>
          <p:cNvSpPr/>
          <p:nvPr userDrawn="1"/>
        </p:nvSpPr>
        <p:spPr>
          <a:xfrm>
            <a:off x="406214" y="253968"/>
            <a:ext cx="12547786" cy="869708"/>
          </a:xfrm>
          <a:prstGeom prst="roundRect">
            <a:avLst>
              <a:gd name="adj" fmla="val 50000"/>
            </a:avLst>
          </a:prstGeom>
          <a:solidFill>
            <a:schemeClr val="accent6">
              <a:lumMod val="20000"/>
              <a:lumOff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3" name="Content Placeholder 2"/>
          <p:cNvSpPr>
            <a:spLocks noGrp="1"/>
          </p:cNvSpPr>
          <p:nvPr>
            <p:ph idx="1"/>
          </p:nvPr>
        </p:nvSpPr>
        <p:spPr>
          <a:xfrm>
            <a:off x="393514" y="1447800"/>
            <a:ext cx="11560713" cy="4908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4" name="TextBox 53"/>
          <p:cNvSpPr txBox="1"/>
          <p:nvPr userDrawn="1"/>
        </p:nvSpPr>
        <p:spPr>
          <a:xfrm>
            <a:off x="2209800" y="253968"/>
            <a:ext cx="4941125" cy="830997"/>
          </a:xfrm>
          <a:prstGeom prst="rect">
            <a:avLst/>
          </a:prstGeom>
          <a:noFill/>
        </p:spPr>
        <p:txBody>
          <a:bodyPr wrap="square" rtlCol="0">
            <a:spAutoFit/>
          </a:bodyPr>
          <a:lstStyle/>
          <a:p>
            <a:r>
              <a:rPr lang="en-US" sz="4800" b="1" dirty="0">
                <a:solidFill>
                  <a:schemeClr val="tx1"/>
                </a:solidFill>
                <a:latin typeface="+mj-lt"/>
              </a:rPr>
              <a:t>PHASE</a:t>
            </a:r>
            <a:r>
              <a:rPr lang="en-US" sz="4800" b="1" baseline="0" dirty="0">
                <a:solidFill>
                  <a:schemeClr val="tx1"/>
                </a:solidFill>
                <a:latin typeface="+mj-lt"/>
              </a:rPr>
              <a:t> PREVIEW</a:t>
            </a:r>
            <a:endParaRPr lang="en-US" sz="4800" b="1" dirty="0">
              <a:solidFill>
                <a:schemeClr val="tx1"/>
              </a:solidFill>
              <a:latin typeface="+mj-lt"/>
            </a:endParaRPr>
          </a:p>
        </p:txBody>
      </p:sp>
      <p:sp>
        <p:nvSpPr>
          <p:cNvPr id="55" name="TextBox 54"/>
          <p:cNvSpPr txBox="1"/>
          <p:nvPr userDrawn="1"/>
        </p:nvSpPr>
        <p:spPr>
          <a:xfrm>
            <a:off x="685800" y="-223086"/>
            <a:ext cx="2094556" cy="1785104"/>
          </a:xfrm>
          <a:prstGeom prst="rect">
            <a:avLst/>
          </a:prstGeom>
          <a:noFill/>
        </p:spPr>
        <p:txBody>
          <a:bodyPr wrap="square" rtlCol="0">
            <a:spAutoFit/>
          </a:bodyPr>
          <a:lstStyle/>
          <a:p>
            <a:r>
              <a:rPr lang="en-US" sz="11000" b="0" spc="-300" dirty="0">
                <a:solidFill>
                  <a:schemeClr val="accent6"/>
                </a:solidFill>
                <a:latin typeface="+mj-lt"/>
              </a:rPr>
              <a:t>05</a:t>
            </a:r>
          </a:p>
        </p:txBody>
      </p:sp>
      <p:sp>
        <p:nvSpPr>
          <p:cNvPr id="56" name="Text Placeholder 4"/>
          <p:cNvSpPr>
            <a:spLocks noGrp="1"/>
          </p:cNvSpPr>
          <p:nvPr>
            <p:ph type="body" sz="quarter" idx="16" hasCustomPrompt="1"/>
          </p:nvPr>
        </p:nvSpPr>
        <p:spPr>
          <a:xfrm>
            <a:off x="8519160" y="508000"/>
            <a:ext cx="1463040" cy="365760"/>
          </a:xfrm>
        </p:spPr>
        <p:txBody>
          <a:bodyPr>
            <a:normAutofit/>
          </a:bodyPr>
          <a:lstStyle>
            <a:lvl1pPr marL="0" indent="0">
              <a:buNone/>
              <a:defRPr sz="1800" baseline="0">
                <a:solidFill>
                  <a:schemeClr val="tx1"/>
                </a:solidFill>
                <a:latin typeface="+mj-lt"/>
              </a:defRPr>
            </a:lvl1pPr>
          </a:lstStyle>
          <a:p>
            <a:pPr lvl="0"/>
            <a:r>
              <a:rPr lang="en-US" dirty="0"/>
              <a:t>PAGE #</a:t>
            </a:r>
          </a:p>
        </p:txBody>
      </p:sp>
      <p:pic>
        <p:nvPicPr>
          <p:cNvPr id="57" name="Picture 5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9800" y="278703"/>
            <a:ext cx="837309" cy="837309"/>
          </a:xfrm>
          <a:prstGeom prst="rect">
            <a:avLst/>
          </a:prstGeom>
        </p:spPr>
      </p:pic>
      <p:grpSp>
        <p:nvGrpSpPr>
          <p:cNvPr id="58" name="Group 57"/>
          <p:cNvGrpSpPr/>
          <p:nvPr userDrawn="1"/>
        </p:nvGrpSpPr>
        <p:grpSpPr>
          <a:xfrm>
            <a:off x="7821983" y="193632"/>
            <a:ext cx="864817" cy="1015749"/>
            <a:chOff x="12321769" y="789215"/>
            <a:chExt cx="1059511" cy="1349830"/>
          </a:xfrm>
        </p:grpSpPr>
        <p:pic>
          <p:nvPicPr>
            <p:cNvPr id="59" name="Picture 5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60" name="TextBox 59"/>
            <p:cNvSpPr txBox="1"/>
            <p:nvPr/>
          </p:nvSpPr>
          <p:spPr>
            <a:xfrm>
              <a:off x="12566790" y="1422995"/>
              <a:ext cx="569474" cy="388300"/>
            </a:xfrm>
            <a:prstGeom prst="rect">
              <a:avLst/>
            </a:prstGeom>
            <a:noFill/>
          </p:spPr>
          <p:txBody>
            <a:bodyPr wrap="square" rtlCol="0">
              <a:spAutoFit/>
            </a:bodyPr>
            <a:lstStyle/>
            <a:p>
              <a:pPr algn="ctr">
                <a:lnSpc>
                  <a:spcPts val="1500"/>
                </a:lnSpc>
              </a:pPr>
              <a:r>
                <a:rPr lang="en-US" sz="1600" dirty="0">
                  <a:solidFill>
                    <a:schemeClr val="accent6">
                      <a:lumMod val="20000"/>
                      <a:lumOff val="80000"/>
                    </a:schemeClr>
                  </a:solidFill>
                  <a:latin typeface="+mj-lt"/>
                </a:rPr>
                <a:t>SNET</a:t>
              </a:r>
              <a:endParaRPr lang="en-US" sz="2000" dirty="0">
                <a:solidFill>
                  <a:schemeClr val="accent6">
                    <a:lumMod val="20000"/>
                    <a:lumOff val="80000"/>
                  </a:schemeClr>
                </a:solidFill>
                <a:latin typeface="+mj-lt"/>
              </a:endParaRPr>
            </a:p>
          </p:txBody>
        </p:sp>
      </p:grpSp>
      <p:sp>
        <p:nvSpPr>
          <p:cNvPr id="61" name="Text Placeholder 4"/>
          <p:cNvSpPr>
            <a:spLocks noGrp="1"/>
          </p:cNvSpPr>
          <p:nvPr>
            <p:ph type="body" sz="quarter" idx="17" hasCustomPrompt="1"/>
          </p:nvPr>
        </p:nvSpPr>
        <p:spPr>
          <a:xfrm>
            <a:off x="10489487" y="423037"/>
            <a:ext cx="1463040" cy="548640"/>
          </a:xfrm>
        </p:spPr>
        <p:txBody>
          <a:bodyPr anchor="ctr">
            <a:normAutofit/>
          </a:bodyPr>
          <a:lstStyle>
            <a:lvl1pPr marL="0" indent="0">
              <a:buNone/>
              <a:defRPr sz="1800" baseline="0">
                <a:solidFill>
                  <a:schemeClr val="tx1"/>
                </a:solidFill>
                <a:latin typeface="+mj-lt"/>
              </a:defRPr>
            </a:lvl1pPr>
          </a:lstStyle>
          <a:p>
            <a:pPr lvl="0"/>
            <a:r>
              <a:rPr lang="en-US" dirty="0"/>
              <a:t>LOCATION</a:t>
            </a:r>
          </a:p>
        </p:txBody>
      </p:sp>
    </p:spTree>
    <p:extLst>
      <p:ext uri="{BB962C8B-B14F-4D97-AF65-F5344CB8AC3E}">
        <p14:creationId xmlns:p14="http://schemas.microsoft.com/office/powerpoint/2010/main" val="17309024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hase 5_Activity 1 Overview">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45" name="TextBox 44"/>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tx1"/>
                </a:solidFill>
                <a:latin typeface="+mj-lt"/>
              </a:rPr>
              <a:t>ACTIVITY 1</a:t>
            </a:r>
          </a:p>
        </p:txBody>
      </p:sp>
      <p:sp>
        <p:nvSpPr>
          <p:cNvPr id="50" name="Isosceles Triangle 49"/>
          <p:cNvSpPr/>
          <p:nvPr userDrawn="1"/>
        </p:nvSpPr>
        <p:spPr>
          <a:xfrm flipV="1">
            <a:off x="10972800" y="1310800"/>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pic>
        <p:nvPicPr>
          <p:cNvPr id="26" name="Picture 2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1512965"/>
            <a:ext cx="236468" cy="236468"/>
          </a:xfrm>
          <a:prstGeom prst="rect">
            <a:avLst/>
          </a:prstGeom>
        </p:spPr>
      </p:pic>
      <p:sp>
        <p:nvSpPr>
          <p:cNvPr id="27" name="TextBox 26"/>
          <p:cNvSpPr txBox="1"/>
          <p:nvPr userDrawn="1"/>
        </p:nvSpPr>
        <p:spPr>
          <a:xfrm>
            <a:off x="10244402" y="1448869"/>
            <a:ext cx="1097280" cy="369332"/>
          </a:xfrm>
          <a:prstGeom prst="rect">
            <a:avLst/>
          </a:prstGeom>
          <a:noFill/>
        </p:spPr>
        <p:txBody>
          <a:bodyPr wrap="square" rtlCol="0">
            <a:spAutoFit/>
          </a:bodyPr>
          <a:lstStyle/>
          <a:p>
            <a:r>
              <a:rPr lang="en-US" dirty="0">
                <a:solidFill>
                  <a:schemeClr val="tx1"/>
                </a:solidFill>
                <a:latin typeface="+mj-lt"/>
              </a:rPr>
              <a:t>OVERVIEW</a:t>
            </a:r>
          </a:p>
        </p:txBody>
      </p:sp>
      <p:sp>
        <p:nvSpPr>
          <p:cNvPr id="28" name="TextBox 27"/>
          <p:cNvSpPr txBox="1"/>
          <p:nvPr userDrawn="1"/>
        </p:nvSpPr>
        <p:spPr>
          <a:xfrm>
            <a:off x="10244402" y="1754833"/>
            <a:ext cx="1097280" cy="274320"/>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41" name="TextBox 40"/>
          <p:cNvSpPr txBox="1"/>
          <p:nvPr userDrawn="1"/>
        </p:nvSpPr>
        <p:spPr>
          <a:xfrm>
            <a:off x="9778676" y="2296104"/>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46"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a:latin typeface="+mj-lt"/>
              </a:defRPr>
            </a:lvl1pPr>
          </a:lstStyle>
          <a:p>
            <a:pPr lvl="0"/>
            <a:r>
              <a:rPr lang="en-US" dirty="0"/>
              <a:t>Activity 1</a:t>
            </a:r>
          </a:p>
        </p:txBody>
      </p:sp>
      <p:grpSp>
        <p:nvGrpSpPr>
          <p:cNvPr id="24" name="Group 23"/>
          <p:cNvGrpSpPr/>
          <p:nvPr userDrawn="1"/>
        </p:nvGrpSpPr>
        <p:grpSpPr>
          <a:xfrm>
            <a:off x="9606880" y="-22169"/>
            <a:ext cx="3093444" cy="1015663"/>
            <a:chOff x="9606880" y="-22169"/>
            <a:chExt cx="3093444" cy="1015663"/>
          </a:xfrm>
        </p:grpSpPr>
        <p:sp>
          <p:nvSpPr>
            <p:cNvPr id="25" name="Rounded Rectangle 24"/>
            <p:cNvSpPr/>
            <p:nvPr userDrawn="1"/>
          </p:nvSpPr>
          <p:spPr>
            <a:xfrm>
              <a:off x="9606880" y="247291"/>
              <a:ext cx="3093444" cy="485634"/>
            </a:xfrm>
            <a:prstGeom prst="roundRect">
              <a:avLst>
                <a:gd name="adj" fmla="val 50000"/>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32" name="TextBox 31"/>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6"/>
                  </a:solidFill>
                  <a:latin typeface="+mj-lt"/>
                </a:rPr>
                <a:t>05</a:t>
              </a:r>
              <a:endParaRPr lang="en-US" sz="2000" dirty="0">
                <a:solidFill>
                  <a:schemeClr val="accent6"/>
                </a:solidFill>
                <a:latin typeface="+mj-lt"/>
              </a:endParaRPr>
            </a:p>
          </p:txBody>
        </p:sp>
      </p:grpSp>
    </p:spTree>
    <p:extLst>
      <p:ext uri="{BB962C8B-B14F-4D97-AF65-F5344CB8AC3E}">
        <p14:creationId xmlns:p14="http://schemas.microsoft.com/office/powerpoint/2010/main" val="612318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hase 5_Activity 1 Example">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38" name="TextBox 37"/>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tx1"/>
                </a:solidFill>
                <a:latin typeface="+mj-lt"/>
              </a:rPr>
              <a:t>ACTIVITY 1</a:t>
            </a:r>
          </a:p>
        </p:txBody>
      </p:sp>
      <p:sp>
        <p:nvSpPr>
          <p:cNvPr id="41" name="Isosceles Triangle 40"/>
          <p:cNvSpPr/>
          <p:nvPr userDrawn="1"/>
        </p:nvSpPr>
        <p:spPr>
          <a:xfrm flipV="1">
            <a:off x="10972800" y="1310800"/>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pic>
        <p:nvPicPr>
          <p:cNvPr id="42" name="Picture 4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1801533"/>
            <a:ext cx="236468" cy="236468"/>
          </a:xfrm>
          <a:prstGeom prst="rect">
            <a:avLst/>
          </a:prstGeom>
        </p:spPr>
      </p:pic>
      <p:sp>
        <p:nvSpPr>
          <p:cNvPr id="43" name="TextBox 42"/>
          <p:cNvSpPr txBox="1"/>
          <p:nvPr userDrawn="1"/>
        </p:nvSpPr>
        <p:spPr>
          <a:xfrm>
            <a:off x="10244402" y="1448869"/>
            <a:ext cx="1097280" cy="369332"/>
          </a:xfrm>
          <a:prstGeom prst="rect">
            <a:avLst/>
          </a:prstGeom>
          <a:noFill/>
        </p:spPr>
        <p:txBody>
          <a:bodyPr wrap="square" rtlCol="0">
            <a:spAutoFit/>
          </a:bodyPr>
          <a:lstStyle/>
          <a:p>
            <a:r>
              <a:rPr lang="en-US" dirty="0">
                <a:solidFill>
                  <a:schemeClr val="bg1">
                    <a:lumMod val="65000"/>
                  </a:schemeClr>
                </a:solidFill>
                <a:latin typeface="+mj-lt"/>
              </a:rPr>
              <a:t>OVERVIEW</a:t>
            </a:r>
          </a:p>
        </p:txBody>
      </p:sp>
      <p:sp>
        <p:nvSpPr>
          <p:cNvPr id="44" name="TextBox 43"/>
          <p:cNvSpPr txBox="1"/>
          <p:nvPr userDrawn="1"/>
        </p:nvSpPr>
        <p:spPr>
          <a:xfrm>
            <a:off x="10244402" y="1754833"/>
            <a:ext cx="1097280" cy="369332"/>
          </a:xfrm>
          <a:prstGeom prst="rect">
            <a:avLst/>
          </a:prstGeom>
          <a:noFill/>
        </p:spPr>
        <p:txBody>
          <a:bodyPr wrap="square" rtlCol="0">
            <a:spAutoFit/>
          </a:bodyPr>
          <a:lstStyle/>
          <a:p>
            <a:r>
              <a:rPr lang="en-US" dirty="0">
                <a:solidFill>
                  <a:schemeClr val="tx1"/>
                </a:solidFill>
                <a:latin typeface="+mj-lt"/>
              </a:rPr>
              <a:t>EXAMPLE</a:t>
            </a:r>
          </a:p>
        </p:txBody>
      </p:sp>
      <p:sp>
        <p:nvSpPr>
          <p:cNvPr id="54" name="TextBox 53"/>
          <p:cNvSpPr txBox="1"/>
          <p:nvPr userDrawn="1"/>
        </p:nvSpPr>
        <p:spPr>
          <a:xfrm>
            <a:off x="9778676" y="2296104"/>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46"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a:latin typeface="+mj-lt"/>
              </a:defRPr>
            </a:lvl1pPr>
          </a:lstStyle>
          <a:p>
            <a:pPr lvl="0"/>
            <a:r>
              <a:rPr lang="en-US" dirty="0"/>
              <a:t>Activity 1</a:t>
            </a:r>
          </a:p>
        </p:txBody>
      </p:sp>
      <p:grpSp>
        <p:nvGrpSpPr>
          <p:cNvPr id="24" name="Group 23"/>
          <p:cNvGrpSpPr/>
          <p:nvPr userDrawn="1"/>
        </p:nvGrpSpPr>
        <p:grpSpPr>
          <a:xfrm>
            <a:off x="9606880" y="-22169"/>
            <a:ext cx="3093444" cy="1015663"/>
            <a:chOff x="9606880" y="-22169"/>
            <a:chExt cx="3093444" cy="1015663"/>
          </a:xfrm>
        </p:grpSpPr>
        <p:sp>
          <p:nvSpPr>
            <p:cNvPr id="25" name="Rounded Rectangle 24"/>
            <p:cNvSpPr/>
            <p:nvPr userDrawn="1"/>
          </p:nvSpPr>
          <p:spPr>
            <a:xfrm>
              <a:off x="9606880" y="247291"/>
              <a:ext cx="3093444" cy="485634"/>
            </a:xfrm>
            <a:prstGeom prst="roundRect">
              <a:avLst>
                <a:gd name="adj" fmla="val 50000"/>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9" name="TextBox 28"/>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6"/>
                  </a:solidFill>
                  <a:latin typeface="+mj-lt"/>
                </a:rPr>
                <a:t>05</a:t>
              </a:r>
              <a:endParaRPr lang="en-US" sz="2000" dirty="0">
                <a:solidFill>
                  <a:schemeClr val="accent6"/>
                </a:solidFill>
                <a:latin typeface="+mj-lt"/>
              </a:endParaRPr>
            </a:p>
          </p:txBody>
        </p:sp>
      </p:grpSp>
    </p:spTree>
    <p:extLst>
      <p:ext uri="{BB962C8B-B14F-4D97-AF65-F5344CB8AC3E}">
        <p14:creationId xmlns:p14="http://schemas.microsoft.com/office/powerpoint/2010/main" val="9892814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hase 5_Activity 1 Let's Try It">
    <p:bg>
      <p:bgPr>
        <a:solidFill>
          <a:schemeClr val="accent6">
            <a:alpha val="55000"/>
          </a:schemeClr>
        </a:solidFill>
        <a:effectLst/>
      </p:bgPr>
    </p:bg>
    <p:spTree>
      <p:nvGrpSpPr>
        <p:cNvPr id="1" name=""/>
        <p:cNvGrpSpPr/>
        <p:nvPr/>
      </p:nvGrpSpPr>
      <p:grpSpPr>
        <a:xfrm>
          <a:off x="0" y="0"/>
          <a:ext cx="0" cy="0"/>
          <a:chOff x="0" y="0"/>
          <a:chExt cx="0" cy="0"/>
        </a:xfrm>
      </p:grpSpPr>
      <p:sp>
        <p:nvSpPr>
          <p:cNvPr id="31" name="Rectangle 30"/>
          <p:cNvSpPr/>
          <p:nvPr userDrawn="1"/>
        </p:nvSpPr>
        <p:spPr>
          <a:xfrm>
            <a:off x="9448800" y="0"/>
            <a:ext cx="274320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52240" y="5612632"/>
            <a:ext cx="708694" cy="708694"/>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90" y="1422995"/>
              <a:ext cx="569474" cy="388300"/>
            </a:xfrm>
            <a:prstGeom prst="rect">
              <a:avLst/>
            </a:prstGeom>
            <a:noFill/>
          </p:spPr>
          <p:txBody>
            <a:bodyPr wrap="square" rtlCol="0">
              <a:spAutoFit/>
            </a:bodyPr>
            <a:lstStyle/>
            <a:p>
              <a:pPr algn="ctr">
                <a:lnSpc>
                  <a:spcPts val="1500"/>
                </a:lnSpc>
              </a:pPr>
              <a:r>
                <a:rPr lang="en-US" sz="1600" dirty="0">
                  <a:solidFill>
                    <a:schemeClr val="accent2">
                      <a:lumMod val="20000"/>
                      <a:lumOff val="80000"/>
                    </a:schemeClr>
                  </a:solidFill>
                  <a:latin typeface="+mj-lt"/>
                </a:rPr>
                <a:t>SNET</a:t>
              </a:r>
              <a:endParaRPr lang="en-US" sz="2000" dirty="0">
                <a:solidFill>
                  <a:schemeClr val="accent2">
                    <a:lumMod val="20000"/>
                    <a:lumOff val="80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accent6"/>
                </a:solidFill>
                <a:latin typeface="+mj-lt"/>
              </a:rPr>
              <a:t>PARTICIPATE</a:t>
            </a:r>
          </a:p>
        </p:txBody>
      </p:sp>
      <p:sp>
        <p:nvSpPr>
          <p:cNvPr id="41" name="TextBox 40"/>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tx1"/>
                </a:solidFill>
                <a:latin typeface="+mj-lt"/>
              </a:rPr>
              <a:t>ACTIVITY 1</a:t>
            </a:r>
          </a:p>
        </p:txBody>
      </p:sp>
      <p:sp>
        <p:nvSpPr>
          <p:cNvPr id="42" name="Isosceles Triangle 41"/>
          <p:cNvSpPr/>
          <p:nvPr userDrawn="1"/>
        </p:nvSpPr>
        <p:spPr>
          <a:xfrm flipV="1">
            <a:off x="10972800" y="1310800"/>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pic>
        <p:nvPicPr>
          <p:cNvPr id="43" name="Picture 4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2152999"/>
            <a:ext cx="236468" cy="236468"/>
          </a:xfrm>
          <a:prstGeom prst="rect">
            <a:avLst/>
          </a:prstGeom>
        </p:spPr>
      </p:pic>
      <p:sp>
        <p:nvSpPr>
          <p:cNvPr id="44" name="TextBox 43"/>
          <p:cNvSpPr txBox="1"/>
          <p:nvPr userDrawn="1"/>
        </p:nvSpPr>
        <p:spPr>
          <a:xfrm>
            <a:off x="10244402" y="1448869"/>
            <a:ext cx="1097280" cy="369332"/>
          </a:xfrm>
          <a:prstGeom prst="rect">
            <a:avLst/>
          </a:prstGeom>
          <a:noFill/>
        </p:spPr>
        <p:txBody>
          <a:bodyPr wrap="square" rtlCol="0">
            <a:spAutoFit/>
          </a:bodyPr>
          <a:lstStyle/>
          <a:p>
            <a:r>
              <a:rPr lang="en-US" dirty="0">
                <a:solidFill>
                  <a:schemeClr val="bg1">
                    <a:lumMod val="65000"/>
                  </a:schemeClr>
                </a:solidFill>
                <a:latin typeface="+mj-lt"/>
              </a:rPr>
              <a:t>OVERVIEW</a:t>
            </a:r>
          </a:p>
        </p:txBody>
      </p:sp>
      <p:sp>
        <p:nvSpPr>
          <p:cNvPr id="52" name="TextBox 51"/>
          <p:cNvSpPr txBox="1"/>
          <p:nvPr userDrawn="1"/>
        </p:nvSpPr>
        <p:spPr>
          <a:xfrm>
            <a:off x="10244402" y="1754833"/>
            <a:ext cx="1097280" cy="274320"/>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53" name="TextBox 52"/>
          <p:cNvSpPr txBox="1"/>
          <p:nvPr userDrawn="1"/>
        </p:nvSpPr>
        <p:spPr>
          <a:xfrm>
            <a:off x="10244402" y="2060797"/>
            <a:ext cx="1097280" cy="369332"/>
          </a:xfrm>
          <a:prstGeom prst="rect">
            <a:avLst/>
          </a:prstGeom>
          <a:noFill/>
        </p:spPr>
        <p:txBody>
          <a:bodyPr wrap="square" rtlCol="0">
            <a:spAutoFit/>
          </a:bodyPr>
          <a:lstStyle/>
          <a:p>
            <a:r>
              <a:rPr lang="en-US" dirty="0">
                <a:solidFill>
                  <a:schemeClr val="accent6"/>
                </a:solidFill>
                <a:latin typeface="+mj-lt"/>
              </a:rPr>
              <a:t>LET’S TRY IT!</a:t>
            </a:r>
          </a:p>
        </p:txBody>
      </p:sp>
      <p:sp>
        <p:nvSpPr>
          <p:cNvPr id="55" name="TextBox 54"/>
          <p:cNvSpPr txBox="1"/>
          <p:nvPr userDrawn="1"/>
        </p:nvSpPr>
        <p:spPr>
          <a:xfrm>
            <a:off x="9778676" y="2296104"/>
            <a:ext cx="1463040" cy="365760"/>
          </a:xfrm>
          <a:prstGeom prst="rect">
            <a:avLst/>
          </a:prstGeom>
          <a:noFill/>
        </p:spPr>
        <p:txBody>
          <a:bodyPr wrap="square" rtlCol="0">
            <a:spAutoFit/>
          </a:bodyPr>
          <a:lstStyle/>
          <a:p>
            <a:r>
              <a:rPr lang="en-US" sz="2400" dirty="0">
                <a:solidFill>
                  <a:schemeClr val="bg1">
                    <a:lumMod val="65000"/>
                  </a:schemeClr>
                </a:solidFill>
                <a:latin typeface="+mj-lt"/>
              </a:rPr>
              <a:t>ACTIVITY 2</a:t>
            </a:r>
          </a:p>
        </p:txBody>
      </p:sp>
      <p:sp>
        <p:nvSpPr>
          <p:cNvPr id="46"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a:latin typeface="+mj-lt"/>
              </a:defRPr>
            </a:lvl1pPr>
          </a:lstStyle>
          <a:p>
            <a:pPr lvl="0"/>
            <a:r>
              <a:rPr lang="en-US" dirty="0"/>
              <a:t>Activity 1</a:t>
            </a:r>
          </a:p>
        </p:txBody>
      </p:sp>
      <p:grpSp>
        <p:nvGrpSpPr>
          <p:cNvPr id="25" name="Group 24"/>
          <p:cNvGrpSpPr/>
          <p:nvPr userDrawn="1"/>
        </p:nvGrpSpPr>
        <p:grpSpPr>
          <a:xfrm>
            <a:off x="9606880" y="-22169"/>
            <a:ext cx="3093444" cy="1015663"/>
            <a:chOff x="9606880" y="-22169"/>
            <a:chExt cx="3093444" cy="1015663"/>
          </a:xfrm>
        </p:grpSpPr>
        <p:sp>
          <p:nvSpPr>
            <p:cNvPr id="29" name="Rounded Rectangle 28"/>
            <p:cNvSpPr/>
            <p:nvPr userDrawn="1"/>
          </p:nvSpPr>
          <p:spPr>
            <a:xfrm>
              <a:off x="9606880" y="247291"/>
              <a:ext cx="3093444" cy="485634"/>
            </a:xfrm>
            <a:prstGeom prst="roundRect">
              <a:avLst>
                <a:gd name="adj" fmla="val 50000"/>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32" name="TextBox 31"/>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6"/>
                  </a:solidFill>
                  <a:latin typeface="+mj-lt"/>
                </a:rPr>
                <a:t>05</a:t>
              </a:r>
              <a:endParaRPr lang="en-US" sz="2000" dirty="0">
                <a:solidFill>
                  <a:schemeClr val="accent6"/>
                </a:solidFill>
                <a:latin typeface="+mj-lt"/>
              </a:endParaRPr>
            </a:p>
          </p:txBody>
        </p:sp>
      </p:grpSp>
    </p:spTree>
    <p:extLst>
      <p:ext uri="{BB962C8B-B14F-4D97-AF65-F5344CB8AC3E}">
        <p14:creationId xmlns:p14="http://schemas.microsoft.com/office/powerpoint/2010/main" val="18442857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hase 5_Activity 2 Overview">
    <p:bg>
      <p:bgPr>
        <a:solidFill>
          <a:schemeClr val="bg1">
            <a:lumMod val="95000"/>
          </a:schemeClr>
        </a:solidFill>
        <a:effectLst/>
      </p:bgPr>
    </p:bg>
    <p:spTree>
      <p:nvGrpSpPr>
        <p:cNvPr id="1" name=""/>
        <p:cNvGrpSpPr/>
        <p:nvPr/>
      </p:nvGrpSpPr>
      <p:grpSpPr>
        <a:xfrm>
          <a:off x="0" y="0"/>
          <a:ext cx="0" cy="0"/>
          <a:chOff x="0" y="0"/>
          <a:chExt cx="0" cy="0"/>
        </a:xfrm>
      </p:grpSpPr>
      <p:sp>
        <p:nvSpPr>
          <p:cNvPr id="53" name="TextBox 52"/>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tx1"/>
                </a:solidFill>
                <a:latin typeface="+mj-lt"/>
              </a:rPr>
              <a:t>ACTIVITY 2</a:t>
            </a:r>
          </a:p>
        </p:txBody>
      </p:sp>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50" name="Isosceles Triangle 49"/>
          <p:cNvSpPr/>
          <p:nvPr userDrawn="1"/>
        </p:nvSpPr>
        <p:spPr>
          <a:xfrm flipV="1">
            <a:off x="10972800" y="1617698"/>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36" name="TextBox 35"/>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pic>
        <p:nvPicPr>
          <p:cNvPr id="41" name="Picture 4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1816696"/>
            <a:ext cx="236468" cy="236468"/>
          </a:xfrm>
          <a:prstGeom prst="rect">
            <a:avLst/>
          </a:prstGeom>
        </p:spPr>
      </p:pic>
      <p:sp>
        <p:nvSpPr>
          <p:cNvPr id="42" name="TextBox 41"/>
          <p:cNvSpPr txBox="1"/>
          <p:nvPr userDrawn="1"/>
        </p:nvSpPr>
        <p:spPr>
          <a:xfrm>
            <a:off x="10244402" y="1752600"/>
            <a:ext cx="1097280" cy="369332"/>
          </a:xfrm>
          <a:prstGeom prst="rect">
            <a:avLst/>
          </a:prstGeom>
          <a:noFill/>
        </p:spPr>
        <p:txBody>
          <a:bodyPr wrap="square" rtlCol="0">
            <a:spAutoFit/>
          </a:bodyPr>
          <a:lstStyle/>
          <a:p>
            <a:r>
              <a:rPr lang="en-US" dirty="0">
                <a:solidFill>
                  <a:schemeClr val="tx1"/>
                </a:solidFill>
                <a:latin typeface="+mj-lt"/>
              </a:rPr>
              <a:t>OVERVIEW</a:t>
            </a:r>
          </a:p>
        </p:txBody>
      </p:sp>
      <p:sp>
        <p:nvSpPr>
          <p:cNvPr id="43" name="TextBox 42"/>
          <p:cNvSpPr txBox="1"/>
          <p:nvPr userDrawn="1"/>
        </p:nvSpPr>
        <p:spPr>
          <a:xfrm>
            <a:off x="10244402" y="2058564"/>
            <a:ext cx="1097280" cy="274320"/>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45" name="Text Placeholder 31"/>
          <p:cNvSpPr>
            <a:spLocks noGrp="1"/>
          </p:cNvSpPr>
          <p:nvPr>
            <p:ph type="body" sz="quarter" idx="14" hasCustomPrompt="1"/>
          </p:nvPr>
        </p:nvSpPr>
        <p:spPr>
          <a:xfrm>
            <a:off x="10439399" y="300033"/>
            <a:ext cx="1514829" cy="365760"/>
          </a:xfrm>
        </p:spPr>
        <p:txBody>
          <a:bodyPr>
            <a:noAutofit/>
          </a:bodyPr>
          <a:lstStyle>
            <a:lvl1pPr marL="0" indent="0">
              <a:buNone/>
              <a:defRPr sz="2400">
                <a:latin typeface="+mj-lt"/>
              </a:defRPr>
            </a:lvl1pPr>
          </a:lstStyle>
          <a:p>
            <a:pPr lvl="0"/>
            <a:r>
              <a:rPr lang="en-US" dirty="0"/>
              <a:t>Activity 2</a:t>
            </a:r>
          </a:p>
        </p:txBody>
      </p:sp>
      <p:grpSp>
        <p:nvGrpSpPr>
          <p:cNvPr id="24" name="Group 23"/>
          <p:cNvGrpSpPr/>
          <p:nvPr userDrawn="1"/>
        </p:nvGrpSpPr>
        <p:grpSpPr>
          <a:xfrm>
            <a:off x="9606880" y="-22169"/>
            <a:ext cx="3093444" cy="1015663"/>
            <a:chOff x="9606880" y="-22169"/>
            <a:chExt cx="3093444" cy="1015663"/>
          </a:xfrm>
        </p:grpSpPr>
        <p:sp>
          <p:nvSpPr>
            <p:cNvPr id="28" name="Rounded Rectangle 27"/>
            <p:cNvSpPr/>
            <p:nvPr userDrawn="1"/>
          </p:nvSpPr>
          <p:spPr>
            <a:xfrm>
              <a:off x="9606880" y="247291"/>
              <a:ext cx="3093444" cy="485634"/>
            </a:xfrm>
            <a:prstGeom prst="roundRect">
              <a:avLst>
                <a:gd name="adj" fmla="val 50000"/>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9" name="TextBox 28"/>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6"/>
                  </a:solidFill>
                  <a:latin typeface="+mj-lt"/>
                </a:rPr>
                <a:t>05</a:t>
              </a:r>
              <a:endParaRPr lang="en-US" sz="2000" dirty="0">
                <a:solidFill>
                  <a:schemeClr val="accent6"/>
                </a:solidFill>
                <a:latin typeface="+mj-lt"/>
              </a:endParaRPr>
            </a:p>
          </p:txBody>
        </p:sp>
      </p:grpSp>
    </p:spTree>
    <p:extLst>
      <p:ext uri="{BB962C8B-B14F-4D97-AF65-F5344CB8AC3E}">
        <p14:creationId xmlns:p14="http://schemas.microsoft.com/office/powerpoint/2010/main" val="41557189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hase 5_Activity 2 Example">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2</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8780" y="5450675"/>
            <a:ext cx="794779" cy="940410"/>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89" y="1422994"/>
              <a:ext cx="569473" cy="311007"/>
            </a:xfrm>
            <a:prstGeom prst="rect">
              <a:avLst/>
            </a:prstGeom>
            <a:noFill/>
          </p:spPr>
          <p:txBody>
            <a:bodyPr wrap="square" rtlCol="0">
              <a:spAutoFit/>
            </a:bodyPr>
            <a:lstStyle/>
            <a:p>
              <a:pPr algn="ctr">
                <a:lnSpc>
                  <a:spcPts val="1500"/>
                </a:lnSpc>
              </a:pPr>
              <a:r>
                <a:rPr lang="en-US" sz="1600" dirty="0">
                  <a:solidFill>
                    <a:schemeClr val="bg1">
                      <a:lumMod val="95000"/>
                    </a:schemeClr>
                  </a:solidFill>
                  <a:latin typeface="+mj-lt"/>
                </a:rPr>
                <a:t>SNET</a:t>
              </a:r>
              <a:endParaRPr lang="en-US" sz="2000" dirty="0">
                <a:solidFill>
                  <a:schemeClr val="bg1">
                    <a:lumMod val="95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bg1">
                    <a:lumMod val="65000"/>
                  </a:schemeClr>
                </a:solidFill>
                <a:latin typeface="+mj-lt"/>
              </a:rPr>
              <a:t>PRESENT</a:t>
            </a:r>
          </a:p>
        </p:txBody>
      </p:sp>
      <p:sp>
        <p:nvSpPr>
          <p:cNvPr id="57" name="TextBox 56"/>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tx1"/>
                </a:solidFill>
                <a:latin typeface="+mj-lt"/>
              </a:rPr>
              <a:t>ACTIVITY 2</a:t>
            </a:r>
          </a:p>
        </p:txBody>
      </p:sp>
      <p:sp>
        <p:nvSpPr>
          <p:cNvPr id="58" name="Isosceles Triangle 57"/>
          <p:cNvSpPr/>
          <p:nvPr userDrawn="1"/>
        </p:nvSpPr>
        <p:spPr>
          <a:xfrm flipV="1">
            <a:off x="10972800" y="1617698"/>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60" name="TextBox 59"/>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pic>
        <p:nvPicPr>
          <p:cNvPr id="61" name="Picture 6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79954" y="2152999"/>
            <a:ext cx="236468" cy="236468"/>
          </a:xfrm>
          <a:prstGeom prst="rect">
            <a:avLst/>
          </a:prstGeom>
        </p:spPr>
      </p:pic>
      <p:sp>
        <p:nvSpPr>
          <p:cNvPr id="62" name="TextBox 61"/>
          <p:cNvSpPr txBox="1"/>
          <p:nvPr userDrawn="1"/>
        </p:nvSpPr>
        <p:spPr>
          <a:xfrm>
            <a:off x="10244402" y="1752600"/>
            <a:ext cx="1097280" cy="369332"/>
          </a:xfrm>
          <a:prstGeom prst="rect">
            <a:avLst/>
          </a:prstGeom>
          <a:noFill/>
        </p:spPr>
        <p:txBody>
          <a:bodyPr wrap="square" rtlCol="0">
            <a:spAutoFit/>
          </a:bodyPr>
          <a:lstStyle/>
          <a:p>
            <a:r>
              <a:rPr lang="en-US" dirty="0">
                <a:solidFill>
                  <a:schemeClr val="bg1">
                    <a:lumMod val="65000"/>
                  </a:schemeClr>
                </a:solidFill>
                <a:latin typeface="+mj-lt"/>
              </a:rPr>
              <a:t>OVERVIEW</a:t>
            </a:r>
          </a:p>
        </p:txBody>
      </p:sp>
      <p:sp>
        <p:nvSpPr>
          <p:cNvPr id="63" name="TextBox 62"/>
          <p:cNvSpPr txBox="1"/>
          <p:nvPr userDrawn="1"/>
        </p:nvSpPr>
        <p:spPr>
          <a:xfrm>
            <a:off x="10244402" y="2058564"/>
            <a:ext cx="1097280" cy="369332"/>
          </a:xfrm>
          <a:prstGeom prst="rect">
            <a:avLst/>
          </a:prstGeom>
          <a:noFill/>
        </p:spPr>
        <p:txBody>
          <a:bodyPr wrap="square" rtlCol="0">
            <a:spAutoFit/>
          </a:bodyPr>
          <a:lstStyle/>
          <a:p>
            <a:r>
              <a:rPr lang="en-US" dirty="0">
                <a:solidFill>
                  <a:schemeClr val="tx1"/>
                </a:solidFill>
                <a:latin typeface="+mj-lt"/>
              </a:rPr>
              <a:t>EXAMPLE</a:t>
            </a:r>
          </a:p>
        </p:txBody>
      </p:sp>
      <p:grpSp>
        <p:nvGrpSpPr>
          <p:cNvPr id="24" name="Group 23"/>
          <p:cNvGrpSpPr/>
          <p:nvPr userDrawn="1"/>
        </p:nvGrpSpPr>
        <p:grpSpPr>
          <a:xfrm>
            <a:off x="9606880" y="-22169"/>
            <a:ext cx="3093444" cy="1015663"/>
            <a:chOff x="9606880" y="-22169"/>
            <a:chExt cx="3093444" cy="1015663"/>
          </a:xfrm>
        </p:grpSpPr>
        <p:sp>
          <p:nvSpPr>
            <p:cNvPr id="28" name="Rounded Rectangle 27"/>
            <p:cNvSpPr/>
            <p:nvPr userDrawn="1"/>
          </p:nvSpPr>
          <p:spPr>
            <a:xfrm>
              <a:off x="9606880" y="247291"/>
              <a:ext cx="3093444" cy="485634"/>
            </a:xfrm>
            <a:prstGeom prst="roundRect">
              <a:avLst>
                <a:gd name="adj" fmla="val 50000"/>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9" name="TextBox 28"/>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6"/>
                  </a:solidFill>
                  <a:latin typeface="+mj-lt"/>
                </a:rPr>
                <a:t>05</a:t>
              </a:r>
              <a:endParaRPr lang="en-US" sz="2000" dirty="0">
                <a:solidFill>
                  <a:schemeClr val="accent6"/>
                </a:solidFill>
                <a:latin typeface="+mj-lt"/>
              </a:endParaRPr>
            </a:p>
          </p:txBody>
        </p:sp>
      </p:grpSp>
    </p:spTree>
    <p:extLst>
      <p:ext uri="{BB962C8B-B14F-4D97-AF65-F5344CB8AC3E}">
        <p14:creationId xmlns:p14="http://schemas.microsoft.com/office/powerpoint/2010/main" val="362628312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hase 5_Activity 2 Let's Try It">
    <p:bg>
      <p:bgPr>
        <a:solidFill>
          <a:schemeClr val="accent6">
            <a:alpha val="55000"/>
          </a:schemeClr>
        </a:solidFill>
        <a:effectLst/>
      </p:bgPr>
    </p:bg>
    <p:spTree>
      <p:nvGrpSpPr>
        <p:cNvPr id="1" name=""/>
        <p:cNvGrpSpPr/>
        <p:nvPr/>
      </p:nvGrpSpPr>
      <p:grpSpPr>
        <a:xfrm>
          <a:off x="0" y="0"/>
          <a:ext cx="0" cy="0"/>
          <a:chOff x="0" y="0"/>
          <a:chExt cx="0" cy="0"/>
        </a:xfrm>
      </p:grpSpPr>
      <p:sp>
        <p:nvSpPr>
          <p:cNvPr id="31" name="Rectangle 30"/>
          <p:cNvSpPr/>
          <p:nvPr userDrawn="1"/>
        </p:nvSpPr>
        <p:spPr>
          <a:xfrm>
            <a:off x="9448800" y="0"/>
            <a:ext cx="274320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93515" y="1447800"/>
            <a:ext cx="859536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65346" y="6356350"/>
            <a:ext cx="1488882" cy="365125"/>
          </a:xfrm>
        </p:spPr>
        <p:txBody>
          <a:bodyPr/>
          <a:lstStyle/>
          <a:p>
            <a:fld id="{5805A9EC-108B-40EA-95FB-2468C466EA14}" type="slidenum">
              <a:rPr lang="en-US" smtClean="0"/>
              <a:t>‹#›</a:t>
            </a:fld>
            <a:endParaRPr lang="en-US" dirty="0"/>
          </a:p>
        </p:txBody>
      </p:sp>
      <p:sp>
        <p:nvSpPr>
          <p:cNvPr id="5" name="Text Placeholder 4"/>
          <p:cNvSpPr>
            <a:spLocks noGrp="1"/>
          </p:cNvSpPr>
          <p:nvPr userDrawn="1">
            <p:ph type="body" sz="quarter" idx="13" hasCustomPrompt="1"/>
          </p:nvPr>
        </p:nvSpPr>
        <p:spPr>
          <a:xfrm>
            <a:off x="10465347" y="4253023"/>
            <a:ext cx="1463040" cy="365760"/>
          </a:xfrm>
        </p:spPr>
        <p:txBody>
          <a:bodyPr>
            <a:normAutofit/>
          </a:bodyPr>
          <a:lstStyle>
            <a:lvl1pPr marL="0" indent="0">
              <a:buNone/>
              <a:defRPr sz="1800" baseline="0">
                <a:solidFill>
                  <a:schemeClr val="bg1">
                    <a:lumMod val="65000"/>
                  </a:schemeClr>
                </a:solidFill>
                <a:latin typeface="+mj-lt"/>
              </a:defRPr>
            </a:lvl1pPr>
          </a:lstStyle>
          <a:p>
            <a:pPr lvl="0"/>
            <a:r>
              <a:rPr lang="en-US" dirty="0"/>
              <a:t>PAGE #</a:t>
            </a:r>
          </a:p>
        </p:txBody>
      </p:sp>
      <p:sp>
        <p:nvSpPr>
          <p:cNvPr id="32" name="Text Placeholder 31"/>
          <p:cNvSpPr>
            <a:spLocks noGrp="1"/>
          </p:cNvSpPr>
          <p:nvPr userDrawn="1">
            <p:ph type="body" sz="quarter" idx="14" hasCustomPrompt="1"/>
          </p:nvPr>
        </p:nvSpPr>
        <p:spPr>
          <a:xfrm>
            <a:off x="10439399" y="300033"/>
            <a:ext cx="1514829" cy="365760"/>
          </a:xfrm>
        </p:spPr>
        <p:txBody>
          <a:bodyPr>
            <a:noAutofit/>
          </a:bodyPr>
          <a:lstStyle>
            <a:lvl1pPr marL="0" indent="0">
              <a:buNone/>
              <a:defRPr sz="2400" baseline="0">
                <a:latin typeface="+mj-lt"/>
              </a:defRPr>
            </a:lvl1pPr>
          </a:lstStyle>
          <a:p>
            <a:pPr lvl="0"/>
            <a:r>
              <a:rPr lang="en-US" dirty="0"/>
              <a:t>Activity 2</a:t>
            </a:r>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7933" y="4780542"/>
            <a:ext cx="837309" cy="837309"/>
          </a:xfrm>
          <a:prstGeom prst="rect">
            <a:avLst/>
          </a:prstGeom>
        </p:spPr>
      </p:pic>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52240" y="5612632"/>
            <a:ext cx="708694" cy="708694"/>
          </a:xfrm>
          <a:prstGeom prst="rect">
            <a:avLst/>
          </a:prstGeom>
        </p:spPr>
      </p:pic>
      <p:grpSp>
        <p:nvGrpSpPr>
          <p:cNvPr id="39" name="Group 38"/>
          <p:cNvGrpSpPr/>
          <p:nvPr userDrawn="1"/>
        </p:nvGrpSpPr>
        <p:grpSpPr>
          <a:xfrm>
            <a:off x="9579578" y="3938655"/>
            <a:ext cx="864817" cy="1015749"/>
            <a:chOff x="12321769" y="789215"/>
            <a:chExt cx="1059511" cy="1349830"/>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21769" y="789215"/>
              <a:ext cx="1059511" cy="1349830"/>
            </a:xfrm>
            <a:prstGeom prst="rect">
              <a:avLst/>
            </a:prstGeom>
          </p:spPr>
        </p:pic>
        <p:sp>
          <p:nvSpPr>
            <p:cNvPr id="16" name="TextBox 15"/>
            <p:cNvSpPr txBox="1"/>
            <p:nvPr/>
          </p:nvSpPr>
          <p:spPr>
            <a:xfrm>
              <a:off x="12566790" y="1422995"/>
              <a:ext cx="569474" cy="388300"/>
            </a:xfrm>
            <a:prstGeom prst="rect">
              <a:avLst/>
            </a:prstGeom>
            <a:noFill/>
          </p:spPr>
          <p:txBody>
            <a:bodyPr wrap="square" rtlCol="0">
              <a:spAutoFit/>
            </a:bodyPr>
            <a:lstStyle/>
            <a:p>
              <a:pPr algn="ctr">
                <a:lnSpc>
                  <a:spcPts val="1500"/>
                </a:lnSpc>
              </a:pPr>
              <a:r>
                <a:rPr lang="en-US" sz="1600" dirty="0">
                  <a:solidFill>
                    <a:schemeClr val="accent2">
                      <a:lumMod val="20000"/>
                      <a:lumOff val="80000"/>
                    </a:schemeClr>
                  </a:solidFill>
                  <a:latin typeface="+mj-lt"/>
                </a:rPr>
                <a:t>SNET</a:t>
              </a:r>
              <a:endParaRPr lang="en-US" sz="2000" dirty="0">
                <a:solidFill>
                  <a:schemeClr val="accent2">
                    <a:lumMod val="20000"/>
                    <a:lumOff val="80000"/>
                  </a:schemeClr>
                </a:solidFill>
                <a:latin typeface="+mj-lt"/>
              </a:endParaRPr>
            </a:p>
          </p:txBody>
        </p:sp>
      </p:grpSp>
      <p:sp>
        <p:nvSpPr>
          <p:cNvPr id="40" name="Text Placeholder 4"/>
          <p:cNvSpPr>
            <a:spLocks noGrp="1"/>
          </p:cNvSpPr>
          <p:nvPr>
            <p:ph type="body" sz="quarter" idx="15" hasCustomPrompt="1"/>
          </p:nvPr>
        </p:nvSpPr>
        <p:spPr>
          <a:xfrm>
            <a:off x="10465347" y="4945868"/>
            <a:ext cx="1463040" cy="548640"/>
          </a:xfrm>
        </p:spPr>
        <p:txBody>
          <a:bodyPr>
            <a:normAutofit/>
          </a:bodyPr>
          <a:lstStyle>
            <a:lvl1pPr marL="0" indent="0">
              <a:buNone/>
              <a:defRPr sz="1800" baseline="0">
                <a:solidFill>
                  <a:schemeClr val="bg1">
                    <a:lumMod val="65000"/>
                  </a:schemeClr>
                </a:solidFill>
                <a:latin typeface="+mj-lt"/>
              </a:defRPr>
            </a:lvl1pPr>
          </a:lstStyle>
          <a:p>
            <a:pPr lvl="0"/>
            <a:r>
              <a:rPr lang="en-US" dirty="0"/>
              <a:t>LOCATION</a:t>
            </a:r>
          </a:p>
        </p:txBody>
      </p:sp>
      <p:sp>
        <p:nvSpPr>
          <p:cNvPr id="8" name="Title 7"/>
          <p:cNvSpPr>
            <a:spLocks noGrp="1"/>
          </p:cNvSpPr>
          <p:nvPr>
            <p:ph type="title"/>
          </p:nvPr>
        </p:nvSpPr>
        <p:spPr>
          <a:xfrm>
            <a:off x="393514" y="247291"/>
            <a:ext cx="8595360" cy="914400"/>
          </a:xfrm>
        </p:spPr>
        <p:txBody>
          <a:bodyPr>
            <a:normAutofit/>
          </a:bodyPr>
          <a:lstStyle>
            <a:lvl1pPr>
              <a:defRPr sz="4000"/>
            </a:lvl1pPr>
          </a:lstStyle>
          <a:p>
            <a:r>
              <a:rPr lang="en-US" dirty="0"/>
              <a:t>Click to edit Master title style</a:t>
            </a:r>
          </a:p>
        </p:txBody>
      </p:sp>
      <p:sp>
        <p:nvSpPr>
          <p:cNvPr id="30" name="TextBox 29"/>
          <p:cNvSpPr txBox="1"/>
          <p:nvPr userDrawn="1"/>
        </p:nvSpPr>
        <p:spPr>
          <a:xfrm>
            <a:off x="10465347" y="5736214"/>
            <a:ext cx="1463040" cy="369332"/>
          </a:xfrm>
          <a:prstGeom prst="rect">
            <a:avLst/>
          </a:prstGeom>
          <a:noFill/>
        </p:spPr>
        <p:txBody>
          <a:bodyPr wrap="square" rtlCol="0">
            <a:spAutoFit/>
          </a:bodyPr>
          <a:lstStyle/>
          <a:p>
            <a:r>
              <a:rPr lang="en-US" dirty="0">
                <a:solidFill>
                  <a:schemeClr val="accent6"/>
                </a:solidFill>
                <a:latin typeface="+mj-lt"/>
              </a:rPr>
              <a:t>PARTICIPATE</a:t>
            </a:r>
          </a:p>
        </p:txBody>
      </p:sp>
      <p:sp>
        <p:nvSpPr>
          <p:cNvPr id="58" name="TextBox 57"/>
          <p:cNvSpPr txBox="1"/>
          <p:nvPr userDrawn="1"/>
        </p:nvSpPr>
        <p:spPr>
          <a:xfrm>
            <a:off x="9778676" y="1394731"/>
            <a:ext cx="2175552" cy="461665"/>
          </a:xfrm>
          <a:prstGeom prst="rect">
            <a:avLst/>
          </a:prstGeom>
          <a:noFill/>
        </p:spPr>
        <p:txBody>
          <a:bodyPr wrap="square" rtlCol="0">
            <a:spAutoFit/>
          </a:bodyPr>
          <a:lstStyle/>
          <a:p>
            <a:r>
              <a:rPr lang="en-US" sz="2400" dirty="0">
                <a:solidFill>
                  <a:schemeClr val="tx1"/>
                </a:solidFill>
                <a:latin typeface="+mj-lt"/>
              </a:rPr>
              <a:t>ACTIVITY 2</a:t>
            </a:r>
          </a:p>
        </p:txBody>
      </p:sp>
      <p:sp>
        <p:nvSpPr>
          <p:cNvPr id="59" name="Isosceles Triangle 58"/>
          <p:cNvSpPr/>
          <p:nvPr userDrawn="1"/>
        </p:nvSpPr>
        <p:spPr>
          <a:xfrm flipV="1">
            <a:off x="10972800" y="1617698"/>
            <a:ext cx="123825" cy="618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61" name="TextBox 60"/>
          <p:cNvSpPr txBox="1"/>
          <p:nvPr userDrawn="1"/>
        </p:nvSpPr>
        <p:spPr>
          <a:xfrm>
            <a:off x="9778676" y="1103930"/>
            <a:ext cx="1463040" cy="461665"/>
          </a:xfrm>
          <a:prstGeom prst="rect">
            <a:avLst/>
          </a:prstGeom>
          <a:noFill/>
        </p:spPr>
        <p:txBody>
          <a:bodyPr wrap="square" rtlCol="0">
            <a:spAutoFit/>
          </a:bodyPr>
          <a:lstStyle/>
          <a:p>
            <a:r>
              <a:rPr lang="en-US" sz="2400" dirty="0">
                <a:solidFill>
                  <a:schemeClr val="bg1">
                    <a:lumMod val="65000"/>
                  </a:schemeClr>
                </a:solidFill>
                <a:latin typeface="+mj-lt"/>
              </a:rPr>
              <a:t>ACTIVITY 1</a:t>
            </a:r>
          </a:p>
        </p:txBody>
      </p:sp>
      <p:pic>
        <p:nvPicPr>
          <p:cNvPr id="62" name="Picture 6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76898" flipH="1">
            <a:off x="9954933" y="2434910"/>
            <a:ext cx="236468" cy="236468"/>
          </a:xfrm>
          <a:prstGeom prst="rect">
            <a:avLst/>
          </a:prstGeom>
        </p:spPr>
      </p:pic>
      <p:sp>
        <p:nvSpPr>
          <p:cNvPr id="63" name="TextBox 62"/>
          <p:cNvSpPr txBox="1"/>
          <p:nvPr userDrawn="1"/>
        </p:nvSpPr>
        <p:spPr>
          <a:xfrm>
            <a:off x="10244402" y="1752600"/>
            <a:ext cx="1097280" cy="369332"/>
          </a:xfrm>
          <a:prstGeom prst="rect">
            <a:avLst/>
          </a:prstGeom>
          <a:noFill/>
        </p:spPr>
        <p:txBody>
          <a:bodyPr wrap="square" rtlCol="0">
            <a:spAutoFit/>
          </a:bodyPr>
          <a:lstStyle/>
          <a:p>
            <a:r>
              <a:rPr lang="en-US" dirty="0">
                <a:solidFill>
                  <a:schemeClr val="bg1">
                    <a:lumMod val="65000"/>
                  </a:schemeClr>
                </a:solidFill>
                <a:latin typeface="+mj-lt"/>
              </a:rPr>
              <a:t>OVERVIEW</a:t>
            </a:r>
          </a:p>
        </p:txBody>
      </p:sp>
      <p:sp>
        <p:nvSpPr>
          <p:cNvPr id="64" name="TextBox 63"/>
          <p:cNvSpPr txBox="1"/>
          <p:nvPr userDrawn="1"/>
        </p:nvSpPr>
        <p:spPr>
          <a:xfrm>
            <a:off x="10244402" y="2058564"/>
            <a:ext cx="1097280" cy="274320"/>
          </a:xfrm>
          <a:prstGeom prst="rect">
            <a:avLst/>
          </a:prstGeom>
          <a:noFill/>
        </p:spPr>
        <p:txBody>
          <a:bodyPr wrap="square" rtlCol="0">
            <a:spAutoFit/>
          </a:bodyPr>
          <a:lstStyle/>
          <a:p>
            <a:r>
              <a:rPr lang="en-US" dirty="0">
                <a:solidFill>
                  <a:schemeClr val="bg1">
                    <a:lumMod val="65000"/>
                  </a:schemeClr>
                </a:solidFill>
                <a:latin typeface="+mj-lt"/>
              </a:rPr>
              <a:t>EXAMPLE</a:t>
            </a:r>
          </a:p>
        </p:txBody>
      </p:sp>
      <p:sp>
        <p:nvSpPr>
          <p:cNvPr id="65" name="TextBox 64"/>
          <p:cNvSpPr txBox="1"/>
          <p:nvPr userDrawn="1"/>
        </p:nvSpPr>
        <p:spPr>
          <a:xfrm>
            <a:off x="10244402" y="2364528"/>
            <a:ext cx="1097280" cy="369332"/>
          </a:xfrm>
          <a:prstGeom prst="rect">
            <a:avLst/>
          </a:prstGeom>
          <a:noFill/>
        </p:spPr>
        <p:txBody>
          <a:bodyPr wrap="square" rtlCol="0">
            <a:spAutoFit/>
          </a:bodyPr>
          <a:lstStyle/>
          <a:p>
            <a:r>
              <a:rPr lang="en-US" dirty="0">
                <a:solidFill>
                  <a:schemeClr val="accent6"/>
                </a:solidFill>
                <a:latin typeface="+mj-lt"/>
              </a:rPr>
              <a:t>LET’S TRY IT!</a:t>
            </a:r>
          </a:p>
        </p:txBody>
      </p:sp>
      <p:grpSp>
        <p:nvGrpSpPr>
          <p:cNvPr id="26" name="Group 25"/>
          <p:cNvGrpSpPr/>
          <p:nvPr userDrawn="1"/>
        </p:nvGrpSpPr>
        <p:grpSpPr>
          <a:xfrm>
            <a:off x="9606880" y="-22169"/>
            <a:ext cx="3093444" cy="1015663"/>
            <a:chOff x="9606880" y="-22169"/>
            <a:chExt cx="3093444" cy="1015663"/>
          </a:xfrm>
        </p:grpSpPr>
        <p:sp>
          <p:nvSpPr>
            <p:cNvPr id="27" name="Rounded Rectangle 26"/>
            <p:cNvSpPr/>
            <p:nvPr userDrawn="1"/>
          </p:nvSpPr>
          <p:spPr>
            <a:xfrm>
              <a:off x="9606880" y="247291"/>
              <a:ext cx="3093444" cy="485634"/>
            </a:xfrm>
            <a:prstGeom prst="roundRect">
              <a:avLst>
                <a:gd name="adj" fmla="val 50000"/>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8" name="TextBox 27"/>
            <p:cNvSpPr txBox="1"/>
            <p:nvPr userDrawn="1"/>
          </p:nvSpPr>
          <p:spPr>
            <a:xfrm>
              <a:off x="9691198" y="-22169"/>
              <a:ext cx="748202" cy="1015663"/>
            </a:xfrm>
            <a:prstGeom prst="rect">
              <a:avLst/>
            </a:prstGeom>
            <a:noFill/>
          </p:spPr>
          <p:txBody>
            <a:bodyPr wrap="square" rtlCol="0">
              <a:spAutoFit/>
            </a:bodyPr>
            <a:lstStyle/>
            <a:p>
              <a:r>
                <a:rPr lang="en-US" sz="6000" dirty="0">
                  <a:solidFill>
                    <a:schemeClr val="accent6"/>
                  </a:solidFill>
                  <a:latin typeface="+mj-lt"/>
                </a:rPr>
                <a:t>05</a:t>
              </a:r>
              <a:endParaRPr lang="en-US" sz="2000" dirty="0">
                <a:solidFill>
                  <a:schemeClr val="accent6"/>
                </a:solidFill>
                <a:latin typeface="+mj-lt"/>
              </a:endParaRPr>
            </a:p>
          </p:txBody>
        </p:sp>
      </p:grpSp>
    </p:spTree>
    <p:extLst>
      <p:ext uri="{BB962C8B-B14F-4D97-AF65-F5344CB8AC3E}">
        <p14:creationId xmlns:p14="http://schemas.microsoft.com/office/powerpoint/2010/main" val="3976131836"/>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6" Type="http://schemas.openxmlformats.org/officeDocument/2006/relationships/theme" Target="../theme/theme2.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rgbClr val="909090"/>
                </a:solidFill>
                <a:latin typeface="+mj-lt"/>
              </a:defRPr>
            </a:lvl1pPr>
          </a:lstStyle>
          <a:p>
            <a:fld id="{5805A9EC-108B-40EA-95FB-2468C466EA14}" type="slidenum">
              <a:rPr lang="en-US" smtClean="0"/>
              <a:pPr/>
              <a:t>‹#›</a:t>
            </a:fld>
            <a:endParaRPr lang="en-US" dirty="0"/>
          </a:p>
        </p:txBody>
      </p:sp>
    </p:spTree>
    <p:extLst>
      <p:ext uri="{BB962C8B-B14F-4D97-AF65-F5344CB8AC3E}">
        <p14:creationId xmlns:p14="http://schemas.microsoft.com/office/powerpoint/2010/main" val="3788209395"/>
      </p:ext>
    </p:extLst>
  </p:cSld>
  <p:clrMap bg1="lt1" tx1="dk1" bg2="lt2" tx2="dk2" accent1="accent1" accent2="accent2" accent3="accent3" accent4="accent4" accent5="accent5" accent6="accent6" hlink="hlink" folHlink="folHlink"/>
  <p:sldLayoutIdLst>
    <p:sldLayoutId id="2147484124" r:id="rId1"/>
    <p:sldLayoutId id="2147484204" r:id="rId2"/>
    <p:sldLayoutId id="2147484211" r:id="rId3"/>
    <p:sldLayoutId id="2147484213" r:id="rId4"/>
    <p:sldLayoutId id="2147484214" r:id="rId5"/>
    <p:sldLayoutId id="2147484215" r:id="rId6"/>
    <p:sldLayoutId id="2147484216" r:id="rId7"/>
    <p:sldLayoutId id="2147484289" r:id="rId8"/>
    <p:sldLayoutId id="2147484217" r:id="rId9"/>
    <p:sldLayoutId id="2147484218" r:id="rId10"/>
    <p:sldLayoutId id="2147484219" r:id="rId11"/>
    <p:sldLayoutId id="2147484220" r:id="rId12"/>
    <p:sldLayoutId id="2147484221" r:id="rId13"/>
    <p:sldLayoutId id="2147484196" r:id="rId14"/>
    <p:sldLayoutId id="2147484209" r:id="rId15"/>
    <p:sldLayoutId id="2147484197" r:id="rId16"/>
    <p:sldLayoutId id="2147484198" r:id="rId17"/>
    <p:sldLayoutId id="2147484199" r:id="rId18"/>
    <p:sldLayoutId id="2147484272" r:id="rId19"/>
    <p:sldLayoutId id="2147484200" r:id="rId20"/>
    <p:sldLayoutId id="2147484201" r:id="rId21"/>
    <p:sldLayoutId id="2147484125" r:id="rId22"/>
    <p:sldLayoutId id="2147484135" r:id="rId23"/>
    <p:sldLayoutId id="2147484136" r:id="rId24"/>
    <p:sldLayoutId id="2147484137" r:id="rId25"/>
    <p:sldLayoutId id="2147484138" r:id="rId26"/>
    <p:sldLayoutId id="2147484139" r:id="rId27"/>
    <p:sldLayoutId id="2147484140" r:id="rId28"/>
    <p:sldLayoutId id="2147484141" r:id="rId29"/>
    <p:sldLayoutId id="2147484142" r:id="rId30"/>
    <p:sldLayoutId id="2147484143" r:id="rId31"/>
    <p:sldLayoutId id="2147484144" r:id="rId32"/>
    <p:sldLayoutId id="2147484145" r:id="rId33"/>
    <p:sldLayoutId id="2147484146" r:id="rId34"/>
    <p:sldLayoutId id="2147484147" r:id="rId35"/>
    <p:sldLayoutId id="2147484148" r:id="rId36"/>
    <p:sldLayoutId id="2147484149" r:id="rId37"/>
    <p:sldLayoutId id="2147484150" r:id="rId38"/>
    <p:sldLayoutId id="2147484168" r:id="rId39"/>
    <p:sldLayoutId id="2147484169" r:id="rId40"/>
    <p:sldLayoutId id="2147484170" r:id="rId41"/>
    <p:sldLayoutId id="2147484191" r:id="rId42"/>
    <p:sldLayoutId id="2147484192" r:id="rId43"/>
    <p:sldLayoutId id="2147484193" r:id="rId44"/>
    <p:sldLayoutId id="2147484222" r:id="rId45"/>
    <p:sldLayoutId id="2147484173" r:id="rId46"/>
    <p:sldLayoutId id="2147484174" r:id="rId47"/>
    <p:sldLayoutId id="2147484175" r:id="rId48"/>
    <p:sldLayoutId id="2147484176" r:id="rId49"/>
    <p:sldLayoutId id="2147484177" r:id="rId50"/>
    <p:sldLayoutId id="2147484178" r:id="rId51"/>
    <p:sldLayoutId id="2147484179" r:id="rId52"/>
    <p:sldLayoutId id="2147484180" r:id="rId53"/>
    <p:sldLayoutId id="2147484181" r:id="rId54"/>
    <p:sldLayoutId id="2147484182" r:id="rId55"/>
    <p:sldLayoutId id="2147484183" r:id="rId56"/>
    <p:sldLayoutId id="2147484184" r:id="rId57"/>
    <p:sldLayoutId id="2147484185" r:id="rId58"/>
    <p:sldLayoutId id="2147484186" r:id="rId59"/>
    <p:sldLayoutId id="2147484187" r:id="rId60"/>
    <p:sldLayoutId id="2147484188" r:id="rId61"/>
    <p:sldLayoutId id="2147484189" r:id="rId62"/>
    <p:sldLayoutId id="2147484190" r:id="rId63"/>
    <p:sldLayoutId id="2147484194" r:id="rId64"/>
    <p:sldLayoutId id="2147484195" r:id="rId65"/>
    <p:sldLayoutId id="2147484223" r:id="rId66"/>
    <p:sldLayoutId id="2147484224" r:id="rId67"/>
    <p:sldLayoutId id="2147484225" r:id="rId68"/>
    <p:sldLayoutId id="2147484226" r:id="rId69"/>
    <p:sldLayoutId id="2147484227" r:id="rId70"/>
    <p:sldLayoutId id="2147484228" r:id="rId71"/>
    <p:sldLayoutId id="2147484229" r:id="rId72"/>
    <p:sldLayoutId id="2147484230" r:id="rId73"/>
    <p:sldLayoutId id="2147484231" r:id="rId74"/>
    <p:sldLayoutId id="2147484232" r:id="rId75"/>
    <p:sldLayoutId id="2147484233" r:id="rId76"/>
    <p:sldLayoutId id="2147484234" r:id="rId77"/>
    <p:sldLayoutId id="2147484235" r:id="rId78"/>
    <p:sldLayoutId id="2147484236" r:id="rId79"/>
    <p:sldLayoutId id="2147484243" r:id="rId80"/>
    <p:sldLayoutId id="2147484244" r:id="rId81"/>
    <p:sldLayoutId id="2147484245" r:id="rId82"/>
    <p:sldLayoutId id="2147484246" r:id="rId83"/>
    <p:sldLayoutId id="2147484247" r:id="rId84"/>
    <p:sldLayoutId id="2147484248" r:id="rId85"/>
    <p:sldLayoutId id="2147484249" r:id="rId86"/>
    <p:sldLayoutId id="2147484250" r:id="rId87"/>
    <p:sldLayoutId id="2147484251" r:id="rId88"/>
    <p:sldLayoutId id="2147484252" r:id="rId89"/>
    <p:sldLayoutId id="2147484259" r:id="rId90"/>
    <p:sldLayoutId id="2147484260" r:id="rId91"/>
    <p:sldLayoutId id="2147484261" r:id="rId92"/>
    <p:sldLayoutId id="2147484262" r:id="rId93"/>
    <p:sldLayoutId id="2147484263" r:id="rId94"/>
    <p:sldLayoutId id="2147484264" r:id="rId95"/>
    <p:sldLayoutId id="2147484265" r:id="rId96"/>
    <p:sldLayoutId id="2147484266" r:id="rId97"/>
    <p:sldLayoutId id="2147484267" r:id="rId98"/>
    <p:sldLayoutId id="2147484268" r:id="rId99"/>
    <p:sldLayoutId id="2147484269" r:id="rId100"/>
    <p:sldLayoutId id="2147484270" r:id="rId101"/>
    <p:sldLayoutId id="2147484271" r:id="rId102"/>
  </p:sldLayoutIdLst>
  <p:hf hdr="0" ftr="0" dt="0"/>
  <p:txStyles>
    <p:titleStyle>
      <a:lvl1pPr algn="l" defTabSz="914400" rtl="0" eaLnBrk="1" latinLnBrk="0" hangingPunct="1">
        <a:lnSpc>
          <a:spcPct val="90000"/>
        </a:lnSpc>
        <a:spcBef>
          <a:spcPct val="0"/>
        </a:spcBef>
        <a:buNone/>
        <a:defRPr sz="4400" b="1"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5F7"/>
        </a:solidFill>
        <a:effectLst/>
      </p:bgPr>
    </p:bg>
    <p:spTree>
      <p:nvGrpSpPr>
        <p:cNvPr id="1" name="Shape 5"/>
        <p:cNvGrpSpPr/>
        <p:nvPr/>
      </p:nvGrpSpPr>
      <p:grpSpPr>
        <a:xfrm>
          <a:off x="0" y="0"/>
          <a:ext cx="0" cy="0"/>
          <a:chOff x="0" y="0"/>
          <a:chExt cx="0" cy="0"/>
        </a:xfrm>
      </p:grpSpPr>
      <p:sp>
        <p:nvSpPr>
          <p:cNvPr id="6" name="Google Shape;6;p75"/>
          <p:cNvSpPr txBox="1">
            <a:spLocks noGrp="1"/>
          </p:cNvSpPr>
          <p:nvPr>
            <p:ph type="sldNum" idx="12"/>
          </p:nvPr>
        </p:nvSpPr>
        <p:spPr>
          <a:xfrm>
            <a:off x="11518233" y="381348"/>
            <a:ext cx="303954" cy="230832"/>
          </a:xfrm>
          <a:prstGeom prst="rect">
            <a:avLst/>
          </a:prstGeom>
          <a:noFill/>
          <a:ln>
            <a:noFill/>
          </a:ln>
        </p:spPr>
        <p:txBody>
          <a:bodyPr spcFirstLastPara="1" wrap="square" lIns="38100" tIns="38100" rIns="38100" bIns="38100" anchor="t" anchorCtr="0">
            <a:spAutoFit/>
          </a:bodyPr>
          <a:lstStyle>
            <a:lvl1pPr marL="0" marR="0" lvl="0" indent="0" algn="l" rtl="0">
              <a:lnSpc>
                <a:spcPct val="100000"/>
              </a:lnSpc>
              <a:spcBef>
                <a:spcPts val="0"/>
              </a:spcBef>
              <a:spcAft>
                <a:spcPts val="0"/>
              </a:spcAft>
              <a:buClr>
                <a:srgbClr val="393941"/>
              </a:buClr>
              <a:buSzPts val="2000"/>
              <a:buFont typeface="Gill Sans"/>
              <a:buNone/>
              <a:defRPr sz="1000" b="0" i="0" u="none" strike="noStrike" cap="none">
                <a:solidFill>
                  <a:srgbClr val="393941"/>
                </a:solidFill>
                <a:latin typeface="Gill Sans"/>
                <a:ea typeface="Gill Sans"/>
                <a:cs typeface="Gill Sans"/>
                <a:sym typeface="Gill Sans"/>
              </a:defRPr>
            </a:lvl1pPr>
            <a:lvl2pPr marL="0" marR="0" lvl="1" indent="0" algn="l" rtl="0">
              <a:lnSpc>
                <a:spcPct val="100000"/>
              </a:lnSpc>
              <a:spcBef>
                <a:spcPts val="0"/>
              </a:spcBef>
              <a:spcAft>
                <a:spcPts val="0"/>
              </a:spcAft>
              <a:buClr>
                <a:srgbClr val="393941"/>
              </a:buClr>
              <a:buSzPts val="2000"/>
              <a:buFont typeface="Gill Sans"/>
              <a:buNone/>
              <a:defRPr sz="1000" b="0" i="0" u="none" strike="noStrike" cap="none">
                <a:solidFill>
                  <a:srgbClr val="393941"/>
                </a:solidFill>
                <a:latin typeface="Gill Sans"/>
                <a:ea typeface="Gill Sans"/>
                <a:cs typeface="Gill Sans"/>
                <a:sym typeface="Gill Sans"/>
              </a:defRPr>
            </a:lvl2pPr>
            <a:lvl3pPr marL="0" marR="0" lvl="2" indent="0" algn="l" rtl="0">
              <a:lnSpc>
                <a:spcPct val="100000"/>
              </a:lnSpc>
              <a:spcBef>
                <a:spcPts val="0"/>
              </a:spcBef>
              <a:spcAft>
                <a:spcPts val="0"/>
              </a:spcAft>
              <a:buClr>
                <a:srgbClr val="393941"/>
              </a:buClr>
              <a:buSzPts val="2000"/>
              <a:buFont typeface="Gill Sans"/>
              <a:buNone/>
              <a:defRPr sz="1000" b="0" i="0" u="none" strike="noStrike" cap="none">
                <a:solidFill>
                  <a:srgbClr val="393941"/>
                </a:solidFill>
                <a:latin typeface="Gill Sans"/>
                <a:ea typeface="Gill Sans"/>
                <a:cs typeface="Gill Sans"/>
                <a:sym typeface="Gill Sans"/>
              </a:defRPr>
            </a:lvl3pPr>
            <a:lvl4pPr marL="0" marR="0" lvl="3" indent="0" algn="l" rtl="0">
              <a:lnSpc>
                <a:spcPct val="100000"/>
              </a:lnSpc>
              <a:spcBef>
                <a:spcPts val="0"/>
              </a:spcBef>
              <a:spcAft>
                <a:spcPts val="0"/>
              </a:spcAft>
              <a:buClr>
                <a:srgbClr val="393941"/>
              </a:buClr>
              <a:buSzPts val="2000"/>
              <a:buFont typeface="Gill Sans"/>
              <a:buNone/>
              <a:defRPr sz="1000" b="0" i="0" u="none" strike="noStrike" cap="none">
                <a:solidFill>
                  <a:srgbClr val="393941"/>
                </a:solidFill>
                <a:latin typeface="Gill Sans"/>
                <a:ea typeface="Gill Sans"/>
                <a:cs typeface="Gill Sans"/>
                <a:sym typeface="Gill Sans"/>
              </a:defRPr>
            </a:lvl4pPr>
            <a:lvl5pPr marL="0" marR="0" lvl="4" indent="0" algn="l" rtl="0">
              <a:lnSpc>
                <a:spcPct val="100000"/>
              </a:lnSpc>
              <a:spcBef>
                <a:spcPts val="0"/>
              </a:spcBef>
              <a:spcAft>
                <a:spcPts val="0"/>
              </a:spcAft>
              <a:buClr>
                <a:srgbClr val="393941"/>
              </a:buClr>
              <a:buSzPts val="2000"/>
              <a:buFont typeface="Gill Sans"/>
              <a:buNone/>
              <a:defRPr sz="1000" b="0" i="0" u="none" strike="noStrike" cap="none">
                <a:solidFill>
                  <a:srgbClr val="393941"/>
                </a:solidFill>
                <a:latin typeface="Gill Sans"/>
                <a:ea typeface="Gill Sans"/>
                <a:cs typeface="Gill Sans"/>
                <a:sym typeface="Gill Sans"/>
              </a:defRPr>
            </a:lvl5pPr>
            <a:lvl6pPr marL="0" marR="0" lvl="5" indent="0" algn="l" rtl="0">
              <a:lnSpc>
                <a:spcPct val="100000"/>
              </a:lnSpc>
              <a:spcBef>
                <a:spcPts val="0"/>
              </a:spcBef>
              <a:spcAft>
                <a:spcPts val="0"/>
              </a:spcAft>
              <a:buClr>
                <a:srgbClr val="393941"/>
              </a:buClr>
              <a:buSzPts val="2000"/>
              <a:buFont typeface="Gill Sans"/>
              <a:buNone/>
              <a:defRPr sz="1000" b="0" i="0" u="none" strike="noStrike" cap="none">
                <a:solidFill>
                  <a:srgbClr val="393941"/>
                </a:solidFill>
                <a:latin typeface="Gill Sans"/>
                <a:ea typeface="Gill Sans"/>
                <a:cs typeface="Gill Sans"/>
                <a:sym typeface="Gill Sans"/>
              </a:defRPr>
            </a:lvl6pPr>
            <a:lvl7pPr marL="0" marR="0" lvl="6" indent="0" algn="l" rtl="0">
              <a:lnSpc>
                <a:spcPct val="100000"/>
              </a:lnSpc>
              <a:spcBef>
                <a:spcPts val="0"/>
              </a:spcBef>
              <a:spcAft>
                <a:spcPts val="0"/>
              </a:spcAft>
              <a:buClr>
                <a:srgbClr val="393941"/>
              </a:buClr>
              <a:buSzPts val="2000"/>
              <a:buFont typeface="Gill Sans"/>
              <a:buNone/>
              <a:defRPr sz="1000" b="0" i="0" u="none" strike="noStrike" cap="none">
                <a:solidFill>
                  <a:srgbClr val="393941"/>
                </a:solidFill>
                <a:latin typeface="Gill Sans"/>
                <a:ea typeface="Gill Sans"/>
                <a:cs typeface="Gill Sans"/>
                <a:sym typeface="Gill Sans"/>
              </a:defRPr>
            </a:lvl7pPr>
            <a:lvl8pPr marL="0" marR="0" lvl="7" indent="0" algn="l" rtl="0">
              <a:lnSpc>
                <a:spcPct val="100000"/>
              </a:lnSpc>
              <a:spcBef>
                <a:spcPts val="0"/>
              </a:spcBef>
              <a:spcAft>
                <a:spcPts val="0"/>
              </a:spcAft>
              <a:buClr>
                <a:srgbClr val="393941"/>
              </a:buClr>
              <a:buSzPts val="2000"/>
              <a:buFont typeface="Gill Sans"/>
              <a:buNone/>
              <a:defRPr sz="1000" b="0" i="0" u="none" strike="noStrike" cap="none">
                <a:solidFill>
                  <a:srgbClr val="393941"/>
                </a:solidFill>
                <a:latin typeface="Gill Sans"/>
                <a:ea typeface="Gill Sans"/>
                <a:cs typeface="Gill Sans"/>
                <a:sym typeface="Gill Sans"/>
              </a:defRPr>
            </a:lvl8pPr>
            <a:lvl9pPr marL="0" marR="0" lvl="8" indent="0" algn="l" rtl="0">
              <a:lnSpc>
                <a:spcPct val="100000"/>
              </a:lnSpc>
              <a:spcBef>
                <a:spcPts val="0"/>
              </a:spcBef>
              <a:spcAft>
                <a:spcPts val="0"/>
              </a:spcAft>
              <a:buClr>
                <a:srgbClr val="393941"/>
              </a:buClr>
              <a:buSzPts val="2000"/>
              <a:buFont typeface="Gill Sans"/>
              <a:buNone/>
              <a:defRPr sz="1000" b="0" i="0" u="none" strike="noStrike" cap="none">
                <a:solidFill>
                  <a:srgbClr val="393941"/>
                </a:solidFill>
                <a:latin typeface="Gill Sans"/>
                <a:ea typeface="Gill Sans"/>
                <a:cs typeface="Gill Sans"/>
                <a:sym typeface="Gill Sans"/>
              </a:defRPr>
            </a:lvl9pPr>
          </a:lstStyle>
          <a:p>
            <a:fld id="{00000000-1234-1234-1234-123412341234}" type="slidenum">
              <a:rPr lang="en-US" smtClean="0"/>
              <a:pPr/>
              <a:t>‹#›</a:t>
            </a:fld>
            <a:endParaRPr lang="en-US" dirty="0"/>
          </a:p>
        </p:txBody>
      </p:sp>
      <p:cxnSp>
        <p:nvCxnSpPr>
          <p:cNvPr id="7" name="Google Shape;7;p75"/>
          <p:cNvCxnSpPr/>
          <p:nvPr/>
        </p:nvCxnSpPr>
        <p:spPr>
          <a:xfrm>
            <a:off x="11538703" y="685624"/>
            <a:ext cx="818258" cy="1"/>
          </a:xfrm>
          <a:prstGeom prst="straightConnector1">
            <a:avLst/>
          </a:prstGeom>
          <a:noFill/>
          <a:ln w="76200" cap="flat" cmpd="sng">
            <a:solidFill>
              <a:srgbClr val="2CB772"/>
            </a:solidFill>
            <a:prstDash val="solid"/>
            <a:miter lim="400000"/>
            <a:headEnd type="none" w="sm" len="sm"/>
            <a:tailEnd type="none" w="sm" len="sm"/>
          </a:ln>
        </p:spPr>
      </p:cxnSp>
    </p:spTree>
    <p:extLst>
      <p:ext uri="{BB962C8B-B14F-4D97-AF65-F5344CB8AC3E}">
        <p14:creationId xmlns:p14="http://schemas.microsoft.com/office/powerpoint/2010/main" val="4267751059"/>
      </p:ext>
    </p:extLst>
  </p:cSld>
  <p:clrMap bg1="lt1" tx1="dk1" bg2="dk2" tx2="lt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5" r:id="rId12"/>
    <p:sldLayoutId id="2147484286" r:id="rId13"/>
    <p:sldLayoutId id="2147484287" r:id="rId14"/>
    <p:sldLayoutId id="2147484288"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5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1.xml"/></Relationships>
</file>

<file path=ppt/slides/_rels/slide10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2.xml"/><Relationship Id="rId1" Type="http://schemas.openxmlformats.org/officeDocument/2006/relationships/slideLayout" Target="../slideLayouts/slideLayout19.xml"/><Relationship Id="rId4" Type="http://schemas.openxmlformats.org/officeDocument/2006/relationships/image" Target="../media/image46.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5.xml"/></Relationships>
</file>

<file path=ppt/slides/_rels/slide10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4.xml"/><Relationship Id="rId1" Type="http://schemas.openxmlformats.org/officeDocument/2006/relationships/slideLayout" Target="../slideLayouts/slideLayout6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6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6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69.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2.xml"/><Relationship Id="rId1" Type="http://schemas.openxmlformats.org/officeDocument/2006/relationships/video" Target="https://www.youtube.com/embed/e-4Brfj2cWE?feature=oembed" TargetMode="External"/><Relationship Id="rId4" Type="http://schemas.openxmlformats.org/officeDocument/2006/relationships/image" Target="../media/image29.jpe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69.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1.xml"/></Relationships>
</file>

<file path=ppt/slides/_rels/slide112.xml.rels><?xml version="1.0" encoding="UTF-8" standalone="yes"?>
<Relationships xmlns="http://schemas.openxmlformats.org/package/2006/relationships"><Relationship Id="rId3" Type="http://schemas.openxmlformats.org/officeDocument/2006/relationships/hyperlink" Target="applewebdata://DB2D60FD-D975-420B-9045-9A3D5CD8550A/#_Activity_1:_Adapt" TargetMode="External"/><Relationship Id="rId2" Type="http://schemas.openxmlformats.org/officeDocument/2006/relationships/notesSlide" Target="../notesSlides/notesSlide112.xml"/><Relationship Id="rId1" Type="http://schemas.openxmlformats.org/officeDocument/2006/relationships/slideLayout" Target="../slideLayouts/slideLayout7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9.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9.xml"/></Relationships>
</file>

<file path=ppt/slides/_rels/slide1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8.xml"/><Relationship Id="rId1" Type="http://schemas.openxmlformats.org/officeDocument/2006/relationships/slideLayout" Target="../slideLayouts/slideLayout7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2.xml"/><Relationship Id="rId4" Type="http://schemas.openxmlformats.org/officeDocument/2006/relationships/image" Target="../media/image30.pn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8.xml"/></Relationships>
</file>

<file path=ppt/slides/_rels/slide1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1.xml"/><Relationship Id="rId1" Type="http://schemas.openxmlformats.org/officeDocument/2006/relationships/slideLayout" Target="../slideLayouts/slideLayout19.xml"/><Relationship Id="rId4" Type="http://schemas.openxmlformats.org/officeDocument/2006/relationships/image" Target="../media/image46.png"/></Relationships>
</file>

<file path=ppt/slides/_rels/slide1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2.xml"/><Relationship Id="rId1" Type="http://schemas.openxmlformats.org/officeDocument/2006/relationships/slideLayout" Target="../slideLayouts/slideLayout8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5.xml"/></Relationships>
</file>

<file path=ppt/slides/_rels/slide1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4.xml"/><Relationship Id="rId1" Type="http://schemas.openxmlformats.org/officeDocument/2006/relationships/slideLayout" Target="../slideLayouts/slideLayout18.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5.xml"/></Relationships>
</file>

<file path=ppt/slides/_rels/slide1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6.xml"/><Relationship Id="rId1" Type="http://schemas.openxmlformats.org/officeDocument/2006/relationships/slideLayout" Target="../slideLayouts/slideLayout9.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5.xml"/></Relationships>
</file>

<file path=ppt/slides/_rels/slide1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8.xml"/><Relationship Id="rId1" Type="http://schemas.openxmlformats.org/officeDocument/2006/relationships/slideLayout" Target="../slideLayouts/slideLayout8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8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3.xml"/><Relationship Id="rId1" Type="http://schemas.openxmlformats.org/officeDocument/2006/relationships/tags" Target="../tags/tag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84.xml"/></Relationships>
</file>

<file path=ppt/slides/_rels/slide1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2.xml"/><Relationship Id="rId1" Type="http://schemas.openxmlformats.org/officeDocument/2006/relationships/slideLayout" Target="../slideLayouts/slideLayout86.xml"/></Relationships>
</file>

<file path=ppt/slides/_rels/slide1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3.xml"/><Relationship Id="rId1" Type="http://schemas.openxmlformats.org/officeDocument/2006/relationships/slideLayout" Target="../slideLayouts/slideLayout86.xml"/><Relationship Id="rId4" Type="http://schemas.openxmlformats.org/officeDocument/2006/relationships/image" Target="../media/image51.png"/></Relationships>
</file>

<file path=ppt/slides/_rels/slide1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4.xml"/><Relationship Id="rId1" Type="http://schemas.openxmlformats.org/officeDocument/2006/relationships/slideLayout" Target="../slideLayouts/slideLayout86.xml"/></Relationships>
</file>

<file path=ppt/slides/_rels/slide1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5.xml"/><Relationship Id="rId1" Type="http://schemas.openxmlformats.org/officeDocument/2006/relationships/slideLayout" Target="../slideLayouts/slideLayout86.xml"/><Relationship Id="rId4" Type="http://schemas.openxmlformats.org/officeDocument/2006/relationships/image" Target="../media/image51.png"/></Relationships>
</file>

<file path=ppt/slides/_rels/slide1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6.xml"/><Relationship Id="rId1" Type="http://schemas.openxmlformats.org/officeDocument/2006/relationships/slideLayout" Target="../slideLayouts/slideLayout86.xml"/></Relationships>
</file>

<file path=ppt/slides/_rels/slide1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7.xml"/><Relationship Id="rId1" Type="http://schemas.openxmlformats.org/officeDocument/2006/relationships/slideLayout" Target="../slideLayouts/slideLayout86.xml"/><Relationship Id="rId4" Type="http://schemas.openxmlformats.org/officeDocument/2006/relationships/image" Target="../media/image54.png"/></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87.xml"/></Relationships>
</file>

<file path=ppt/slides/_rels/slide1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9.xml"/><Relationship Id="rId1" Type="http://schemas.openxmlformats.org/officeDocument/2006/relationships/slideLayout" Target="../slideLayouts/slideLayout8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0.xml"/><Relationship Id="rId1" Type="http://schemas.openxmlformats.org/officeDocument/2006/relationships/slideLayout" Target="../slideLayouts/slideLayout19.xml"/><Relationship Id="rId4" Type="http://schemas.openxmlformats.org/officeDocument/2006/relationships/image" Target="../media/image46.png"/></Relationships>
</file>

<file path=ppt/slides/_rels/slide1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1.xml"/><Relationship Id="rId1" Type="http://schemas.openxmlformats.org/officeDocument/2006/relationships/slideLayout" Target="../slideLayouts/slideLayout9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5.xml"/></Relationships>
</file>

<file path=ppt/slides/_rels/slide1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3.xml"/><Relationship Id="rId1" Type="http://schemas.openxmlformats.org/officeDocument/2006/relationships/slideLayout" Target="../slideLayouts/slideLayout9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93.xml"/></Relationships>
</file>

<file path=ppt/slides/_rels/slide14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5.xml"/><Relationship Id="rId1" Type="http://schemas.openxmlformats.org/officeDocument/2006/relationships/slideLayout" Target="../slideLayouts/slideLayout9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94.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97.xml"/></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98.xml"/><Relationship Id="rId1" Type="http://schemas.openxmlformats.org/officeDocument/2006/relationships/tags" Target="../tags/tag10.xml"/></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98.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31.jpeg"/></Relationships>
</file>

<file path=ppt/slides/_rels/slide1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0.xml"/><Relationship Id="rId1" Type="http://schemas.openxmlformats.org/officeDocument/2006/relationships/slideLayout" Target="../slideLayouts/slideLayout19.xml"/><Relationship Id="rId4" Type="http://schemas.openxmlformats.org/officeDocument/2006/relationships/image" Target="../media/image46.png"/></Relationships>
</file>

<file path=ppt/slides/_rels/slide1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1.xml"/><Relationship Id="rId1" Type="http://schemas.openxmlformats.org/officeDocument/2006/relationships/slideLayout" Target="../slideLayouts/slideLayout10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5.xml"/></Relationships>
</file>

<file path=ppt/slides/_rels/slide1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3.xml"/><Relationship Id="rId1" Type="http://schemas.openxmlformats.org/officeDocument/2006/relationships/slideLayout" Target="../slideLayouts/slideLayout18.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5.xml"/></Relationships>
</file>

<file path=ppt/slides/_rels/slide155.xml.rels><?xml version="1.0" encoding="UTF-8" standalone="yes"?>
<Relationships xmlns="http://schemas.openxmlformats.org/package/2006/relationships"><Relationship Id="rId3" Type="http://schemas.openxmlformats.org/officeDocument/2006/relationships/hyperlink" Target="https://www.irh.org/social-norms-exploration/" TargetMode="External"/><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8.xml"/><Relationship Id="rId1" Type="http://schemas.openxmlformats.org/officeDocument/2006/relationships/tags" Target="../tags/tag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9.xml"/><Relationship Id="rId1" Type="http://schemas.openxmlformats.org/officeDocument/2006/relationships/tags" Target="../tags/tag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9.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19.xml"/><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3.xml"/><Relationship Id="rId1" Type="http://schemas.openxmlformats.org/officeDocument/2006/relationships/slideLayout" Target="../slideLayouts/slideLayout19.xml"/><Relationship Id="rId4" Type="http://schemas.openxmlformats.org/officeDocument/2006/relationships/image" Target="../media/image44.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7.xml"/><Relationship Id="rId1" Type="http://schemas.openxmlformats.org/officeDocument/2006/relationships/slideLayout" Target="../slideLayouts/slideLayout19.xml"/><Relationship Id="rId4" Type="http://schemas.openxmlformats.org/officeDocument/2006/relationships/image" Target="../media/image44.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4.xml"/><Relationship Id="rId1" Type="http://schemas.openxmlformats.org/officeDocument/2006/relationships/slideLayout" Target="../slideLayouts/slideLayout18.xml"/><Relationship Id="rId4" Type="http://schemas.openxmlformats.org/officeDocument/2006/relationships/image" Target="../media/image46.png"/></Relationships>
</file>

<file path=ppt/slides/_rels/slide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3.xml"/><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7.xml"/></Relationships>
</file>

<file path=ppt/slides/_rels/slide7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5.xml"/><Relationship Id="rId1" Type="http://schemas.openxmlformats.org/officeDocument/2006/relationships/slideLayout" Target="../slideLayouts/slideLayout2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0.xml"/></Relationships>
</file>

<file path=ppt/slides/_rels/slide8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4.xml"/><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4.png"/></Relationships>
</file>

<file path=ppt/slides/_rels/slide8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5.xml"/><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4.png"/></Relationships>
</file>

<file path=ppt/slides/_rels/slide8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6.xml"/><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4.png"/></Relationships>
</file>

<file path=ppt/slides/_rels/slide8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7.xml"/><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4.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5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r"/>
            <a:r>
              <a:rPr lang="en-US" sz="7200" b="0" dirty="0">
                <a:solidFill>
                  <a:schemeClr val="bg1"/>
                </a:solidFill>
              </a:rPr>
              <a:t>SOCIAL NORMS EXPLORATION TOOL</a:t>
            </a:r>
            <a:br>
              <a:rPr lang="en-US" sz="7200" b="0" dirty="0">
                <a:solidFill>
                  <a:schemeClr val="bg1"/>
                </a:solidFill>
              </a:rPr>
            </a:br>
            <a:r>
              <a:rPr lang="en-US" sz="7200" dirty="0">
                <a:solidFill>
                  <a:schemeClr val="bg1"/>
                </a:solidFill>
              </a:rPr>
              <a:t>Training package slides</a:t>
            </a:r>
            <a:endParaRPr lang="en-US" sz="6600" dirty="0">
              <a:solidFill>
                <a:schemeClr val="bg1"/>
              </a:solidFill>
            </a:endParaRPr>
          </a:p>
        </p:txBody>
      </p:sp>
      <p:sp>
        <p:nvSpPr>
          <p:cNvPr id="4" name="Subtitle 3"/>
          <p:cNvSpPr>
            <a:spLocks noGrp="1"/>
          </p:cNvSpPr>
          <p:nvPr>
            <p:ph type="subTitle" idx="1"/>
          </p:nvPr>
        </p:nvSpPr>
        <p:spPr/>
        <p:txBody>
          <a:bodyPr>
            <a:normAutofit/>
          </a:bodyPr>
          <a:lstStyle/>
          <a:p>
            <a:r>
              <a:rPr lang="en-US" sz="2800" dirty="0">
                <a:solidFill>
                  <a:srgbClr val="393941"/>
                </a:solidFill>
              </a:rPr>
              <a:t>Multi-session training to build skills to lead </a:t>
            </a:r>
            <a:br>
              <a:rPr lang="en-US" sz="2800" dirty="0">
                <a:solidFill>
                  <a:srgbClr val="393941"/>
                </a:solidFill>
              </a:rPr>
            </a:br>
            <a:r>
              <a:rPr lang="en-US" sz="2800" dirty="0">
                <a:solidFill>
                  <a:srgbClr val="393941"/>
                </a:solidFill>
              </a:rPr>
              <a:t>a social norms exploration using the SNET</a:t>
            </a:r>
          </a:p>
        </p:txBody>
      </p:sp>
    </p:spTree>
    <p:extLst>
      <p:ext uri="{BB962C8B-B14F-4D97-AF65-F5344CB8AC3E}">
        <p14:creationId xmlns:p14="http://schemas.microsoft.com/office/powerpoint/2010/main" val="3510748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9457"/>
        </a:solidFill>
        <a:effectLst/>
      </p:bgPr>
    </p:bg>
    <p:spTree>
      <p:nvGrpSpPr>
        <p:cNvPr id="1" name="Shape 971"/>
        <p:cNvGrpSpPr/>
        <p:nvPr/>
      </p:nvGrpSpPr>
      <p:grpSpPr>
        <a:xfrm>
          <a:off x="0" y="0"/>
          <a:ext cx="0" cy="0"/>
          <a:chOff x="0" y="0"/>
          <a:chExt cx="0" cy="0"/>
        </a:xfrm>
      </p:grpSpPr>
      <p:sp>
        <p:nvSpPr>
          <p:cNvPr id="972" name="Google Shape;972;p20"/>
          <p:cNvSpPr txBox="1">
            <a:spLocks noGrp="1"/>
          </p:cNvSpPr>
          <p:nvPr>
            <p:ph type="title"/>
          </p:nvPr>
        </p:nvSpPr>
        <p:spPr/>
        <p:txBody>
          <a:bodyPr/>
          <a:lstStyle/>
          <a:p>
            <a:r>
              <a:rPr lang="en-US" dirty="0"/>
              <a:t>Overview of the SNET </a:t>
            </a:r>
          </a:p>
        </p:txBody>
      </p:sp>
      <p:sp>
        <p:nvSpPr>
          <p:cNvPr id="973" name="Google Shape;973;p20"/>
          <p:cNvSpPr txBox="1">
            <a:spLocks noGrp="1"/>
          </p:cNvSpPr>
          <p:nvPr>
            <p:ph type="body" sz="quarter" idx="11"/>
          </p:nvPr>
        </p:nvSpPr>
        <p:spPr/>
        <p:txBody>
          <a:bodyPr>
            <a:normAutofit/>
          </a:bodyPr>
          <a:lstStyle/>
          <a:p>
            <a:r>
              <a:rPr lang="en-US" dirty="0"/>
              <a:t>WHY USE THE SNET TO IDENTIFY SOCIAL NORMS?</a:t>
            </a:r>
          </a:p>
        </p:txBody>
      </p:sp>
    </p:spTree>
    <p:extLst>
      <p:ext uri="{BB962C8B-B14F-4D97-AF65-F5344CB8AC3E}">
        <p14:creationId xmlns:p14="http://schemas.microsoft.com/office/powerpoint/2010/main" val="32411909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8034743-B0C4-654F-9161-E22B7BC09486}"/>
              </a:ext>
            </a:extLst>
          </p:cNvPr>
          <p:cNvGraphicFramePr>
            <a:graphicFrameLocks noGrp="1"/>
          </p:cNvGraphicFramePr>
          <p:nvPr>
            <p:extLst>
              <p:ext uri="{D42A27DB-BD31-4B8C-83A1-F6EECF244321}">
                <p14:modId xmlns:p14="http://schemas.microsoft.com/office/powerpoint/2010/main" val="20186468"/>
              </p:ext>
            </p:extLst>
          </p:nvPr>
        </p:nvGraphicFramePr>
        <p:xfrm>
          <a:off x="1946611" y="1906026"/>
          <a:ext cx="6321874" cy="4874576"/>
        </p:xfrm>
        <a:graphic>
          <a:graphicData uri="http://schemas.openxmlformats.org/drawingml/2006/table">
            <a:tbl>
              <a:tblPr firstRow="1" firstCol="1" bandRow="1"/>
              <a:tblGrid>
                <a:gridCol w="1066686">
                  <a:extLst>
                    <a:ext uri="{9D8B030D-6E8A-4147-A177-3AD203B41FA5}">
                      <a16:colId xmlns:a16="http://schemas.microsoft.com/office/drawing/2014/main" val="1560636803"/>
                    </a:ext>
                  </a:extLst>
                </a:gridCol>
                <a:gridCol w="672578">
                  <a:extLst>
                    <a:ext uri="{9D8B030D-6E8A-4147-A177-3AD203B41FA5}">
                      <a16:colId xmlns:a16="http://schemas.microsoft.com/office/drawing/2014/main" val="2843946706"/>
                    </a:ext>
                  </a:extLst>
                </a:gridCol>
                <a:gridCol w="397099">
                  <a:extLst>
                    <a:ext uri="{9D8B030D-6E8A-4147-A177-3AD203B41FA5}">
                      <a16:colId xmlns:a16="http://schemas.microsoft.com/office/drawing/2014/main" val="3559752992"/>
                    </a:ext>
                  </a:extLst>
                </a:gridCol>
                <a:gridCol w="195813">
                  <a:extLst>
                    <a:ext uri="{9D8B030D-6E8A-4147-A177-3AD203B41FA5}">
                      <a16:colId xmlns:a16="http://schemas.microsoft.com/office/drawing/2014/main" val="3734758742"/>
                    </a:ext>
                  </a:extLst>
                </a:gridCol>
                <a:gridCol w="901229">
                  <a:extLst>
                    <a:ext uri="{9D8B030D-6E8A-4147-A177-3AD203B41FA5}">
                      <a16:colId xmlns:a16="http://schemas.microsoft.com/office/drawing/2014/main" val="2677772965"/>
                    </a:ext>
                  </a:extLst>
                </a:gridCol>
                <a:gridCol w="352172">
                  <a:extLst>
                    <a:ext uri="{9D8B030D-6E8A-4147-A177-3AD203B41FA5}">
                      <a16:colId xmlns:a16="http://schemas.microsoft.com/office/drawing/2014/main" val="1566515110"/>
                    </a:ext>
                  </a:extLst>
                </a:gridCol>
                <a:gridCol w="195813">
                  <a:extLst>
                    <a:ext uri="{9D8B030D-6E8A-4147-A177-3AD203B41FA5}">
                      <a16:colId xmlns:a16="http://schemas.microsoft.com/office/drawing/2014/main" val="2467472325"/>
                    </a:ext>
                  </a:extLst>
                </a:gridCol>
                <a:gridCol w="1377925">
                  <a:extLst>
                    <a:ext uri="{9D8B030D-6E8A-4147-A177-3AD203B41FA5}">
                      <a16:colId xmlns:a16="http://schemas.microsoft.com/office/drawing/2014/main" val="3128014698"/>
                    </a:ext>
                  </a:extLst>
                </a:gridCol>
                <a:gridCol w="1162559">
                  <a:extLst>
                    <a:ext uri="{9D8B030D-6E8A-4147-A177-3AD203B41FA5}">
                      <a16:colId xmlns:a16="http://schemas.microsoft.com/office/drawing/2014/main" val="1932543507"/>
                    </a:ext>
                  </a:extLst>
                </a:gridCol>
              </a:tblGrid>
              <a:tr h="1122287">
                <a:tc gridSpan="9">
                  <a:txBody>
                    <a:bodyPr/>
                    <a:lstStyle/>
                    <a:p>
                      <a:pPr marL="182880" marR="182880" algn="l">
                        <a:spcBef>
                          <a:spcPts val="800"/>
                        </a:spcBef>
                        <a:spcAft>
                          <a:spcPts val="0"/>
                        </a:spcAft>
                      </a:pPr>
                      <a:r>
                        <a:rPr lang="en-US" sz="2000" dirty="0">
                          <a:solidFill>
                            <a:srgbClr val="404040"/>
                          </a:solidFill>
                          <a:effectLst/>
                          <a:latin typeface="Tw Cen MT Condensed" panose="020B0606020104020203" pitchFamily="34" charset="77"/>
                          <a:ea typeface="Calibri" panose="020F0502020204030204" pitchFamily="34" charset="0"/>
                          <a:cs typeface="Times New Roman" panose="02020603050405020304" pitchFamily="18" charset="0"/>
                        </a:rPr>
                        <a:t>CASE STUDY</a:t>
                      </a:r>
                    </a:p>
                    <a:p>
                      <a:pPr marL="182880" marR="182880" algn="l">
                        <a:spcBef>
                          <a:spcPts val="0"/>
                        </a:spcBef>
                        <a:spcAft>
                          <a:spcPts val="600"/>
                        </a:spcAft>
                      </a:pPr>
                      <a:r>
                        <a:rPr lang="en-US" sz="900" dirty="0">
                          <a:solidFill>
                            <a:srgbClr val="404040"/>
                          </a:solidFill>
                          <a:effectLst/>
                          <a:latin typeface="Tw Cen MT Condensed" panose="020B0606020104020203" pitchFamily="34" charset="77"/>
                          <a:ea typeface="Calibri" panose="020F0502020204030204" pitchFamily="34" charset="0"/>
                          <a:cs typeface="Times New Roman" panose="02020603050405020304" pitchFamily="18" charset="0"/>
                        </a:rPr>
                        <a:t>Rapid analysis in one site to determine Reference Groups for segment of women </a:t>
                      </a:r>
                    </a:p>
                    <a:p>
                      <a:pPr marL="182880" marR="182880" algn="l">
                        <a:lnSpc>
                          <a:spcPct val="115000"/>
                        </a:lnSpc>
                        <a:spcBef>
                          <a:spcPts val="0"/>
                        </a:spcBef>
                        <a:spcAft>
                          <a:spcPts val="300"/>
                        </a:spcAft>
                      </a:pPr>
                      <a:r>
                        <a:rPr lang="en-US" sz="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There were four subgroups to interview in two sites for the social norms exploration: newly married couples (males and females) and first-time parents (males and females) in the Transforming Masculinities program. The interview team visited one site and collected information from the subgroup </a:t>
                      </a:r>
                      <a:r>
                        <a:rPr lang="en-US" sz="800" i="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married women without children</a:t>
                      </a:r>
                      <a:r>
                        <a:rPr lang="en-US" sz="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using the interview guide that they prepared for ‘My Social Networks’. The recording form below represents five women interviewed in that site. </a:t>
                      </a:r>
                    </a:p>
                  </a:txBody>
                  <a:tcPr marL="79470" marR="79470" marT="39735" marB="39735">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8398733"/>
                  </a:ext>
                </a:extLst>
              </a:tr>
              <a:tr h="378580">
                <a:tc gridSpan="3">
                  <a:txBody>
                    <a:bodyPr/>
                    <a:lstStyle/>
                    <a:p>
                      <a:pPr marL="182880" marR="182880" algn="l">
                        <a:lnSpc>
                          <a:spcPct val="115000"/>
                        </a:lnSpc>
                        <a:spcBef>
                          <a:spcPts val="0"/>
                        </a:spcBef>
                        <a:spcAft>
                          <a:spcPts val="300"/>
                        </a:spcAft>
                      </a:pPr>
                      <a:r>
                        <a:rPr lang="en-US" sz="8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‘My Social Network’</a:t>
                      </a:r>
                      <a:endParaRPr lang="en-US" sz="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79470" marR="79470" marT="39735" marB="39735">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182880" marR="182880" algn="l">
                        <a:lnSpc>
                          <a:spcPct val="115000"/>
                        </a:lnSpc>
                        <a:spcBef>
                          <a:spcPts val="0"/>
                        </a:spcBef>
                        <a:spcAft>
                          <a:spcPts val="300"/>
                        </a:spcAft>
                      </a:pPr>
                      <a:r>
                        <a:rPr lang="en-US" sz="8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Location</a:t>
                      </a:r>
                      <a:r>
                        <a:rPr lang="en-US" sz="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Kinshasa, DRC</a:t>
                      </a:r>
                    </a:p>
                  </a:txBody>
                  <a:tcPr marL="79470" marR="79470" marT="39735" marB="39735">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marL="182880" marR="182880" algn="l">
                        <a:lnSpc>
                          <a:spcPct val="115000"/>
                        </a:lnSpc>
                        <a:spcBef>
                          <a:spcPts val="0"/>
                        </a:spcBef>
                        <a:spcAft>
                          <a:spcPts val="300"/>
                        </a:spcAft>
                      </a:pPr>
                      <a:r>
                        <a:rPr lang="en-US" sz="7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Date</a:t>
                      </a: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July 15, 2016</a:t>
                      </a:r>
                    </a:p>
                  </a:txBody>
                  <a:tcPr marL="79470" marR="79470" marT="39735" marB="39735">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73746211"/>
                  </a:ext>
                </a:extLst>
              </a:tr>
              <a:tr h="271958">
                <a:tc gridSpan="9">
                  <a:txBody>
                    <a:bodyPr/>
                    <a:lstStyle/>
                    <a:p>
                      <a:pPr marL="182880" marR="182880" algn="l">
                        <a:lnSpc>
                          <a:spcPct val="115000"/>
                        </a:lnSpc>
                        <a:spcBef>
                          <a:spcPts val="0"/>
                        </a:spcBef>
                        <a:spcAft>
                          <a:spcPts val="300"/>
                        </a:spcAft>
                      </a:pPr>
                      <a:r>
                        <a:rPr lang="en-US" sz="8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Behavior of Interest</a:t>
                      </a:r>
                      <a:r>
                        <a:rPr lang="en-US" sz="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Discussion, access and use of family planning information and methods</a:t>
                      </a:r>
                    </a:p>
                  </a:txBody>
                  <a:tcPr marL="79470" marR="79470" marT="39735" marB="39735">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60381263"/>
                  </a:ext>
                </a:extLst>
              </a:tr>
              <a:tr h="272013">
                <a:tc gridSpan="9">
                  <a:txBody>
                    <a:bodyPr/>
                    <a:lstStyle/>
                    <a:p>
                      <a:pPr marL="182880" marR="182880" algn="l">
                        <a:lnSpc>
                          <a:spcPct val="115000"/>
                        </a:lnSpc>
                        <a:spcBef>
                          <a:spcPts val="0"/>
                        </a:spcBef>
                        <a:spcAft>
                          <a:spcPts val="300"/>
                        </a:spcAft>
                      </a:pPr>
                      <a:r>
                        <a:rPr lang="en-US" sz="8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Question 1</a:t>
                      </a:r>
                      <a:r>
                        <a:rPr lang="en-US" sz="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i="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Whom do you trust to discuss family planning, accessing, and using FP information and methods?</a:t>
                      </a:r>
                      <a:endParaRPr lang="en-US" sz="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79470" marR="79470" marT="39735" marB="39735">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6792960"/>
                  </a:ext>
                </a:extLst>
              </a:tr>
              <a:tr h="165391">
                <a:tc gridSpan="9">
                  <a:txBody>
                    <a:bodyPr/>
                    <a:lstStyle/>
                    <a:p>
                      <a:pPr marL="182880" marR="182880" algn="l">
                        <a:lnSpc>
                          <a:spcPct val="115000"/>
                        </a:lnSpc>
                        <a:spcBef>
                          <a:spcPts val="0"/>
                        </a:spcBef>
                        <a:spcAft>
                          <a:spcPts val="300"/>
                        </a:spcAft>
                      </a:pPr>
                      <a:r>
                        <a:rPr lang="en-US" sz="8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Main Population Group</a:t>
                      </a:r>
                      <a:r>
                        <a:rPr lang="en-US" sz="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Women aged 18-24 without children</a:t>
                      </a:r>
                    </a:p>
                  </a:txBody>
                  <a:tcPr marL="79470" marR="79470" marT="39735" marB="39735">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46145989"/>
                  </a:ext>
                </a:extLst>
              </a:tr>
              <a:tr h="516604">
                <a:tc>
                  <a:txBody>
                    <a:bodyPr/>
                    <a:lstStyle/>
                    <a:p>
                      <a:pPr marL="0" marR="0" algn="l">
                        <a:lnSpc>
                          <a:spcPct val="115000"/>
                        </a:lnSpc>
                        <a:spcBef>
                          <a:spcPts val="0"/>
                        </a:spcBef>
                        <a:spcAft>
                          <a:spcPts val="0"/>
                        </a:spcAft>
                      </a:pPr>
                      <a:r>
                        <a:rPr lang="en-US" sz="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Responses:</a:t>
                      </a:r>
                    </a:p>
                  </a:txBody>
                  <a:tcPr marL="20661" marR="20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Mother</a:t>
                      </a:r>
                    </a:p>
                  </a:txBody>
                  <a:tcPr marL="20661" marR="20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15000"/>
                        </a:lnSpc>
                        <a:spcBef>
                          <a:spcPts val="0"/>
                        </a:spcBef>
                        <a:spcAft>
                          <a:spcPts val="0"/>
                        </a:spcAft>
                      </a:pPr>
                      <a:r>
                        <a:rPr lang="en-US" sz="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Mother-in-law</a:t>
                      </a:r>
                    </a:p>
                  </a:txBody>
                  <a:tcPr marL="79470" marR="79470" marT="39735" marB="39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lnSpc>
                          <a:spcPct val="115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Husbands</a:t>
                      </a:r>
                    </a:p>
                  </a:txBody>
                  <a:tcPr marL="20661" marR="20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15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Friends from Church</a:t>
                      </a:r>
                    </a:p>
                  </a:txBody>
                  <a:tcPr marL="79470" marR="79470" marT="39735" marB="39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lnSpc>
                          <a:spcPct val="115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Cousins</a:t>
                      </a:r>
                    </a:p>
                  </a:txBody>
                  <a:tcPr marL="20661" marR="20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Neighbors</a:t>
                      </a:r>
                    </a:p>
                  </a:txBody>
                  <a:tcPr marL="20661" marR="20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9533378"/>
                  </a:ext>
                </a:extLst>
              </a:tr>
              <a:tr h="165336">
                <a:tc>
                  <a:txBody>
                    <a:bodyPr/>
                    <a:lstStyle/>
                    <a:p>
                      <a:pPr marL="0" marR="0" algn="l">
                        <a:lnSpc>
                          <a:spcPct val="115000"/>
                        </a:lnSpc>
                        <a:spcBef>
                          <a:spcPts val="0"/>
                        </a:spcBef>
                        <a:spcAft>
                          <a:spcPts val="0"/>
                        </a:spcAft>
                      </a:pPr>
                      <a:r>
                        <a:rPr lang="en-US" sz="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Individual 1</a:t>
                      </a:r>
                    </a:p>
                  </a:txBody>
                  <a:tcPr marL="20661" marR="20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20661" marR="20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15000"/>
                        </a:lnSpc>
                        <a:spcBef>
                          <a:spcPts val="0"/>
                        </a:spcBef>
                        <a:spcAft>
                          <a:spcPts val="0"/>
                        </a:spcAft>
                      </a:pPr>
                      <a:r>
                        <a:rPr lang="en-US" sz="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79470" marR="79470" marT="39735" marB="39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lnSpc>
                          <a:spcPct val="115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20661" marR="20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15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t>
                      </a:r>
                    </a:p>
                  </a:txBody>
                  <a:tcPr marL="79470" marR="79470" marT="39735" marB="39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lnSpc>
                          <a:spcPct val="115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t>
                      </a:r>
                    </a:p>
                  </a:txBody>
                  <a:tcPr marL="20661" marR="20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20661" marR="20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901062"/>
                  </a:ext>
                </a:extLst>
              </a:tr>
              <a:tr h="165336">
                <a:tc>
                  <a:txBody>
                    <a:bodyPr/>
                    <a:lstStyle/>
                    <a:p>
                      <a:pPr marL="0" marR="0" algn="l">
                        <a:lnSpc>
                          <a:spcPct val="115000"/>
                        </a:lnSpc>
                        <a:spcBef>
                          <a:spcPts val="0"/>
                        </a:spcBef>
                        <a:spcAft>
                          <a:spcPts val="0"/>
                        </a:spcAft>
                      </a:pPr>
                      <a:r>
                        <a:rPr lang="en-US" sz="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Individual 2</a:t>
                      </a:r>
                    </a:p>
                  </a:txBody>
                  <a:tcPr marL="20661" marR="20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20661" marR="20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15000"/>
                        </a:lnSpc>
                        <a:spcBef>
                          <a:spcPts val="0"/>
                        </a:spcBef>
                        <a:spcAft>
                          <a:spcPts val="0"/>
                        </a:spcAft>
                      </a:pPr>
                      <a:r>
                        <a:rPr lang="en-US" sz="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t>
                      </a:r>
                    </a:p>
                  </a:txBody>
                  <a:tcPr marL="79470" marR="79470" marT="39735" marB="39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lnSpc>
                          <a:spcPct val="115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20661" marR="20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15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79470" marR="79470" marT="39735" marB="39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lnSpc>
                          <a:spcPct val="115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20661" marR="20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t>
                      </a:r>
                    </a:p>
                  </a:txBody>
                  <a:tcPr marL="20661" marR="20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1910327"/>
                  </a:ext>
                </a:extLst>
              </a:tr>
              <a:tr h="165336">
                <a:tc>
                  <a:txBody>
                    <a:bodyPr/>
                    <a:lstStyle/>
                    <a:p>
                      <a:pPr marL="0" marR="0" algn="l">
                        <a:lnSpc>
                          <a:spcPct val="115000"/>
                        </a:lnSpc>
                        <a:spcBef>
                          <a:spcPts val="0"/>
                        </a:spcBef>
                        <a:spcAft>
                          <a:spcPts val="0"/>
                        </a:spcAft>
                      </a:pPr>
                      <a:r>
                        <a:rPr lang="en-US" sz="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Individual 3</a:t>
                      </a:r>
                    </a:p>
                  </a:txBody>
                  <a:tcPr marL="20661" marR="20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20661" marR="20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15000"/>
                        </a:lnSpc>
                        <a:spcBef>
                          <a:spcPts val="0"/>
                        </a:spcBef>
                        <a:spcAft>
                          <a:spcPts val="0"/>
                        </a:spcAft>
                      </a:pPr>
                      <a:r>
                        <a:rPr lang="en-US" sz="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t>
                      </a:r>
                    </a:p>
                  </a:txBody>
                  <a:tcPr marL="79470" marR="79470" marT="39735" marB="39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lnSpc>
                          <a:spcPct val="115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20661" marR="20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15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79470" marR="79470" marT="39735" marB="39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lnSpc>
                          <a:spcPct val="115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20661" marR="20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20661" marR="20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0055109"/>
                  </a:ext>
                </a:extLst>
              </a:tr>
              <a:tr h="165336">
                <a:tc>
                  <a:txBody>
                    <a:bodyPr/>
                    <a:lstStyle/>
                    <a:p>
                      <a:pPr marL="0" marR="0" algn="l">
                        <a:lnSpc>
                          <a:spcPct val="115000"/>
                        </a:lnSpc>
                        <a:spcBef>
                          <a:spcPts val="0"/>
                        </a:spcBef>
                        <a:spcAft>
                          <a:spcPts val="0"/>
                        </a:spcAft>
                      </a:pPr>
                      <a:r>
                        <a:rPr lang="en-US" sz="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Individual 4</a:t>
                      </a:r>
                    </a:p>
                  </a:txBody>
                  <a:tcPr marL="20661" marR="20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20661" marR="20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15000"/>
                        </a:lnSpc>
                        <a:spcBef>
                          <a:spcPts val="0"/>
                        </a:spcBef>
                        <a:spcAft>
                          <a:spcPts val="0"/>
                        </a:spcAft>
                      </a:pPr>
                      <a:r>
                        <a:rPr lang="en-US" sz="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79470" marR="79470" marT="39735" marB="39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lnSpc>
                          <a:spcPct val="115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20661" marR="20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15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79470" marR="79470" marT="39735" marB="39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lnSpc>
                          <a:spcPct val="115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t>
                      </a:r>
                    </a:p>
                  </a:txBody>
                  <a:tcPr marL="20661" marR="20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t>
                      </a:r>
                    </a:p>
                  </a:txBody>
                  <a:tcPr marL="20661" marR="20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2415291"/>
                  </a:ext>
                </a:extLst>
              </a:tr>
              <a:tr h="165336">
                <a:tc>
                  <a:txBody>
                    <a:bodyPr/>
                    <a:lstStyle/>
                    <a:p>
                      <a:pPr marL="0" marR="0" algn="l">
                        <a:lnSpc>
                          <a:spcPct val="115000"/>
                        </a:lnSpc>
                        <a:spcBef>
                          <a:spcPts val="0"/>
                        </a:spcBef>
                        <a:spcAft>
                          <a:spcPts val="0"/>
                        </a:spcAft>
                      </a:pPr>
                      <a:r>
                        <a:rPr lang="en-US" sz="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Individual 5</a:t>
                      </a:r>
                    </a:p>
                  </a:txBody>
                  <a:tcPr marL="20661" marR="20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20661" marR="20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15000"/>
                        </a:lnSpc>
                        <a:spcBef>
                          <a:spcPts val="0"/>
                        </a:spcBef>
                        <a:spcAft>
                          <a:spcPts val="0"/>
                        </a:spcAft>
                      </a:pPr>
                      <a:r>
                        <a:rPr lang="en-US" sz="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79470" marR="79470" marT="39735" marB="39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lnSpc>
                          <a:spcPct val="115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20661" marR="20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15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79470" marR="79470" marT="39735" marB="39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lnSpc>
                          <a:spcPct val="115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20661" marR="20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t>
                      </a:r>
                    </a:p>
                  </a:txBody>
                  <a:tcPr marL="20661" marR="20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0203414"/>
                  </a:ext>
                </a:extLst>
              </a:tr>
              <a:tr h="165391">
                <a:tc>
                  <a:txBody>
                    <a:bodyPr/>
                    <a:lstStyle/>
                    <a:p>
                      <a:pPr marL="0" marR="0" algn="l">
                        <a:lnSpc>
                          <a:spcPct val="115000"/>
                        </a:lnSpc>
                        <a:spcBef>
                          <a:spcPts val="0"/>
                        </a:spcBef>
                        <a:spcAft>
                          <a:spcPts val="0"/>
                        </a:spcAft>
                      </a:pPr>
                      <a:r>
                        <a:rPr lang="en-US" sz="8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TOTAL</a:t>
                      </a:r>
                      <a:endParaRPr lang="en-US" sz="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661" marR="20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5</a:t>
                      </a:r>
                      <a:endParaRPr lang="en-US" sz="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661" marR="20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15000"/>
                        </a:lnSpc>
                        <a:spcBef>
                          <a:spcPts val="0"/>
                        </a:spcBef>
                        <a:spcAft>
                          <a:spcPts val="0"/>
                        </a:spcAft>
                      </a:pPr>
                      <a:r>
                        <a:rPr lang="en-US" sz="8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79470" marR="79470" marT="39735" marB="39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lnSpc>
                          <a:spcPct val="115000"/>
                        </a:lnSpc>
                        <a:spcBef>
                          <a:spcPts val="0"/>
                        </a:spcBef>
                        <a:spcAft>
                          <a:spcPts val="0"/>
                        </a:spcAft>
                      </a:pPr>
                      <a:r>
                        <a:rPr lang="en-US" sz="7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5</a:t>
                      </a:r>
                      <a:endPar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661" marR="20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15000"/>
                        </a:lnSpc>
                        <a:spcBef>
                          <a:spcPts val="0"/>
                        </a:spcBef>
                        <a:spcAft>
                          <a:spcPts val="0"/>
                        </a:spcAft>
                      </a:pPr>
                      <a:r>
                        <a:rPr lang="en-US" sz="7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79470" marR="79470" marT="39735" marB="39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l">
                        <a:lnSpc>
                          <a:spcPct val="115000"/>
                        </a:lnSpc>
                        <a:spcBef>
                          <a:spcPts val="0"/>
                        </a:spcBef>
                        <a:spcAft>
                          <a:spcPts val="0"/>
                        </a:spcAft>
                      </a:pPr>
                      <a:r>
                        <a:rPr lang="en-US" sz="7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661" marR="20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7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661" marR="20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7062106"/>
                  </a:ext>
                </a:extLst>
              </a:tr>
              <a:tr h="805125">
                <a:tc gridSpan="9">
                  <a:txBody>
                    <a:bodyPr/>
                    <a:lstStyle/>
                    <a:p>
                      <a:pPr marL="0" marR="0" algn="l">
                        <a:lnSpc>
                          <a:spcPct val="115000"/>
                        </a:lnSpc>
                        <a:spcBef>
                          <a:spcPts val="0"/>
                        </a:spcBef>
                        <a:spcAft>
                          <a:spcPts val="600"/>
                        </a:spcAft>
                      </a:pPr>
                      <a:r>
                        <a:rPr lang="en-US" sz="8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ANALYSIS COMMENTS</a:t>
                      </a:r>
                      <a:r>
                        <a:rPr lang="en-US" sz="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i="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Based on how often ‘Mothers’ and ‘Husbands’ were mentioned, the team concluded that these two groups were the most trusted in this community when it comes to discussing sensitive issues surrounding family planning, including accessing and using family planning. They noted ‘friends from the church’ were also very trusted and decided that this third group might be included in the next phase of social norms exploration. As these findings were only from one site, before finalizing decisions on who comprised the reference groups, the team waited until all interviews from all sites were in to see if these initial observations held true.</a:t>
                      </a:r>
                      <a:endParaRPr lang="en-US" sz="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79470" marR="79470" marT="39735" marB="39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19395852"/>
                  </a:ext>
                </a:extLst>
              </a:tr>
            </a:tbl>
          </a:graphicData>
        </a:graphic>
      </p:graphicFrame>
      <p:sp>
        <p:nvSpPr>
          <p:cNvPr id="6" name="Rectangle 5">
            <a:extLst>
              <a:ext uri="{FF2B5EF4-FFF2-40B4-BE49-F238E27FC236}">
                <a16:creationId xmlns:a16="http://schemas.microsoft.com/office/drawing/2014/main" id="{7B23EBD9-0E1F-414E-97FF-9D5A2D416116}"/>
              </a:ext>
            </a:extLst>
          </p:cNvPr>
          <p:cNvSpPr/>
          <p:nvPr/>
        </p:nvSpPr>
        <p:spPr>
          <a:xfrm>
            <a:off x="1695151" y="1906026"/>
            <a:ext cx="6824793" cy="4949668"/>
          </a:xfrm>
          <a:prstGeom prst="rect">
            <a:avLst/>
          </a:prstGeom>
          <a:solidFill>
            <a:srgbClr val="28A5A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endParaRPr lang="en-US" dirty="0"/>
          </a:p>
        </p:txBody>
      </p:sp>
      <p:sp>
        <p:nvSpPr>
          <p:cNvPr id="17" name="Content Placeholder 16">
            <a:extLst>
              <a:ext uri="{FF2B5EF4-FFF2-40B4-BE49-F238E27FC236}">
                <a16:creationId xmlns:a16="http://schemas.microsoft.com/office/drawing/2014/main" id="{116129E1-0A7F-354E-BE57-899AEEA3B4CE}"/>
              </a:ext>
            </a:extLst>
          </p:cNvPr>
          <p:cNvSpPr>
            <a:spLocks noGrp="1"/>
          </p:cNvSpPr>
          <p:nvPr>
            <p:ph idx="1"/>
          </p:nvPr>
        </p:nvSpPr>
        <p:spPr>
          <a:xfrm>
            <a:off x="393514" y="1161691"/>
            <a:ext cx="8595360" cy="685800"/>
          </a:xfrm>
        </p:spPr>
        <p:txBody>
          <a:bodyPr/>
          <a:lstStyle/>
          <a:p>
            <a:r>
              <a:rPr lang="en-US" sz="2000" dirty="0"/>
              <a:t>This case study provides an example of the rapid analysis conducted in a program after Phase 2 activities. </a:t>
            </a:r>
            <a:endParaRPr lang="en-US" dirty="0"/>
          </a:p>
        </p:txBody>
      </p:sp>
      <p:sp>
        <p:nvSpPr>
          <p:cNvPr id="18" name="Text Placeholder 17">
            <a:extLst>
              <a:ext uri="{FF2B5EF4-FFF2-40B4-BE49-F238E27FC236}">
                <a16:creationId xmlns:a16="http://schemas.microsoft.com/office/drawing/2014/main" id="{07AD6E29-04C4-2E48-9ABD-B3EE2B2C78A3}"/>
              </a:ext>
            </a:extLst>
          </p:cNvPr>
          <p:cNvSpPr>
            <a:spLocks noGrp="1"/>
          </p:cNvSpPr>
          <p:nvPr>
            <p:ph type="body" sz="quarter" idx="13"/>
          </p:nvPr>
        </p:nvSpPr>
        <p:spPr/>
        <p:txBody>
          <a:bodyPr/>
          <a:lstStyle/>
          <a:p>
            <a:r>
              <a:rPr lang="en-US" dirty="0"/>
              <a:t>PAGE 31</a:t>
            </a:r>
          </a:p>
        </p:txBody>
      </p:sp>
      <p:sp>
        <p:nvSpPr>
          <p:cNvPr id="19" name="Text Placeholder 18">
            <a:extLst>
              <a:ext uri="{FF2B5EF4-FFF2-40B4-BE49-F238E27FC236}">
                <a16:creationId xmlns:a16="http://schemas.microsoft.com/office/drawing/2014/main" id="{8C146451-0EEA-AD46-AEF4-CD43C6D6DAA6}"/>
              </a:ext>
            </a:extLst>
          </p:cNvPr>
          <p:cNvSpPr>
            <a:spLocks noGrp="1"/>
          </p:cNvSpPr>
          <p:nvPr>
            <p:ph type="body" sz="quarter" idx="14"/>
          </p:nvPr>
        </p:nvSpPr>
        <p:spPr/>
        <p:txBody>
          <a:bodyPr/>
          <a:lstStyle/>
          <a:p>
            <a:endParaRPr lang="en-US" dirty="0"/>
          </a:p>
        </p:txBody>
      </p:sp>
      <p:sp>
        <p:nvSpPr>
          <p:cNvPr id="20" name="Text Placeholder 19">
            <a:extLst>
              <a:ext uri="{FF2B5EF4-FFF2-40B4-BE49-F238E27FC236}">
                <a16:creationId xmlns:a16="http://schemas.microsoft.com/office/drawing/2014/main" id="{AC48DDAD-8481-6340-8B10-1116457D68FC}"/>
              </a:ext>
            </a:extLst>
          </p:cNvPr>
          <p:cNvSpPr>
            <a:spLocks noGrp="1"/>
          </p:cNvSpPr>
          <p:nvPr>
            <p:ph type="body" sz="quarter" idx="15"/>
          </p:nvPr>
        </p:nvSpPr>
        <p:spPr/>
        <p:txBody>
          <a:bodyPr>
            <a:normAutofit lnSpcReduction="10000"/>
          </a:bodyPr>
          <a:lstStyle/>
          <a:p>
            <a:r>
              <a:rPr lang="en-US" dirty="0"/>
              <a:t>WITH COMMUNITIES</a:t>
            </a:r>
          </a:p>
        </p:txBody>
      </p:sp>
      <p:sp>
        <p:nvSpPr>
          <p:cNvPr id="16" name="Title 15">
            <a:extLst>
              <a:ext uri="{FF2B5EF4-FFF2-40B4-BE49-F238E27FC236}">
                <a16:creationId xmlns:a16="http://schemas.microsoft.com/office/drawing/2014/main" id="{9FB3A6BE-F24E-3F44-B007-741060849A97}"/>
              </a:ext>
            </a:extLst>
          </p:cNvPr>
          <p:cNvSpPr>
            <a:spLocks noGrp="1"/>
          </p:cNvSpPr>
          <p:nvPr>
            <p:ph type="title"/>
          </p:nvPr>
        </p:nvSpPr>
        <p:spPr/>
        <p:txBody>
          <a:bodyPr>
            <a:normAutofit fontScale="90000"/>
          </a:bodyPr>
          <a:lstStyle/>
          <a:p>
            <a:r>
              <a:rPr lang="en-US" dirty="0"/>
              <a:t>RAPIDLY ANALYZE INFORMATION TO DETERMINE REFERENCE GROUPS</a:t>
            </a:r>
          </a:p>
        </p:txBody>
      </p:sp>
      <p:sp>
        <p:nvSpPr>
          <p:cNvPr id="2" name="Slide Number Placeholder 1">
            <a:extLst>
              <a:ext uri="{FF2B5EF4-FFF2-40B4-BE49-F238E27FC236}">
                <a16:creationId xmlns:a16="http://schemas.microsoft.com/office/drawing/2014/main" id="{DF01093F-AC14-C36D-76E2-AB0CC83F5894}"/>
              </a:ext>
            </a:extLst>
          </p:cNvPr>
          <p:cNvSpPr>
            <a:spLocks noGrp="1"/>
          </p:cNvSpPr>
          <p:nvPr>
            <p:ph type="sldNum" sz="quarter" idx="12"/>
          </p:nvPr>
        </p:nvSpPr>
        <p:spPr/>
        <p:txBody>
          <a:bodyPr/>
          <a:lstStyle/>
          <a:p>
            <a:fld id="{5805A9EC-108B-40EA-95FB-2468C466EA14}" type="slidenum">
              <a:rPr lang="en-US" smtClean="0"/>
              <a:t>100</a:t>
            </a:fld>
            <a:endParaRPr lang="en-US" dirty="0"/>
          </a:p>
        </p:txBody>
      </p:sp>
    </p:spTree>
    <p:extLst>
      <p:ext uri="{BB962C8B-B14F-4D97-AF65-F5344CB8AC3E}">
        <p14:creationId xmlns:p14="http://schemas.microsoft.com/office/powerpoint/2010/main" val="48603029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ABBA2AC9-2CCF-004F-BC8A-99F2B3394D50}"/>
              </a:ext>
            </a:extLst>
          </p:cNvPr>
          <p:cNvSpPr>
            <a:spLocks noGrp="1"/>
          </p:cNvSpPr>
          <p:nvPr>
            <p:ph idx="1"/>
          </p:nvPr>
        </p:nvSpPr>
        <p:spPr>
          <a:xfrm>
            <a:off x="389505" y="1376504"/>
            <a:ext cx="8595360" cy="5029200"/>
          </a:xfrm>
        </p:spPr>
        <p:txBody>
          <a:bodyPr/>
          <a:lstStyle/>
          <a:p>
            <a:r>
              <a:rPr lang="en-US" dirty="0"/>
              <a:t>With reference groups identified after the rapid analysis, the field team should now organize a new set of participants for social norms exploration. </a:t>
            </a:r>
          </a:p>
          <a:p>
            <a:r>
              <a:rPr lang="en-US" dirty="0"/>
              <a:t>In </a:t>
            </a:r>
            <a:r>
              <a:rPr lang="en-US" b="1" dirty="0"/>
              <a:t>Phase 3. </a:t>
            </a:r>
            <a:r>
              <a:rPr lang="en-US" dirty="0"/>
              <a:t>In the next Phase you will include both your main population group(s) and their identified reference groups in discussions. </a:t>
            </a:r>
          </a:p>
        </p:txBody>
      </p:sp>
      <p:sp>
        <p:nvSpPr>
          <p:cNvPr id="18" name="Text Placeholder 17">
            <a:extLst>
              <a:ext uri="{FF2B5EF4-FFF2-40B4-BE49-F238E27FC236}">
                <a16:creationId xmlns:a16="http://schemas.microsoft.com/office/drawing/2014/main" id="{5E724258-8DF8-F547-85F6-0F9B23DEA833}"/>
              </a:ext>
            </a:extLst>
          </p:cNvPr>
          <p:cNvSpPr>
            <a:spLocks noGrp="1"/>
          </p:cNvSpPr>
          <p:nvPr>
            <p:ph type="body" sz="quarter" idx="13"/>
          </p:nvPr>
        </p:nvSpPr>
        <p:spPr/>
        <p:txBody>
          <a:bodyPr/>
          <a:lstStyle/>
          <a:p>
            <a:r>
              <a:rPr lang="en-US" dirty="0"/>
              <a:t>PAGE 31</a:t>
            </a:r>
          </a:p>
        </p:txBody>
      </p:sp>
      <p:sp>
        <p:nvSpPr>
          <p:cNvPr id="19" name="Text Placeholder 18">
            <a:extLst>
              <a:ext uri="{FF2B5EF4-FFF2-40B4-BE49-F238E27FC236}">
                <a16:creationId xmlns:a16="http://schemas.microsoft.com/office/drawing/2014/main" id="{476D5BD2-CE6E-E942-BCD2-6C87FE9C3A6E}"/>
              </a:ext>
            </a:extLst>
          </p:cNvPr>
          <p:cNvSpPr>
            <a:spLocks noGrp="1"/>
          </p:cNvSpPr>
          <p:nvPr>
            <p:ph type="body" sz="quarter" idx="14"/>
          </p:nvPr>
        </p:nvSpPr>
        <p:spPr/>
        <p:txBody>
          <a:bodyPr/>
          <a:lstStyle/>
          <a:p>
            <a:endParaRPr lang="en-US" dirty="0"/>
          </a:p>
        </p:txBody>
      </p:sp>
      <p:sp>
        <p:nvSpPr>
          <p:cNvPr id="20" name="Text Placeholder 19">
            <a:extLst>
              <a:ext uri="{FF2B5EF4-FFF2-40B4-BE49-F238E27FC236}">
                <a16:creationId xmlns:a16="http://schemas.microsoft.com/office/drawing/2014/main" id="{C99F8B8D-8A31-BD4B-A3AE-D26B75B97096}"/>
              </a:ext>
            </a:extLst>
          </p:cNvPr>
          <p:cNvSpPr>
            <a:spLocks noGrp="1"/>
          </p:cNvSpPr>
          <p:nvPr>
            <p:ph type="body" sz="quarter" idx="15"/>
          </p:nvPr>
        </p:nvSpPr>
        <p:spPr/>
        <p:txBody>
          <a:bodyPr>
            <a:normAutofit lnSpcReduction="10000"/>
          </a:bodyPr>
          <a:lstStyle/>
          <a:p>
            <a:r>
              <a:rPr lang="en-US" dirty="0"/>
              <a:t>WITH COMMUNITIES</a:t>
            </a:r>
          </a:p>
        </p:txBody>
      </p:sp>
      <p:sp>
        <p:nvSpPr>
          <p:cNvPr id="16" name="Title 15">
            <a:extLst>
              <a:ext uri="{FF2B5EF4-FFF2-40B4-BE49-F238E27FC236}">
                <a16:creationId xmlns:a16="http://schemas.microsoft.com/office/drawing/2014/main" id="{C0835AC9-3420-F946-BEEE-1D1D2AA76960}"/>
              </a:ext>
            </a:extLst>
          </p:cNvPr>
          <p:cNvSpPr>
            <a:spLocks noGrp="1"/>
          </p:cNvSpPr>
          <p:nvPr>
            <p:ph type="title"/>
          </p:nvPr>
        </p:nvSpPr>
        <p:spPr>
          <a:xfrm>
            <a:off x="389505" y="462104"/>
            <a:ext cx="8595360" cy="914400"/>
          </a:xfrm>
        </p:spPr>
        <p:txBody>
          <a:bodyPr>
            <a:normAutofit fontScale="90000"/>
          </a:bodyPr>
          <a:lstStyle/>
          <a:p>
            <a:r>
              <a:rPr lang="en-US" dirty="0">
                <a:latin typeface="Tw Cen MT Condensed" panose="020B0606020104020203" pitchFamily="34" charset="77"/>
                <a:ea typeface="Calibri" panose="020F0502020204030204" pitchFamily="34" charset="0"/>
                <a:cs typeface="Times New Roman" panose="02020603050405020304" pitchFamily="18" charset="0"/>
              </a:rPr>
              <a:t>INVITE ADDITIONAL PARTICIPANTS FOR THE NEXT PHASE TO EXPLORE SOCIAL NORMS</a:t>
            </a:r>
            <a:r>
              <a:rPr lang="en-US" dirty="0">
                <a:latin typeface="Tw Cen MT Condensed" panose="020B0606020104020203" pitchFamily="34" charset="77"/>
              </a:rPr>
              <a:t> </a:t>
            </a:r>
            <a:br>
              <a:rPr lang="en-US" dirty="0">
                <a:solidFill>
                  <a:prstClr val="black"/>
                </a:solidFill>
                <a:latin typeface="Tw Cen MT Condensed" panose="020B0606020104020203" pitchFamily="34" charset="77"/>
              </a:rPr>
            </a:br>
            <a:endParaRPr lang="en-US" dirty="0"/>
          </a:p>
        </p:txBody>
      </p:sp>
      <p:sp>
        <p:nvSpPr>
          <p:cNvPr id="2" name="Slide Number Placeholder 1">
            <a:extLst>
              <a:ext uri="{FF2B5EF4-FFF2-40B4-BE49-F238E27FC236}">
                <a16:creationId xmlns:a16="http://schemas.microsoft.com/office/drawing/2014/main" id="{EBED626C-3720-9822-3110-522BBEAC8ED2}"/>
              </a:ext>
            </a:extLst>
          </p:cNvPr>
          <p:cNvSpPr>
            <a:spLocks noGrp="1"/>
          </p:cNvSpPr>
          <p:nvPr>
            <p:ph type="sldNum" sz="quarter" idx="12"/>
          </p:nvPr>
        </p:nvSpPr>
        <p:spPr/>
        <p:txBody>
          <a:bodyPr/>
          <a:lstStyle/>
          <a:p>
            <a:fld id="{5805A9EC-108B-40EA-95FB-2468C466EA14}" type="slidenum">
              <a:rPr lang="en-US" smtClean="0"/>
              <a:t>101</a:t>
            </a:fld>
            <a:endParaRPr lang="en-US" dirty="0"/>
          </a:p>
        </p:txBody>
      </p:sp>
    </p:spTree>
    <p:extLst>
      <p:ext uri="{BB962C8B-B14F-4D97-AF65-F5344CB8AC3E}">
        <p14:creationId xmlns:p14="http://schemas.microsoft.com/office/powerpoint/2010/main" val="375804753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C3762F-81D9-B4A8-E0D2-26A06ACFDE1D}"/>
              </a:ext>
            </a:extLst>
          </p:cNvPr>
          <p:cNvSpPr>
            <a:spLocks noGrp="1"/>
          </p:cNvSpPr>
          <p:nvPr>
            <p:ph type="sldNum" sz="quarter" idx="12"/>
          </p:nvPr>
        </p:nvSpPr>
        <p:spPr/>
        <p:txBody>
          <a:bodyPr/>
          <a:lstStyle/>
          <a:p>
            <a:fld id="{5805A9EC-108B-40EA-95FB-2468C466EA14}" type="slidenum">
              <a:rPr lang="en-US" smtClean="0"/>
              <a:t>102</a:t>
            </a:fld>
            <a:endParaRPr lang="en-US" dirty="0"/>
          </a:p>
        </p:txBody>
      </p:sp>
      <p:sp>
        <p:nvSpPr>
          <p:cNvPr id="3" name="Title 2">
            <a:extLst>
              <a:ext uri="{FF2B5EF4-FFF2-40B4-BE49-F238E27FC236}">
                <a16:creationId xmlns:a16="http://schemas.microsoft.com/office/drawing/2014/main" id="{EA096D7A-230C-F778-E150-F07B0FEF9C0B}"/>
              </a:ext>
            </a:extLst>
          </p:cNvPr>
          <p:cNvSpPr>
            <a:spLocks noGrp="1"/>
          </p:cNvSpPr>
          <p:nvPr>
            <p:ph type="title"/>
          </p:nvPr>
        </p:nvSpPr>
        <p:spPr/>
        <p:txBody>
          <a:bodyPr>
            <a:normAutofit/>
          </a:bodyPr>
          <a:lstStyle/>
          <a:p>
            <a:r>
              <a:rPr kumimoji="0" lang="en-US" sz="4000" i="0" u="none" strike="noStrike" kern="1200" cap="none" spc="0" normalizeH="0" baseline="0" noProof="0" dirty="0">
                <a:ln>
                  <a:noFill/>
                </a:ln>
                <a:solidFill>
                  <a:srgbClr val="FFFFFF"/>
                </a:solidFill>
                <a:effectLst/>
                <a:uLnTx/>
                <a:uFillTx/>
                <a:latin typeface="Tw Cen MT Condensed"/>
                <a:ea typeface="+mn-ea"/>
                <a:cs typeface="+mn-cs"/>
              </a:rPr>
              <a:t>ACTIVITY 4: PARTICIPANT-LED SIMULATED FIELDWORK PHASES</a:t>
            </a:r>
            <a:endParaRPr lang="en-US" dirty="0"/>
          </a:p>
        </p:txBody>
      </p:sp>
      <p:sp>
        <p:nvSpPr>
          <p:cNvPr id="7" name="Slide Number Placeholder 1">
            <a:extLst>
              <a:ext uri="{FF2B5EF4-FFF2-40B4-BE49-F238E27FC236}">
                <a16:creationId xmlns:a16="http://schemas.microsoft.com/office/drawing/2014/main" id="{9E75C546-AFD7-B0BD-A176-B3F632B00AA6}"/>
              </a:ext>
            </a:extLst>
          </p:cNvPr>
          <p:cNvSpPr txBox="1">
            <a:spLocks/>
          </p:cNvSpPr>
          <p:nvPr/>
        </p:nvSpPr>
        <p:spPr>
          <a:xfrm>
            <a:off x="10465346" y="6356350"/>
            <a:ext cx="1488882"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rgbClr val="90909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05A9EC-108B-40EA-95FB-2468C466EA14}" type="slidenum">
              <a:rPr lang="en-US" smtClean="0"/>
              <a:pPr/>
              <a:t>102</a:t>
            </a:fld>
            <a:endParaRPr lang="en-US" dirty="0"/>
          </a:p>
        </p:txBody>
      </p:sp>
      <p:sp>
        <p:nvSpPr>
          <p:cNvPr id="9" name="Slide Number Placeholder 5">
            <a:extLst>
              <a:ext uri="{FF2B5EF4-FFF2-40B4-BE49-F238E27FC236}">
                <a16:creationId xmlns:a16="http://schemas.microsoft.com/office/drawing/2014/main" id="{A90DB34E-94BC-5AC5-3AD6-663AEC5E75F5}"/>
              </a:ext>
            </a:extLst>
          </p:cNvPr>
          <p:cNvSpPr txBox="1">
            <a:spLocks/>
          </p:cNvSpPr>
          <p:nvPr/>
        </p:nvSpPr>
        <p:spPr>
          <a:xfrm>
            <a:off x="10465346" y="6356350"/>
            <a:ext cx="1488882"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rgbClr val="90909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05A9EC-108B-40EA-95FB-2468C466EA14}" type="slidenum">
              <a:rPr lang="en-US" smtClean="0"/>
              <a:pPr/>
              <a:t>102</a:t>
            </a:fld>
            <a:endParaRPr lang="en-US" dirty="0"/>
          </a:p>
        </p:txBody>
      </p:sp>
      <p:sp>
        <p:nvSpPr>
          <p:cNvPr id="10" name="Text Placeholder 2">
            <a:extLst>
              <a:ext uri="{FF2B5EF4-FFF2-40B4-BE49-F238E27FC236}">
                <a16:creationId xmlns:a16="http://schemas.microsoft.com/office/drawing/2014/main" id="{EB09739F-E38B-3EF3-542A-AAFDA0C513E4}"/>
              </a:ext>
            </a:extLst>
          </p:cNvPr>
          <p:cNvSpPr txBox="1">
            <a:spLocks/>
          </p:cNvSpPr>
          <p:nvPr/>
        </p:nvSpPr>
        <p:spPr>
          <a:xfrm>
            <a:off x="609600" y="431798"/>
            <a:ext cx="11201400" cy="227912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800" dirty="0">
                <a:solidFill>
                  <a:srgbClr val="2BB4B6"/>
                </a:solidFill>
                <a:latin typeface="+mj-lt"/>
              </a:rPr>
              <a:t>1.   </a:t>
            </a:r>
            <a:r>
              <a:rPr lang="en-US" sz="1800" dirty="0"/>
              <a:t>Group Activity</a:t>
            </a:r>
          </a:p>
          <a:p>
            <a:pPr marL="685800">
              <a:lnSpc>
                <a:spcPct val="100000"/>
              </a:lnSpc>
              <a:spcBef>
                <a:spcPts val="0"/>
              </a:spcBef>
            </a:pPr>
            <a:r>
              <a:rPr lang="en-US" sz="1600" dirty="0"/>
              <a:t>Divide into two groups. Each group will choose a main population segment and a behavior to explore, from your selected case study. </a:t>
            </a:r>
          </a:p>
          <a:p>
            <a:pPr marL="685800">
              <a:lnSpc>
                <a:spcPct val="100000"/>
              </a:lnSpc>
              <a:spcBef>
                <a:spcPts val="0"/>
              </a:spcBef>
            </a:pPr>
            <a:r>
              <a:rPr lang="en-US" sz="1600" dirty="0"/>
              <a:t>Using Annex 2 &amp; Annex 3 from the SNET, build out the content for your activity in your group.</a:t>
            </a:r>
          </a:p>
          <a:p>
            <a:pPr marL="685800">
              <a:lnSpc>
                <a:spcPct val="100000"/>
              </a:lnSpc>
              <a:spcBef>
                <a:spcPts val="0"/>
              </a:spcBef>
            </a:pPr>
            <a:r>
              <a:rPr lang="en-US" sz="1600" dirty="0"/>
              <a:t>When your guide is complete, three volunteers will select roles as Facilitator, Participant and Notetaker. Practice using the interview guide and rotate roles until everyone has been an interviewer.</a:t>
            </a:r>
          </a:p>
          <a:p>
            <a:pPr marL="685800">
              <a:lnSpc>
                <a:spcPct val="100000"/>
              </a:lnSpc>
              <a:spcBef>
                <a:spcPts val="0"/>
              </a:spcBef>
            </a:pPr>
            <a:r>
              <a:rPr lang="en-US" sz="1600" dirty="0"/>
              <a:t>One volunteer will lead rapid analysis. Using Annex 4 in the SNET, calculate totals for each column to count the frequency of each reference group mentioned per question/behavior.</a:t>
            </a:r>
          </a:p>
          <a:p>
            <a:pPr marL="685800">
              <a:lnSpc>
                <a:spcPct val="100000"/>
              </a:lnSpc>
              <a:spcBef>
                <a:spcPts val="0"/>
              </a:spcBef>
            </a:pPr>
            <a:r>
              <a:rPr lang="en-US" sz="1600" dirty="0"/>
              <a:t>Review and discuss the analysis as a group.</a:t>
            </a:r>
          </a:p>
        </p:txBody>
      </p:sp>
      <p:sp>
        <p:nvSpPr>
          <p:cNvPr id="11" name="Text Placeholder 2">
            <a:extLst>
              <a:ext uri="{FF2B5EF4-FFF2-40B4-BE49-F238E27FC236}">
                <a16:creationId xmlns:a16="http://schemas.microsoft.com/office/drawing/2014/main" id="{C61624BE-5F61-9A12-DE9B-A7D3648BA7D7}"/>
              </a:ext>
            </a:extLst>
          </p:cNvPr>
          <p:cNvSpPr txBox="1">
            <a:spLocks/>
          </p:cNvSpPr>
          <p:nvPr/>
        </p:nvSpPr>
        <p:spPr>
          <a:xfrm>
            <a:off x="609600" y="2866414"/>
            <a:ext cx="11201400" cy="180985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100" dirty="0">
                <a:solidFill>
                  <a:srgbClr val="2BB4B6"/>
                </a:solidFill>
                <a:latin typeface="+mj-lt"/>
              </a:rPr>
              <a:t>2.   </a:t>
            </a:r>
            <a:r>
              <a:rPr lang="en-US" sz="2100" dirty="0"/>
              <a:t>Debrief</a:t>
            </a:r>
          </a:p>
          <a:p>
            <a:pPr lvl="1">
              <a:lnSpc>
                <a:spcPct val="120000"/>
              </a:lnSpc>
              <a:spcBef>
                <a:spcPts val="0"/>
              </a:spcBef>
            </a:pPr>
            <a:r>
              <a:rPr lang="en-US" sz="1800" dirty="0"/>
              <a:t>How was the experience developing the guide? Were the questions easy to formulate? Difficult to formulate? </a:t>
            </a:r>
          </a:p>
          <a:p>
            <a:pPr lvl="1">
              <a:lnSpc>
                <a:spcPct val="120000"/>
              </a:lnSpc>
              <a:spcBef>
                <a:spcPts val="0"/>
              </a:spcBef>
            </a:pPr>
            <a:r>
              <a:rPr lang="en-US" sz="1800" dirty="0"/>
              <a:t>How was the experience interviewing? Notetaking?</a:t>
            </a:r>
          </a:p>
          <a:p>
            <a:pPr lvl="1">
              <a:lnSpc>
                <a:spcPct val="120000"/>
              </a:lnSpc>
              <a:spcBef>
                <a:spcPts val="0"/>
              </a:spcBef>
            </a:pPr>
            <a:r>
              <a:rPr lang="en-US" sz="1800" dirty="0"/>
              <a:t>What was the experience role playing the participant?</a:t>
            </a:r>
          </a:p>
          <a:p>
            <a:pPr lvl="1">
              <a:lnSpc>
                <a:spcPct val="120000"/>
              </a:lnSpc>
              <a:spcBef>
                <a:spcPts val="0"/>
              </a:spcBef>
            </a:pPr>
            <a:r>
              <a:rPr lang="en-US" sz="1800" dirty="0"/>
              <a:t>How did the rapid analysis go? </a:t>
            </a:r>
          </a:p>
          <a:p>
            <a:pPr lvl="1">
              <a:lnSpc>
                <a:spcPct val="120000"/>
              </a:lnSpc>
              <a:spcBef>
                <a:spcPts val="0"/>
              </a:spcBef>
            </a:pPr>
            <a:r>
              <a:rPr lang="en-US" sz="1800" dirty="0"/>
              <a:t>How could you see this happening in person in your project? </a:t>
            </a:r>
          </a:p>
          <a:p>
            <a:pPr lvl="1">
              <a:lnSpc>
                <a:spcPct val="120000"/>
              </a:lnSpc>
              <a:spcBef>
                <a:spcPts val="0"/>
              </a:spcBef>
            </a:pPr>
            <a:r>
              <a:rPr lang="en-US" sz="1800" dirty="0"/>
              <a:t>What would you need to succeed? </a:t>
            </a:r>
          </a:p>
        </p:txBody>
      </p:sp>
      <p:grpSp>
        <p:nvGrpSpPr>
          <p:cNvPr id="12" name="Group 11">
            <a:extLst>
              <a:ext uri="{FF2B5EF4-FFF2-40B4-BE49-F238E27FC236}">
                <a16:creationId xmlns:a16="http://schemas.microsoft.com/office/drawing/2014/main" id="{02067BF9-0DC3-E62D-3CB7-F06AB64A60C5}"/>
              </a:ext>
            </a:extLst>
          </p:cNvPr>
          <p:cNvGrpSpPr/>
          <p:nvPr/>
        </p:nvGrpSpPr>
        <p:grpSpPr>
          <a:xfrm>
            <a:off x="152400" y="6057890"/>
            <a:ext cx="3018642" cy="609600"/>
            <a:chOff x="152400" y="6057890"/>
            <a:chExt cx="3018642" cy="609600"/>
          </a:xfrm>
        </p:grpSpPr>
        <p:sp>
          <p:nvSpPr>
            <p:cNvPr id="13" name="Text Placeholder 13">
              <a:extLst>
                <a:ext uri="{FF2B5EF4-FFF2-40B4-BE49-F238E27FC236}">
                  <a16:creationId xmlns:a16="http://schemas.microsoft.com/office/drawing/2014/main" id="{DFDD162D-BEA0-3979-85B1-7F5A795B5981}"/>
                </a:ext>
              </a:extLst>
            </p:cNvPr>
            <p:cNvSpPr txBox="1">
              <a:spLocks/>
            </p:cNvSpPr>
            <p:nvPr/>
          </p:nvSpPr>
          <p:spPr>
            <a:xfrm>
              <a:off x="609600" y="6172200"/>
              <a:ext cx="2561442" cy="457200"/>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3"/>
                  </a:solidFill>
                </a:rPr>
                <a:t>ACTIVITY HANDOUT 4</a:t>
              </a:r>
            </a:p>
          </p:txBody>
        </p:sp>
        <p:pic>
          <p:nvPicPr>
            <p:cNvPr id="14" name="Picture 13" descr="Text, icon&#10;&#10;Description automatically generated">
              <a:extLst>
                <a:ext uri="{FF2B5EF4-FFF2-40B4-BE49-F238E27FC236}">
                  <a16:creationId xmlns:a16="http://schemas.microsoft.com/office/drawing/2014/main" id="{5A5E4C45-5CA3-F64E-EDED-67DAF08DB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57890"/>
              <a:ext cx="609600" cy="609600"/>
            </a:xfrm>
            <a:prstGeom prst="rect">
              <a:avLst/>
            </a:prstGeom>
          </p:spPr>
        </p:pic>
      </p:grpSp>
      <p:grpSp>
        <p:nvGrpSpPr>
          <p:cNvPr id="18" name="Group 17">
            <a:extLst>
              <a:ext uri="{FF2B5EF4-FFF2-40B4-BE49-F238E27FC236}">
                <a16:creationId xmlns:a16="http://schemas.microsoft.com/office/drawing/2014/main" id="{5DBDBE9F-E512-8A5F-F03D-9F6F63030408}"/>
              </a:ext>
            </a:extLst>
          </p:cNvPr>
          <p:cNvGrpSpPr/>
          <p:nvPr/>
        </p:nvGrpSpPr>
        <p:grpSpPr>
          <a:xfrm>
            <a:off x="8889102" y="6032505"/>
            <a:ext cx="2388498" cy="647690"/>
            <a:chOff x="9678747" y="6032502"/>
            <a:chExt cx="2388498" cy="647690"/>
          </a:xfrm>
        </p:grpSpPr>
        <p:grpSp>
          <p:nvGrpSpPr>
            <p:cNvPr id="19" name="Group 18">
              <a:extLst>
                <a:ext uri="{FF2B5EF4-FFF2-40B4-BE49-F238E27FC236}">
                  <a16:creationId xmlns:a16="http://schemas.microsoft.com/office/drawing/2014/main" id="{80D3EE91-5AAF-F455-6A54-77A918A34380}"/>
                </a:ext>
              </a:extLst>
            </p:cNvPr>
            <p:cNvGrpSpPr/>
            <p:nvPr/>
          </p:nvGrpSpPr>
          <p:grpSpPr>
            <a:xfrm>
              <a:off x="9678747" y="6032502"/>
              <a:ext cx="590744" cy="647690"/>
              <a:chOff x="9678747" y="6032502"/>
              <a:chExt cx="590744" cy="647690"/>
            </a:xfrm>
          </p:grpSpPr>
          <p:pic>
            <p:nvPicPr>
              <p:cNvPr id="21" name="Picture 20" descr="Icon&#10;&#10;Description automatically generated">
                <a:extLst>
                  <a:ext uri="{FF2B5EF4-FFF2-40B4-BE49-F238E27FC236}">
                    <a16:creationId xmlns:a16="http://schemas.microsoft.com/office/drawing/2014/main" id="{AB27F800-56B7-76CD-368E-A14F33CB6651}"/>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678747" y="6032502"/>
                <a:ext cx="590744" cy="647690"/>
              </a:xfrm>
              <a:prstGeom prst="rect">
                <a:avLst/>
              </a:prstGeom>
            </p:spPr>
          </p:pic>
          <p:sp>
            <p:nvSpPr>
              <p:cNvPr id="22" name="TextBox 21">
                <a:extLst>
                  <a:ext uri="{FF2B5EF4-FFF2-40B4-BE49-F238E27FC236}">
                    <a16:creationId xmlns:a16="http://schemas.microsoft.com/office/drawing/2014/main" id="{599033B7-5B42-7800-8323-1F77B56FBB2B}"/>
                  </a:ext>
                </a:extLst>
              </p:cNvPr>
              <p:cNvSpPr txBox="1"/>
              <p:nvPr/>
            </p:nvSpPr>
            <p:spPr>
              <a:xfrm>
                <a:off x="9741707" y="6327692"/>
                <a:ext cx="464828" cy="292196"/>
              </a:xfrm>
              <a:prstGeom prst="rect">
                <a:avLst/>
              </a:prstGeom>
              <a:noFill/>
            </p:spPr>
            <p:txBody>
              <a:bodyPr wrap="square" rtlCol="0">
                <a:spAutoFit/>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lumMod val="95000"/>
                      </a:schemeClr>
                    </a:solidFill>
                    <a:effectLst/>
                    <a:uLnTx/>
                    <a:uFillTx/>
                    <a:latin typeface="Tw Cen MT Condensed"/>
                    <a:ea typeface="+mn-ea"/>
                    <a:cs typeface="+mn-cs"/>
                  </a:rPr>
                  <a:t>SNET</a:t>
                </a:r>
                <a:endParaRPr kumimoji="0" lang="en-US" sz="2000" b="0" i="0" u="none" strike="noStrike" kern="1200" cap="none" spc="0" normalizeH="0" baseline="0" noProof="0" dirty="0">
                  <a:ln>
                    <a:noFill/>
                  </a:ln>
                  <a:solidFill>
                    <a:schemeClr val="bg1">
                      <a:lumMod val="95000"/>
                    </a:schemeClr>
                  </a:solidFill>
                  <a:effectLst/>
                  <a:uLnTx/>
                  <a:uFillTx/>
                  <a:latin typeface="Tw Cen MT Condensed"/>
                  <a:ea typeface="+mn-ea"/>
                  <a:cs typeface="+mn-cs"/>
                </a:endParaRPr>
              </a:p>
            </p:txBody>
          </p:sp>
        </p:grpSp>
        <p:sp>
          <p:nvSpPr>
            <p:cNvPr id="20" name="Text Placeholder 4">
              <a:extLst>
                <a:ext uri="{FF2B5EF4-FFF2-40B4-BE49-F238E27FC236}">
                  <a16:creationId xmlns:a16="http://schemas.microsoft.com/office/drawing/2014/main" id="{A7886895-B1BB-98A1-6C65-8AE6511CC264}"/>
                </a:ext>
              </a:extLst>
            </p:cNvPr>
            <p:cNvSpPr txBox="1">
              <a:spLocks/>
            </p:cNvSpPr>
            <p:nvPr/>
          </p:nvSpPr>
          <p:spPr>
            <a:xfrm>
              <a:off x="10206535" y="6173784"/>
              <a:ext cx="1860710" cy="36512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accent3"/>
                  </a:solidFill>
                  <a:effectLst/>
                  <a:uLnTx/>
                  <a:uFillTx/>
                  <a:latin typeface="Tw Cen MT Condensed"/>
                  <a:ea typeface="+mn-ea"/>
                  <a:cs typeface="+mn-cs"/>
                </a:rPr>
                <a:t>PAGE </a:t>
              </a:r>
              <a:r>
                <a:rPr lang="en-US" sz="2000" dirty="0">
                  <a:solidFill>
                    <a:schemeClr val="accent3"/>
                  </a:solidFill>
                  <a:latin typeface="Tw Cen MT Condensed"/>
                </a:rPr>
                <a:t>28-32,  64-66</a:t>
              </a:r>
              <a:endParaRPr kumimoji="0" lang="en-US" sz="2000" b="0" i="0" u="none" strike="noStrike" kern="1200" cap="none" spc="0" normalizeH="0" baseline="0" noProof="0" dirty="0">
                <a:ln>
                  <a:noFill/>
                </a:ln>
                <a:solidFill>
                  <a:schemeClr val="accent3"/>
                </a:solidFill>
                <a:effectLst/>
                <a:uLnTx/>
                <a:uFillTx/>
                <a:latin typeface="Tw Cen MT Condensed"/>
                <a:ea typeface="+mn-ea"/>
                <a:cs typeface="+mn-cs"/>
              </a:endParaRPr>
            </a:p>
          </p:txBody>
        </p:sp>
      </p:grpSp>
    </p:spTree>
    <p:extLst>
      <p:ext uri="{BB962C8B-B14F-4D97-AF65-F5344CB8AC3E}">
        <p14:creationId xmlns:p14="http://schemas.microsoft.com/office/powerpoint/2010/main" val="135828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70E4BE-5DF8-2E86-238E-C08A7A186C5B}"/>
              </a:ext>
            </a:extLst>
          </p:cNvPr>
          <p:cNvSpPr>
            <a:spLocks noGrp="1"/>
          </p:cNvSpPr>
          <p:nvPr>
            <p:ph type="sldNum" sz="quarter" idx="12"/>
          </p:nvPr>
        </p:nvSpPr>
        <p:spPr/>
        <p:txBody>
          <a:bodyPr/>
          <a:lstStyle/>
          <a:p>
            <a:fld id="{5805A9EC-108B-40EA-95FB-2468C466EA14}" type="slidenum">
              <a:rPr lang="en-US" smtClean="0"/>
              <a:pPr/>
              <a:t>103</a:t>
            </a:fld>
            <a:endParaRPr lang="en-US" dirty="0"/>
          </a:p>
        </p:txBody>
      </p:sp>
    </p:spTree>
    <p:extLst>
      <p:ext uri="{BB962C8B-B14F-4D97-AF65-F5344CB8AC3E}">
        <p14:creationId xmlns:p14="http://schemas.microsoft.com/office/powerpoint/2010/main" val="33332405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286FB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3</a:t>
            </a:r>
            <a:br>
              <a:rPr lang="en-US" dirty="0"/>
            </a:br>
            <a:r>
              <a:rPr lang="en-US" dirty="0"/>
              <a:t>EXPLORE SOCIAL NORMS</a:t>
            </a:r>
          </a:p>
        </p:txBody>
      </p:sp>
      <p:sp>
        <p:nvSpPr>
          <p:cNvPr id="24" name="Text Placeholder 23">
            <a:extLst>
              <a:ext uri="{FF2B5EF4-FFF2-40B4-BE49-F238E27FC236}">
                <a16:creationId xmlns:a16="http://schemas.microsoft.com/office/drawing/2014/main" id="{838C84AA-79B5-CE4B-8857-33C8D3B12DDC}"/>
              </a:ext>
            </a:extLst>
          </p:cNvPr>
          <p:cNvSpPr>
            <a:spLocks noGrp="1"/>
          </p:cNvSpPr>
          <p:nvPr>
            <p:ph type="body" sz="quarter" idx="13"/>
          </p:nvPr>
        </p:nvSpPr>
        <p:spPr/>
        <p:txBody>
          <a:bodyPr/>
          <a:lstStyle/>
          <a:p>
            <a:r>
              <a:rPr lang="en-US" dirty="0"/>
              <a:t>PAGES 32-43</a:t>
            </a:r>
          </a:p>
        </p:txBody>
      </p:sp>
      <p:sp>
        <p:nvSpPr>
          <p:cNvPr id="25" name="Text Placeholder 24">
            <a:extLst>
              <a:ext uri="{FF2B5EF4-FFF2-40B4-BE49-F238E27FC236}">
                <a16:creationId xmlns:a16="http://schemas.microsoft.com/office/drawing/2014/main" id="{354E8812-C732-F543-8F73-92C2EA359763}"/>
              </a:ext>
            </a:extLst>
          </p:cNvPr>
          <p:cNvSpPr>
            <a:spLocks noGrp="1"/>
          </p:cNvSpPr>
          <p:nvPr>
            <p:ph type="body" sz="quarter" idx="15"/>
          </p:nvPr>
        </p:nvSpPr>
        <p:spPr/>
        <p:txBody>
          <a:bodyPr>
            <a:normAutofit lnSpcReduction="10000"/>
          </a:bodyPr>
          <a:lstStyle/>
          <a:p>
            <a:r>
              <a:rPr lang="en-US" dirty="0"/>
              <a:t>OFFICE, THEN COMMUNITIES</a:t>
            </a:r>
          </a:p>
        </p:txBody>
      </p:sp>
      <p:pic>
        <p:nvPicPr>
          <p:cNvPr id="14" name="Picture 13" descr="A picture containing metalware, chain&#10;&#10;Description automatically generated">
            <a:extLst>
              <a:ext uri="{FF2B5EF4-FFF2-40B4-BE49-F238E27FC236}">
                <a16:creationId xmlns:a16="http://schemas.microsoft.com/office/drawing/2014/main" id="{F292B55D-C40A-4753-8DDA-8804EE8AC4A7}"/>
              </a:ext>
            </a:extLst>
          </p:cNvPr>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V="1">
            <a:off x="7005366" y="2409594"/>
            <a:ext cx="481965" cy="49168"/>
          </a:xfrm>
          <a:prstGeom prst="rect">
            <a:avLst/>
          </a:prstGeom>
        </p:spPr>
      </p:pic>
      <p:sp>
        <p:nvSpPr>
          <p:cNvPr id="3" name="Slide Number Placeholder 2">
            <a:extLst>
              <a:ext uri="{FF2B5EF4-FFF2-40B4-BE49-F238E27FC236}">
                <a16:creationId xmlns:a16="http://schemas.microsoft.com/office/drawing/2014/main" id="{3C8651F3-B2E4-26C6-328B-144D8ADAA972}"/>
              </a:ext>
            </a:extLst>
          </p:cNvPr>
          <p:cNvSpPr>
            <a:spLocks noGrp="1"/>
          </p:cNvSpPr>
          <p:nvPr>
            <p:ph type="sldNum" sz="quarter" idx="12"/>
          </p:nvPr>
        </p:nvSpPr>
        <p:spPr/>
        <p:txBody>
          <a:bodyPr/>
          <a:lstStyle/>
          <a:p>
            <a:fld id="{5805A9EC-108B-40EA-95FB-2468C466EA14}" type="slidenum">
              <a:rPr lang="en-US" smtClean="0"/>
              <a:t>104</a:t>
            </a:fld>
            <a:endParaRPr lang="en-US" dirty="0"/>
          </a:p>
        </p:txBody>
      </p:sp>
    </p:spTree>
    <p:extLst>
      <p:ext uri="{BB962C8B-B14F-4D97-AF65-F5344CB8AC3E}">
        <p14:creationId xmlns:p14="http://schemas.microsoft.com/office/powerpoint/2010/main" val="198212287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59A363-3B13-294F-9263-D7352ACA9FB9}"/>
              </a:ext>
            </a:extLst>
          </p:cNvPr>
          <p:cNvSpPr/>
          <p:nvPr/>
        </p:nvSpPr>
        <p:spPr>
          <a:xfrm>
            <a:off x="457200" y="1447800"/>
            <a:ext cx="10591800" cy="5038651"/>
          </a:xfrm>
          <a:prstGeom prst="rect">
            <a:avLst/>
          </a:prstGeom>
          <a:solidFill>
            <a:srgbClr val="286FB6">
              <a:alpha val="45098"/>
            </a:srgbClr>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Content Placeholder 3">
            <a:extLst>
              <a:ext uri="{FF2B5EF4-FFF2-40B4-BE49-F238E27FC236}">
                <a16:creationId xmlns:a16="http://schemas.microsoft.com/office/drawing/2014/main" id="{DD83FDC5-A6AE-CD49-8581-CF6DD9C6F5C1}"/>
              </a:ext>
            </a:extLst>
          </p:cNvPr>
          <p:cNvGraphicFramePr>
            <a:graphicFrameLocks/>
          </p:cNvGraphicFramePr>
          <p:nvPr>
            <p:extLst>
              <p:ext uri="{D42A27DB-BD31-4B8C-83A1-F6EECF244321}">
                <p14:modId xmlns:p14="http://schemas.microsoft.com/office/powerpoint/2010/main" val="2495756316"/>
              </p:ext>
            </p:extLst>
          </p:nvPr>
        </p:nvGraphicFramePr>
        <p:xfrm>
          <a:off x="457200" y="1447801"/>
          <a:ext cx="10591800" cy="5038650"/>
        </p:xfrm>
        <a:graphic>
          <a:graphicData uri="http://schemas.openxmlformats.org/drawingml/2006/table">
            <a:tbl>
              <a:tblPr firstRow="1" firstCol="1" bandRow="1">
                <a:tableStyleId>{5A111915-BE36-4E01-A7E5-04B1672EAD32}</a:tableStyleId>
              </a:tblPr>
              <a:tblGrid>
                <a:gridCol w="4380068">
                  <a:extLst>
                    <a:ext uri="{9D8B030D-6E8A-4147-A177-3AD203B41FA5}">
                      <a16:colId xmlns:a16="http://schemas.microsoft.com/office/drawing/2014/main" val="959667942"/>
                    </a:ext>
                  </a:extLst>
                </a:gridCol>
                <a:gridCol w="2782732">
                  <a:extLst>
                    <a:ext uri="{9D8B030D-6E8A-4147-A177-3AD203B41FA5}">
                      <a16:colId xmlns:a16="http://schemas.microsoft.com/office/drawing/2014/main" val="3336974590"/>
                    </a:ext>
                  </a:extLst>
                </a:gridCol>
                <a:gridCol w="1295400">
                  <a:extLst>
                    <a:ext uri="{9D8B030D-6E8A-4147-A177-3AD203B41FA5}">
                      <a16:colId xmlns:a16="http://schemas.microsoft.com/office/drawing/2014/main" val="2010865862"/>
                    </a:ext>
                  </a:extLst>
                </a:gridCol>
                <a:gridCol w="2133600">
                  <a:extLst>
                    <a:ext uri="{9D8B030D-6E8A-4147-A177-3AD203B41FA5}">
                      <a16:colId xmlns:a16="http://schemas.microsoft.com/office/drawing/2014/main" val="3323117035"/>
                    </a:ext>
                  </a:extLst>
                </a:gridCol>
              </a:tblGrid>
              <a:tr h="838199">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w Cen MT Condensed" panose="020B0606020104020203" pitchFamily="34" charset="0"/>
                          <a:ea typeface="+mn-ea"/>
                          <a:cs typeface="+mn-cs"/>
                        </a:rPr>
                        <a:t>ACTIVITIES</a:t>
                      </a:r>
                    </a:p>
                  </a:txBody>
                  <a:tcPr marL="68580" marR="68580" marT="0" marB="0" anchor="ctr">
                    <a:lnL w="12700" cap="flat" cmpd="sng" algn="ctr">
                      <a:noFill/>
                      <a:prstDash val="solid"/>
                      <a:round/>
                      <a:headEnd type="none" w="med" len="med"/>
                      <a:tailEnd type="none" w="med" len="med"/>
                    </a:lnL>
                    <a:lnR w="38100" cap="flat" cmpd="sng" algn="ctr">
                      <a:solidFill>
                        <a:srgbClr val="286FB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6FB6"/>
                    </a:solidFill>
                  </a:tcPr>
                </a:tc>
                <a:tc>
                  <a:txBody>
                    <a:bodyPr/>
                    <a:lstStyle/>
                    <a:p>
                      <a:pPr marL="0" marR="0" algn="ctr">
                        <a:lnSpc>
                          <a:spcPct val="107000"/>
                        </a:lnSpc>
                        <a:spcBef>
                          <a:spcPts val="0"/>
                        </a:spcBef>
                        <a:spcAft>
                          <a:spcPts val="0"/>
                        </a:spcAft>
                      </a:pPr>
                      <a:r>
                        <a:rPr lang="en-US" sz="3200" dirty="0">
                          <a:effectLst/>
                          <a:latin typeface="Tw Cen MT Condensed" panose="020B0606020104020203" pitchFamily="34" charset="0"/>
                        </a:rPr>
                        <a:t>WHO</a:t>
                      </a:r>
                      <a:endParaRPr lang="en-US" sz="3200"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286FB6"/>
                      </a:solidFill>
                      <a:prstDash val="solid"/>
                      <a:round/>
                      <a:headEnd type="none" w="med" len="med"/>
                      <a:tailEnd type="none" w="med" len="med"/>
                    </a:lnL>
                    <a:lnR w="38100" cap="flat" cmpd="sng" algn="ctr">
                      <a:solidFill>
                        <a:srgbClr val="286FB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6FB6"/>
                    </a:solidFill>
                  </a:tcPr>
                </a:tc>
                <a:tc>
                  <a:txBody>
                    <a:bodyPr/>
                    <a:lstStyle/>
                    <a:p>
                      <a:pPr marL="0" marR="0" algn="ctr">
                        <a:lnSpc>
                          <a:spcPct val="107000"/>
                        </a:lnSpc>
                        <a:spcBef>
                          <a:spcPts val="0"/>
                        </a:spcBef>
                        <a:spcAft>
                          <a:spcPts val="0"/>
                        </a:spcAft>
                      </a:pPr>
                      <a:r>
                        <a:rPr lang="en-US" sz="3200" dirty="0">
                          <a:effectLst/>
                          <a:latin typeface="Tw Cen MT Condensed" panose="020B0606020104020203" pitchFamily="34" charset="0"/>
                        </a:rPr>
                        <a:t>TIME</a:t>
                      </a:r>
                      <a:endParaRPr lang="en-US" sz="3200"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286FB6"/>
                      </a:solidFill>
                      <a:prstDash val="solid"/>
                      <a:round/>
                      <a:headEnd type="none" w="med" len="med"/>
                      <a:tailEnd type="none" w="med" len="med"/>
                    </a:lnL>
                    <a:lnR w="38100" cap="flat" cmpd="sng" algn="ctr">
                      <a:solidFill>
                        <a:srgbClr val="286FB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6FB6"/>
                    </a:solidFill>
                  </a:tcPr>
                </a:tc>
                <a:tc>
                  <a:txBody>
                    <a:bodyPr/>
                    <a:lstStyle/>
                    <a:p>
                      <a:pPr marL="0" marR="0" algn="ctr">
                        <a:lnSpc>
                          <a:spcPct val="107000"/>
                        </a:lnSpc>
                        <a:spcBef>
                          <a:spcPts val="0"/>
                        </a:spcBef>
                        <a:spcAft>
                          <a:spcPts val="0"/>
                        </a:spcAft>
                      </a:pPr>
                      <a:r>
                        <a:rPr lang="en-US" sz="3200" dirty="0">
                          <a:effectLst/>
                          <a:latin typeface="Tw Cen MT Condensed" panose="020B0606020104020203" pitchFamily="34" charset="0"/>
                        </a:rPr>
                        <a:t>RESOURCES</a:t>
                      </a:r>
                      <a:endParaRPr lang="en-US" sz="3200"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286FB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6FB6"/>
                    </a:solidFill>
                  </a:tcPr>
                </a:tc>
                <a:extLst>
                  <a:ext uri="{0D108BD9-81ED-4DB2-BD59-A6C34878D82A}">
                    <a16:rowId xmlns:a16="http://schemas.microsoft.com/office/drawing/2014/main" val="4117282915"/>
                  </a:ext>
                </a:extLst>
              </a:tr>
              <a:tr h="4200451">
                <a:tc>
                  <a:txBody>
                    <a:bodyPr/>
                    <a:lstStyle/>
                    <a:p>
                      <a:pPr marL="457200" marR="0" lvl="0" indent="-457200">
                        <a:lnSpc>
                          <a:spcPct val="107000"/>
                        </a:lnSpc>
                        <a:spcBef>
                          <a:spcPts val="0"/>
                        </a:spcBef>
                        <a:spcAft>
                          <a:spcPts val="0"/>
                        </a:spcAft>
                        <a:buFont typeface="+mj-lt"/>
                        <a:buAutoNum type="arabicPeriod"/>
                      </a:pPr>
                      <a:endParaRPr lang="en-US" sz="2000" b="0" dirty="0">
                        <a:effectLst/>
                        <a:latin typeface="+mn-lt"/>
                      </a:endParaRPr>
                    </a:p>
                    <a:p>
                      <a:pPr marL="457200" marR="0" lvl="0" indent="-457200" algn="l" defTabSz="914400" rtl="0" eaLnBrk="1" fontAlgn="auto" latinLnBrk="0" hangingPunct="1">
                        <a:lnSpc>
                          <a:spcPct val="107000"/>
                        </a:lnSpc>
                        <a:spcBef>
                          <a:spcPts val="0"/>
                        </a:spcBef>
                        <a:spcAft>
                          <a:spcPts val="0"/>
                        </a:spcAft>
                        <a:buClrTx/>
                        <a:buSzTx/>
                        <a:buFont typeface="+mj-lt"/>
                        <a:buAutoNum type="arabicPeriod"/>
                        <a:tabLst/>
                        <a:defRPr/>
                      </a:pPr>
                      <a:r>
                        <a:rPr lang="en-US" sz="2000" b="0" dirty="0">
                          <a:effectLst/>
                          <a:latin typeface="+mn-lt"/>
                        </a:rPr>
                        <a:t>Adapt your chosen exercise (to your Main Population Group(s) and their Reference Groups.)</a:t>
                      </a:r>
                    </a:p>
                    <a:p>
                      <a:pPr marL="457200" marR="0" lvl="0" indent="-457200">
                        <a:lnSpc>
                          <a:spcPct val="107000"/>
                        </a:lnSpc>
                        <a:spcBef>
                          <a:spcPts val="0"/>
                        </a:spcBef>
                        <a:spcAft>
                          <a:spcPts val="0"/>
                        </a:spcAft>
                        <a:buFont typeface="+mj-lt"/>
                        <a:buAutoNum type="arabicPeriod"/>
                      </a:pPr>
                      <a:r>
                        <a:rPr lang="en-US" sz="2000" b="0" dirty="0">
                          <a:effectLst/>
                          <a:latin typeface="+mn-lt"/>
                        </a:rPr>
                        <a:t>Create group discussion guides.</a:t>
                      </a:r>
                    </a:p>
                    <a:p>
                      <a:pPr marL="457200" marR="0" lvl="0" indent="-457200">
                        <a:lnSpc>
                          <a:spcPct val="107000"/>
                        </a:lnSpc>
                        <a:spcBef>
                          <a:spcPts val="0"/>
                        </a:spcBef>
                        <a:spcAft>
                          <a:spcPts val="0"/>
                        </a:spcAft>
                        <a:buFont typeface="+mj-lt"/>
                        <a:buAutoNum type="arabicPeriod"/>
                      </a:pPr>
                      <a:r>
                        <a:rPr lang="en-US" sz="2000" b="0" dirty="0">
                          <a:effectLst/>
                          <a:latin typeface="+mn-lt"/>
                        </a:rPr>
                        <a:t>Plan and prepare for fieldwork.</a:t>
                      </a:r>
                    </a:p>
                    <a:p>
                      <a:pPr marL="457200" marR="0" lvl="0" indent="-457200">
                        <a:lnSpc>
                          <a:spcPct val="107000"/>
                        </a:lnSpc>
                        <a:spcBef>
                          <a:spcPts val="0"/>
                        </a:spcBef>
                        <a:spcAft>
                          <a:spcPts val="0"/>
                        </a:spcAft>
                        <a:buFont typeface="+mj-lt"/>
                        <a:buAutoNum type="arabicPeriod"/>
                      </a:pPr>
                      <a:r>
                        <a:rPr lang="en-US" sz="2000" b="0" dirty="0">
                          <a:effectLst/>
                          <a:latin typeface="+mn-lt"/>
                        </a:rPr>
                        <a:t>Conduct group discussions (with your Main Population Group(s) and their Reference Groups.)</a:t>
                      </a:r>
                    </a:p>
                    <a:p>
                      <a:pPr marL="457200" marR="0" lvl="0" indent="-457200">
                        <a:lnSpc>
                          <a:spcPct val="107000"/>
                        </a:lnSpc>
                        <a:spcBef>
                          <a:spcPts val="0"/>
                        </a:spcBef>
                        <a:spcAft>
                          <a:spcPts val="0"/>
                        </a:spcAft>
                        <a:buFont typeface="+mj-lt"/>
                        <a:buAutoNum type="arabicPeriod"/>
                      </a:pPr>
                      <a:endParaRPr lang="en-US" sz="2000" b="0" dirty="0">
                        <a:effectLst/>
                        <a:latin typeface="+mn-lt"/>
                      </a:endParaRPr>
                    </a:p>
                  </a:txBody>
                  <a:tcPr marL="68580" marR="68580" marT="0" marB="0">
                    <a:lnL w="12700" cap="flat" cmpd="sng" algn="ctr">
                      <a:noFill/>
                      <a:prstDash val="solid"/>
                      <a:round/>
                      <a:headEnd type="none" w="med" len="med"/>
                      <a:tailEnd type="none" w="med" len="med"/>
                    </a:lnL>
                    <a:lnR w="38100" cap="flat" cmpd="sng" algn="ctr">
                      <a:solidFill>
                        <a:srgbClr val="286FB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55000"/>
                      </a:srgbClr>
                    </a:solidFill>
                  </a:tcPr>
                </a:tc>
                <a:tc>
                  <a:txBody>
                    <a:bodyPr/>
                    <a:lstStyle/>
                    <a:p>
                      <a:pPr marL="57150" marR="0" indent="0">
                        <a:lnSpc>
                          <a:spcPct val="107000"/>
                        </a:lnSpc>
                        <a:spcBef>
                          <a:spcPts val="0"/>
                        </a:spcBef>
                        <a:spcAft>
                          <a:spcPts val="0"/>
                        </a:spcAft>
                        <a:buFont typeface="Arial" panose="020B0604020202020204" pitchFamily="34" charset="0"/>
                        <a:buNone/>
                      </a:pPr>
                      <a:endParaRPr lang="en-US" sz="2000" dirty="0">
                        <a:effectLst/>
                        <a:latin typeface="+mn-lt"/>
                        <a:ea typeface="Calibri" panose="020F0502020204030204" pitchFamily="34" charset="0"/>
                        <a:cs typeface="Times New Roman" panose="02020603050405020304" pitchFamily="18" charset="0"/>
                      </a:endParaRPr>
                    </a:p>
                    <a:p>
                      <a:pPr marL="57150" marR="0" indent="0">
                        <a:lnSpc>
                          <a:spcPct val="107000"/>
                        </a:lnSpc>
                        <a:spcBef>
                          <a:spcPts val="0"/>
                        </a:spcBef>
                        <a:spcAft>
                          <a:spcPts val="0"/>
                        </a:spcAft>
                        <a:buFont typeface="Arial" panose="020B0604020202020204" pitchFamily="34" charset="0"/>
                        <a:buNone/>
                      </a:pPr>
                      <a:r>
                        <a:rPr lang="en-US" sz="2000" b="1" dirty="0">
                          <a:effectLst/>
                          <a:latin typeface="+mn-lt"/>
                          <a:ea typeface="Calibri" panose="020F0502020204030204" pitchFamily="34" charset="0"/>
                          <a:cs typeface="Times New Roman" panose="02020603050405020304" pitchFamily="18" charset="0"/>
                        </a:rPr>
                        <a:t>Core team- </a:t>
                      </a:r>
                      <a:r>
                        <a:rPr lang="en-US" sz="2000" dirty="0">
                          <a:effectLst/>
                          <a:latin typeface="+mn-lt"/>
                          <a:ea typeface="Calibri" panose="020F0502020204030204" pitchFamily="34" charset="0"/>
                          <a:cs typeface="Times New Roman" panose="02020603050405020304" pitchFamily="18" charset="0"/>
                        </a:rPr>
                        <a:t>responsible for overall activity</a:t>
                      </a:r>
                    </a:p>
                    <a:p>
                      <a:pPr marL="57150" marR="0" indent="0">
                        <a:lnSpc>
                          <a:spcPct val="107000"/>
                        </a:lnSpc>
                        <a:spcBef>
                          <a:spcPts val="0"/>
                        </a:spcBef>
                        <a:spcAft>
                          <a:spcPts val="0"/>
                        </a:spcAft>
                        <a:buFont typeface="Arial" panose="020B0604020202020204" pitchFamily="34" charset="0"/>
                        <a:buNone/>
                      </a:pPr>
                      <a:endParaRPr lang="en-US" sz="2000" dirty="0">
                        <a:effectLst/>
                        <a:latin typeface="+mn-lt"/>
                        <a:ea typeface="Calibri" panose="020F0502020204030204" pitchFamily="34" charset="0"/>
                        <a:cs typeface="Times New Roman" panose="02020603050405020304" pitchFamily="18" charset="0"/>
                      </a:endParaRPr>
                    </a:p>
                    <a:p>
                      <a:pPr marL="57150" marR="0" indent="0">
                        <a:lnSpc>
                          <a:spcPct val="107000"/>
                        </a:lnSpc>
                        <a:spcBef>
                          <a:spcPts val="0"/>
                        </a:spcBef>
                        <a:spcAft>
                          <a:spcPts val="0"/>
                        </a:spcAft>
                        <a:buFont typeface="Arial" panose="020B0604020202020204" pitchFamily="34" charset="0"/>
                        <a:buNone/>
                      </a:pPr>
                      <a:r>
                        <a:rPr lang="en-US" sz="2000" b="1" dirty="0">
                          <a:effectLst/>
                          <a:latin typeface="+mn-lt"/>
                          <a:ea typeface="Calibri" panose="020F0502020204030204" pitchFamily="34" charset="0"/>
                          <a:cs typeface="Times New Roman" panose="02020603050405020304" pitchFamily="18" charset="0"/>
                        </a:rPr>
                        <a:t>Field team- </a:t>
                      </a:r>
                      <a:r>
                        <a:rPr lang="en-US" sz="2000" dirty="0">
                          <a:effectLst/>
                          <a:latin typeface="+mn-lt"/>
                          <a:ea typeface="Calibri" panose="020F0502020204030204" pitchFamily="34" charset="0"/>
                          <a:cs typeface="Times New Roman" panose="02020603050405020304" pitchFamily="18" charset="0"/>
                        </a:rPr>
                        <a:t>Conducts social norms exploration exercises</a:t>
                      </a:r>
                    </a:p>
                  </a:txBody>
                  <a:tcPr marL="68580" marR="68580" marT="0" marB="0">
                    <a:lnL w="38100" cap="flat" cmpd="sng" algn="ctr">
                      <a:solidFill>
                        <a:srgbClr val="286FB6"/>
                      </a:solidFill>
                      <a:prstDash val="solid"/>
                      <a:round/>
                      <a:headEnd type="none" w="med" len="med"/>
                      <a:tailEnd type="none" w="med" len="med"/>
                    </a:lnL>
                    <a:lnR w="38100" cap="flat" cmpd="sng" algn="ctr">
                      <a:solidFill>
                        <a:srgbClr val="286FB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55000"/>
                      </a:srgb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2000" dirty="0">
                        <a:effectLst/>
                        <a:latin typeface="+mn-l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Font typeface="Arial" panose="020B0604020202020204" pitchFamily="34" charset="0"/>
                        <a:buNone/>
                      </a:pPr>
                      <a:r>
                        <a:rPr lang="en-US" sz="2000" dirty="0">
                          <a:effectLst/>
                          <a:latin typeface="+mn-lt"/>
                          <a:ea typeface="Calibri" panose="020F0502020204030204" pitchFamily="34" charset="0"/>
                          <a:cs typeface="Times New Roman" panose="02020603050405020304" pitchFamily="18" charset="0"/>
                        </a:rPr>
                        <a:t>~3 days</a:t>
                      </a:r>
                    </a:p>
                  </a:txBody>
                  <a:tcPr marL="68580" marR="68580" marT="0" marB="0">
                    <a:lnL w="38100" cap="flat" cmpd="sng" algn="ctr">
                      <a:solidFill>
                        <a:srgbClr val="286FB6"/>
                      </a:solidFill>
                      <a:prstDash val="solid"/>
                      <a:round/>
                      <a:headEnd type="none" w="med" len="med"/>
                      <a:tailEnd type="none" w="med" len="med"/>
                    </a:lnL>
                    <a:lnR w="38100" cap="flat" cmpd="sng" algn="ctr">
                      <a:solidFill>
                        <a:srgbClr val="286FB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55000"/>
                      </a:srgbClr>
                    </a:solidFill>
                  </a:tcPr>
                </a:tc>
                <a:tc>
                  <a:txBody>
                    <a:bodyPr/>
                    <a:lstStyle/>
                    <a:p>
                      <a:pPr marL="69850" marR="0" indent="0">
                        <a:lnSpc>
                          <a:spcPct val="107000"/>
                        </a:lnSpc>
                        <a:spcBef>
                          <a:spcPts val="0"/>
                        </a:spcBef>
                        <a:spcAft>
                          <a:spcPts val="0"/>
                        </a:spcAft>
                        <a:buFont typeface="Arial" panose="020B0604020202020204" pitchFamily="34" charset="0"/>
                        <a:buNone/>
                        <a:tabLst/>
                      </a:pPr>
                      <a:endParaRPr lang="en-US" sz="2000" dirty="0">
                        <a:effectLst/>
                        <a:latin typeface="+mn-lt"/>
                        <a:ea typeface="Calibri" panose="020F0502020204030204" pitchFamily="34" charset="0"/>
                        <a:cs typeface="Times New Roman" panose="02020603050405020304" pitchFamily="18" charset="0"/>
                      </a:endParaRPr>
                    </a:p>
                    <a:p>
                      <a:pPr marL="69850" marR="0" indent="0">
                        <a:lnSpc>
                          <a:spcPct val="107000"/>
                        </a:lnSpc>
                        <a:spcBef>
                          <a:spcPts val="0"/>
                        </a:spcBef>
                        <a:spcAft>
                          <a:spcPts val="0"/>
                        </a:spcAft>
                        <a:buFont typeface="Arial" panose="020B0604020202020204" pitchFamily="34" charset="0"/>
                        <a:buNone/>
                        <a:tabLst/>
                      </a:pPr>
                      <a:r>
                        <a:rPr lang="en-US" sz="2000" dirty="0">
                          <a:effectLst/>
                          <a:latin typeface="+mn-lt"/>
                          <a:ea typeface="Calibri" panose="020F0502020204030204" pitchFamily="34" charset="0"/>
                          <a:cs typeface="Times New Roman" panose="02020603050405020304" pitchFamily="18" charset="0"/>
                        </a:rPr>
                        <a:t>Group discussion guide, recording forms, materials for group exercises, marker, pens/pencils</a:t>
                      </a:r>
                    </a:p>
                  </a:txBody>
                  <a:tcPr marL="68580" marR="68580" marT="0" marB="0">
                    <a:lnL w="38100" cap="flat" cmpd="sng" algn="ctr">
                      <a:solidFill>
                        <a:srgbClr val="286FB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55000"/>
                      </a:srgbClr>
                    </a:solidFill>
                  </a:tcPr>
                </a:tc>
                <a:extLst>
                  <a:ext uri="{0D108BD9-81ED-4DB2-BD59-A6C34878D82A}">
                    <a16:rowId xmlns:a16="http://schemas.microsoft.com/office/drawing/2014/main" val="1088178336"/>
                  </a:ext>
                </a:extLst>
              </a:tr>
            </a:tbl>
          </a:graphicData>
        </a:graphic>
      </p:graphicFrame>
      <p:sp>
        <p:nvSpPr>
          <p:cNvPr id="13" name="Text Placeholder 12">
            <a:extLst>
              <a:ext uri="{FF2B5EF4-FFF2-40B4-BE49-F238E27FC236}">
                <a16:creationId xmlns:a16="http://schemas.microsoft.com/office/drawing/2014/main" id="{1DB88B75-E4A1-1A44-813D-F4AFBBB0DA36}"/>
              </a:ext>
            </a:extLst>
          </p:cNvPr>
          <p:cNvSpPr>
            <a:spLocks noGrp="1"/>
          </p:cNvSpPr>
          <p:nvPr>
            <p:ph type="body" sz="quarter" idx="16"/>
          </p:nvPr>
        </p:nvSpPr>
        <p:spPr/>
        <p:txBody>
          <a:bodyPr/>
          <a:lstStyle/>
          <a:p>
            <a:r>
              <a:rPr lang="en-US" dirty="0"/>
              <a:t>PAGE 32</a:t>
            </a:r>
          </a:p>
        </p:txBody>
      </p:sp>
      <p:sp>
        <p:nvSpPr>
          <p:cNvPr id="14" name="Text Placeholder 13">
            <a:extLst>
              <a:ext uri="{FF2B5EF4-FFF2-40B4-BE49-F238E27FC236}">
                <a16:creationId xmlns:a16="http://schemas.microsoft.com/office/drawing/2014/main" id="{CAA5455D-7C9E-E34E-BD4F-0439592BC5CF}"/>
              </a:ext>
            </a:extLst>
          </p:cNvPr>
          <p:cNvSpPr>
            <a:spLocks noGrp="1"/>
          </p:cNvSpPr>
          <p:nvPr>
            <p:ph type="body" sz="quarter" idx="17"/>
          </p:nvPr>
        </p:nvSpPr>
        <p:spPr/>
        <p:txBody>
          <a:bodyPr>
            <a:normAutofit lnSpcReduction="10000"/>
          </a:bodyPr>
          <a:lstStyle/>
          <a:p>
            <a:r>
              <a:rPr lang="en-US" dirty="0"/>
              <a:t>OFFICE, THEN COMMUNITIES</a:t>
            </a:r>
          </a:p>
        </p:txBody>
      </p:sp>
      <p:sp>
        <p:nvSpPr>
          <p:cNvPr id="2" name="Slide Number Placeholder 1">
            <a:extLst>
              <a:ext uri="{FF2B5EF4-FFF2-40B4-BE49-F238E27FC236}">
                <a16:creationId xmlns:a16="http://schemas.microsoft.com/office/drawing/2014/main" id="{AFF78715-08A6-ABAF-C43B-DB76BACB7CFA}"/>
              </a:ext>
            </a:extLst>
          </p:cNvPr>
          <p:cNvSpPr>
            <a:spLocks noGrp="1"/>
          </p:cNvSpPr>
          <p:nvPr>
            <p:ph type="sldNum" sz="quarter" idx="12"/>
          </p:nvPr>
        </p:nvSpPr>
        <p:spPr/>
        <p:txBody>
          <a:bodyPr/>
          <a:lstStyle/>
          <a:p>
            <a:fld id="{5805A9EC-108B-40EA-95FB-2468C466EA14}" type="slidenum">
              <a:rPr lang="en-US" smtClean="0"/>
              <a:t>105</a:t>
            </a:fld>
            <a:endParaRPr lang="en-US" dirty="0"/>
          </a:p>
        </p:txBody>
      </p:sp>
    </p:spTree>
    <p:extLst>
      <p:ext uri="{BB962C8B-B14F-4D97-AF65-F5344CB8AC3E}">
        <p14:creationId xmlns:p14="http://schemas.microsoft.com/office/powerpoint/2010/main" val="373659470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D0E68FC-C26B-47F3-9A72-47388E7D656F}"/>
              </a:ext>
            </a:extLst>
          </p:cNvPr>
          <p:cNvSpPr txBox="1">
            <a:spLocks/>
          </p:cNvSpPr>
          <p:nvPr/>
        </p:nvSpPr>
        <p:spPr>
          <a:xfrm>
            <a:off x="368968" y="3092447"/>
            <a:ext cx="4965032" cy="3276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ü"/>
              <a:defRPr sz="3200" kern="1200">
                <a:solidFill>
                  <a:schemeClr val="tx1">
                    <a:lumMod val="50000"/>
                    <a:lumOff val="50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50000"/>
                    <a:lumOff val="50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endParaRPr kumimoji="0" lang="en-US" i="0" u="none" strike="noStrike" kern="1200" cap="none" spc="0" normalizeH="0" baseline="0" noProof="0" dirty="0">
              <a:ln>
                <a:noFill/>
              </a:ln>
              <a:solidFill>
                <a:prstClr val="black">
                  <a:lumMod val="85000"/>
                  <a:lumOff val="15000"/>
                </a:prstClr>
              </a:solidFill>
              <a:effectLst/>
              <a:uLnTx/>
              <a:uFillTx/>
              <a:latin typeface="Calibri"/>
            </a:endParaRPr>
          </a:p>
        </p:txBody>
      </p:sp>
      <p:sp>
        <p:nvSpPr>
          <p:cNvPr id="13" name="Content Placeholder 12">
            <a:extLst>
              <a:ext uri="{FF2B5EF4-FFF2-40B4-BE49-F238E27FC236}">
                <a16:creationId xmlns:a16="http://schemas.microsoft.com/office/drawing/2014/main" id="{A63740A7-C81C-A248-80FC-DD95F3107A4F}"/>
              </a:ext>
            </a:extLst>
          </p:cNvPr>
          <p:cNvSpPr>
            <a:spLocks noGrp="1"/>
          </p:cNvSpPr>
          <p:nvPr>
            <p:ph idx="1"/>
          </p:nvPr>
        </p:nvSpPr>
        <p:spPr>
          <a:xfrm>
            <a:off x="393515" y="1738423"/>
            <a:ext cx="8595360" cy="5029200"/>
          </a:xfrm>
        </p:spPr>
        <p:txBody>
          <a:bodyPr/>
          <a:lstStyle/>
          <a:p>
            <a:r>
              <a:rPr lang="en-US" dirty="0"/>
              <a:t>You’ll start Phase 3 by adapting your chosen exercise for your social norms exploration. </a:t>
            </a:r>
          </a:p>
          <a:p>
            <a:r>
              <a:rPr lang="en-US" b="1" i="1" dirty="0"/>
              <a:t>Note: </a:t>
            </a:r>
            <a:r>
              <a:rPr lang="en-US" i="1" dirty="0"/>
              <a:t>Remember, you’ve already decided which exercise you’re using for your SNE from Phase 1.</a:t>
            </a:r>
          </a:p>
          <a:p>
            <a:endParaRPr lang="en-US" dirty="0"/>
          </a:p>
        </p:txBody>
      </p:sp>
      <p:sp>
        <p:nvSpPr>
          <p:cNvPr id="14" name="Text Placeholder 13">
            <a:extLst>
              <a:ext uri="{FF2B5EF4-FFF2-40B4-BE49-F238E27FC236}">
                <a16:creationId xmlns:a16="http://schemas.microsoft.com/office/drawing/2014/main" id="{0CBAED78-9B45-AA40-A090-328F517C922A}"/>
              </a:ext>
            </a:extLst>
          </p:cNvPr>
          <p:cNvSpPr>
            <a:spLocks noGrp="1"/>
          </p:cNvSpPr>
          <p:nvPr>
            <p:ph type="body" sz="quarter" idx="13"/>
          </p:nvPr>
        </p:nvSpPr>
        <p:spPr/>
        <p:txBody>
          <a:bodyPr/>
          <a:lstStyle/>
          <a:p>
            <a:r>
              <a:rPr lang="en-US" dirty="0"/>
              <a:t>PAGE 34</a:t>
            </a:r>
          </a:p>
        </p:txBody>
      </p:sp>
      <p:sp>
        <p:nvSpPr>
          <p:cNvPr id="16" name="Text Placeholder 15">
            <a:extLst>
              <a:ext uri="{FF2B5EF4-FFF2-40B4-BE49-F238E27FC236}">
                <a16:creationId xmlns:a16="http://schemas.microsoft.com/office/drawing/2014/main" id="{47513580-4AE9-994B-867A-2F92A34CA396}"/>
              </a:ext>
            </a:extLst>
          </p:cNvPr>
          <p:cNvSpPr>
            <a:spLocks noGrp="1"/>
          </p:cNvSpPr>
          <p:nvPr>
            <p:ph type="body" sz="quarter" idx="15"/>
          </p:nvPr>
        </p:nvSpPr>
        <p:spPr/>
        <p:txBody>
          <a:bodyPr/>
          <a:lstStyle/>
          <a:p>
            <a:r>
              <a:rPr lang="en-US" dirty="0"/>
              <a:t>IN OFFICE </a:t>
            </a:r>
          </a:p>
        </p:txBody>
      </p:sp>
      <p:sp>
        <p:nvSpPr>
          <p:cNvPr id="12" name="Title 11">
            <a:extLst>
              <a:ext uri="{FF2B5EF4-FFF2-40B4-BE49-F238E27FC236}">
                <a16:creationId xmlns:a16="http://schemas.microsoft.com/office/drawing/2014/main" id="{68EB7E0B-5EE9-FA49-8D08-94AFD37D3FEE}"/>
              </a:ext>
            </a:extLst>
          </p:cNvPr>
          <p:cNvSpPr>
            <a:spLocks noGrp="1"/>
          </p:cNvSpPr>
          <p:nvPr>
            <p:ph type="title"/>
          </p:nvPr>
        </p:nvSpPr>
        <p:spPr>
          <a:xfrm>
            <a:off x="393515" y="665793"/>
            <a:ext cx="8595360" cy="914400"/>
          </a:xfrm>
        </p:spPr>
        <p:txBody>
          <a:bodyPr>
            <a:normAutofit/>
          </a:bodyPr>
          <a:lstStyle/>
          <a:p>
            <a:r>
              <a:rPr lang="en-US" dirty="0">
                <a:latin typeface="Tw Cen MT Condensed" panose="020B0606020104020203" pitchFamily="34" charset="77"/>
                <a:ea typeface="Times New Roman" panose="02020603050405020304" pitchFamily="18" charset="0"/>
              </a:rPr>
              <a:t>ADAPT YOUR CHOSEN EXERCISE </a:t>
            </a:r>
            <a:endParaRPr lang="en-US" dirty="0"/>
          </a:p>
        </p:txBody>
      </p:sp>
      <p:sp>
        <p:nvSpPr>
          <p:cNvPr id="15" name="Text Placeholder 14">
            <a:extLst>
              <a:ext uri="{FF2B5EF4-FFF2-40B4-BE49-F238E27FC236}">
                <a16:creationId xmlns:a16="http://schemas.microsoft.com/office/drawing/2014/main" id="{E57EAAE0-68C0-984A-9D42-3BF043BFD8E1}"/>
              </a:ext>
            </a:extLst>
          </p:cNvPr>
          <p:cNvSpPr>
            <a:spLocks noGrp="1"/>
          </p:cNvSpPr>
          <p:nvPr>
            <p:ph type="body" sz="quarter" idx="14"/>
          </p:nvPr>
        </p:nvSpPr>
        <p:spPr/>
        <p:txBody>
          <a:bodyPr/>
          <a:lstStyle/>
          <a:p>
            <a:endParaRPr lang="en-US" dirty="0"/>
          </a:p>
        </p:txBody>
      </p:sp>
      <p:sp>
        <p:nvSpPr>
          <p:cNvPr id="2" name="Slide Number Placeholder 1">
            <a:extLst>
              <a:ext uri="{FF2B5EF4-FFF2-40B4-BE49-F238E27FC236}">
                <a16:creationId xmlns:a16="http://schemas.microsoft.com/office/drawing/2014/main" id="{428F7299-6E2A-0E1B-D3AA-F0B1D004F5DF}"/>
              </a:ext>
            </a:extLst>
          </p:cNvPr>
          <p:cNvSpPr>
            <a:spLocks noGrp="1"/>
          </p:cNvSpPr>
          <p:nvPr>
            <p:ph type="sldNum" sz="quarter" idx="12"/>
          </p:nvPr>
        </p:nvSpPr>
        <p:spPr/>
        <p:txBody>
          <a:bodyPr/>
          <a:lstStyle/>
          <a:p>
            <a:fld id="{5805A9EC-108B-40EA-95FB-2468C466EA14}" type="slidenum">
              <a:rPr lang="en-US" smtClean="0"/>
              <a:t>106</a:t>
            </a:fld>
            <a:endParaRPr lang="en-US" dirty="0"/>
          </a:p>
        </p:txBody>
      </p:sp>
    </p:spTree>
    <p:extLst>
      <p:ext uri="{BB962C8B-B14F-4D97-AF65-F5344CB8AC3E}">
        <p14:creationId xmlns:p14="http://schemas.microsoft.com/office/powerpoint/2010/main" val="5438816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bg>
      <p:bgPr>
        <a:solidFill>
          <a:srgbClr val="F0F0F0"/>
        </a:solidFill>
        <a:effectLst/>
      </p:bgPr>
    </p:bg>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D588DF0B-12E6-E648-BE8A-025EB3B71929}"/>
              </a:ext>
            </a:extLst>
          </p:cNvPr>
          <p:cNvGraphicFramePr>
            <a:graphicFrameLocks noGrp="1"/>
          </p:cNvGraphicFramePr>
          <p:nvPr>
            <p:extLst>
              <p:ext uri="{D42A27DB-BD31-4B8C-83A1-F6EECF244321}">
                <p14:modId xmlns:p14="http://schemas.microsoft.com/office/powerpoint/2010/main" val="2444967348"/>
              </p:ext>
            </p:extLst>
          </p:nvPr>
        </p:nvGraphicFramePr>
        <p:xfrm>
          <a:off x="228600" y="1295400"/>
          <a:ext cx="11658602" cy="4650670"/>
        </p:xfrm>
        <a:graphic>
          <a:graphicData uri="http://schemas.openxmlformats.org/drawingml/2006/table">
            <a:tbl>
              <a:tblPr bandRow="1">
                <a:tableStyleId>{69C7853C-536D-4A76-A0AE-DD22124D55A5}</a:tableStyleId>
              </a:tblPr>
              <a:tblGrid>
                <a:gridCol w="1066799">
                  <a:extLst>
                    <a:ext uri="{9D8B030D-6E8A-4147-A177-3AD203B41FA5}">
                      <a16:colId xmlns:a16="http://schemas.microsoft.com/office/drawing/2014/main" val="936216391"/>
                    </a:ext>
                  </a:extLst>
                </a:gridCol>
                <a:gridCol w="2293239">
                  <a:extLst>
                    <a:ext uri="{9D8B030D-6E8A-4147-A177-3AD203B41FA5}">
                      <a16:colId xmlns:a16="http://schemas.microsoft.com/office/drawing/2014/main" val="654574182"/>
                    </a:ext>
                  </a:extLst>
                </a:gridCol>
                <a:gridCol w="4149282">
                  <a:extLst>
                    <a:ext uri="{9D8B030D-6E8A-4147-A177-3AD203B41FA5}">
                      <a16:colId xmlns:a16="http://schemas.microsoft.com/office/drawing/2014/main" val="1859570399"/>
                    </a:ext>
                  </a:extLst>
                </a:gridCol>
                <a:gridCol w="4149282">
                  <a:extLst>
                    <a:ext uri="{9D8B030D-6E8A-4147-A177-3AD203B41FA5}">
                      <a16:colId xmlns:a16="http://schemas.microsoft.com/office/drawing/2014/main" val="3357833725"/>
                    </a:ext>
                  </a:extLst>
                </a:gridCol>
              </a:tblGrid>
              <a:tr h="899160">
                <a:tc>
                  <a:txBody>
                    <a:bodyPr/>
                    <a:lstStyle/>
                    <a:p>
                      <a:pPr algn="ctr"/>
                      <a:r>
                        <a:rPr lang="en-US" sz="1500" b="1" i="0" dirty="0">
                          <a:solidFill>
                            <a:schemeClr val="bg1"/>
                          </a:solidFill>
                          <a:latin typeface="+mj-lt"/>
                        </a:rPr>
                        <a:t>EXPLORE NORMS EXERCISES</a:t>
                      </a:r>
                    </a:p>
                  </a:txBody>
                  <a:tcPr anchor="ctr">
                    <a:solidFill>
                      <a:srgbClr val="2B6FB6"/>
                    </a:solidFill>
                  </a:tcPr>
                </a:tc>
                <a:tc>
                  <a:txBody>
                    <a:bodyPr/>
                    <a:lstStyle/>
                    <a:p>
                      <a:pPr algn="ctr"/>
                      <a:r>
                        <a:rPr lang="en-US" sz="1500" b="1" i="0" dirty="0">
                          <a:solidFill>
                            <a:schemeClr val="bg1"/>
                          </a:solidFill>
                          <a:latin typeface="+mj-lt"/>
                        </a:rPr>
                        <a:t>TYPE OF METHOD</a:t>
                      </a:r>
                    </a:p>
                  </a:txBody>
                  <a:tcPr anchor="ctr">
                    <a:solidFill>
                      <a:srgbClr val="2B6FB6"/>
                    </a:solidFill>
                  </a:tcPr>
                </a:tc>
                <a:tc>
                  <a:txBody>
                    <a:bodyPr/>
                    <a:lstStyle/>
                    <a:p>
                      <a:pPr algn="ctr"/>
                      <a:r>
                        <a:rPr lang="en-US" sz="1500" b="1" i="0" dirty="0">
                          <a:solidFill>
                            <a:schemeClr val="bg1"/>
                          </a:solidFill>
                          <a:latin typeface="+mj-lt"/>
                        </a:rPr>
                        <a:t>MAIN PURPOSE</a:t>
                      </a:r>
                    </a:p>
                  </a:txBody>
                  <a:tcPr anchor="ctr">
                    <a:solidFill>
                      <a:srgbClr val="2B6FB6"/>
                    </a:solidFill>
                  </a:tcPr>
                </a:tc>
                <a:tc>
                  <a:txBody>
                    <a:bodyPr/>
                    <a:lstStyle/>
                    <a:p>
                      <a:pPr algn="ctr"/>
                      <a:r>
                        <a:rPr lang="en-US" sz="1500" b="1" i="0" dirty="0">
                          <a:solidFill>
                            <a:schemeClr val="bg1"/>
                          </a:solidFill>
                          <a:latin typeface="+mj-lt"/>
                        </a:rPr>
                        <a:t>HELPFIL POINTERS FOR SELECTING EXERCISE </a:t>
                      </a:r>
                    </a:p>
                  </a:txBody>
                  <a:tcPr anchor="ctr">
                    <a:solidFill>
                      <a:srgbClr val="2B6FB6"/>
                    </a:solidFill>
                  </a:tcPr>
                </a:tc>
                <a:extLst>
                  <a:ext uri="{0D108BD9-81ED-4DB2-BD59-A6C34878D82A}">
                    <a16:rowId xmlns:a16="http://schemas.microsoft.com/office/drawing/2014/main" val="2274712977"/>
                  </a:ext>
                </a:extLst>
              </a:tr>
              <a:tr h="1213011">
                <a:tc>
                  <a:txBody>
                    <a:bodyPr/>
                    <a:lstStyle/>
                    <a:p>
                      <a:pPr algn="l">
                        <a:lnSpc>
                          <a:spcPct val="100000"/>
                        </a:lnSpc>
                      </a:pPr>
                      <a:r>
                        <a:rPr lang="en-US" sz="1400" b="1" i="1" dirty="0">
                          <a:solidFill>
                            <a:schemeClr val="tx1"/>
                          </a:solidFill>
                          <a:latin typeface="+mn-lt"/>
                        </a:rPr>
                        <a:t>The Five Whys </a:t>
                      </a:r>
                    </a:p>
                  </a:txBody>
                  <a:tcPr anchor="ctr">
                    <a:solidFill>
                      <a:srgbClr val="D0E2F4"/>
                    </a:solidFill>
                  </a:tcPr>
                </a:tc>
                <a:tc>
                  <a:txBody>
                    <a:bodyPr/>
                    <a:lstStyle/>
                    <a:p>
                      <a:pPr marL="0" marR="0">
                        <a:lnSpc>
                          <a:spcPct val="110000"/>
                        </a:lnSpc>
                        <a:spcBef>
                          <a:spcPts val="0"/>
                        </a:spcBef>
                        <a:spcAft>
                          <a:spcPts val="0"/>
                        </a:spcAft>
                      </a:pPr>
                      <a:r>
                        <a:rPr lang="en-US" sz="1400" dirty="0">
                          <a:solidFill>
                            <a:schemeClr val="tx1"/>
                          </a:solidFill>
                          <a:effectLst/>
                          <a:latin typeface="+mn-lt"/>
                          <a:ea typeface="Calibri" panose="020F0502020204030204" pitchFamily="34" charset="0"/>
                          <a:cs typeface="Times New Roman" panose="02020603050405020304" pitchFamily="18" charset="0"/>
                        </a:rPr>
                        <a:t>Participatory group analysis and diagramming of social causes of ‘why does X behavior exist’</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42377" marR="42377" marT="0" marB="0" anchor="ctr">
                    <a:solidFill>
                      <a:srgbClr val="D0E2F4"/>
                    </a:solidFill>
                  </a:tcPr>
                </a:tc>
                <a:tc>
                  <a:txBody>
                    <a:bodyPr/>
                    <a:lstStyle/>
                    <a:p>
                      <a:pPr algn="l">
                        <a:lnSpc>
                          <a:spcPct val="100000"/>
                        </a:lnSpc>
                      </a:pPr>
                      <a:r>
                        <a:rPr lang="en-US" sz="1400" dirty="0">
                          <a:solidFill>
                            <a:schemeClr val="tx1"/>
                          </a:solidFill>
                          <a:latin typeface="+mn-lt"/>
                        </a:rPr>
                        <a:t>Explore the social norms that influence</a:t>
                      </a:r>
                      <a:r>
                        <a:rPr lang="en-US" sz="1400" baseline="0" dirty="0">
                          <a:solidFill>
                            <a:schemeClr val="tx1"/>
                          </a:solidFill>
                          <a:latin typeface="+mn-lt"/>
                        </a:rPr>
                        <a:t> the behavior of interest, learn which may be most influential, and understand the extent norms are influencing behaviors and consequences (sanctions) of not following a norm</a:t>
                      </a:r>
                      <a:endParaRPr lang="en-US" sz="1400" dirty="0">
                        <a:solidFill>
                          <a:schemeClr val="tx1"/>
                        </a:solidFill>
                        <a:latin typeface="+mn-lt"/>
                      </a:endParaRPr>
                    </a:p>
                  </a:txBody>
                  <a:tcPr anchor="ctr">
                    <a:solidFill>
                      <a:srgbClr val="D0E2F4"/>
                    </a:solidFill>
                  </a:tcPr>
                </a:tc>
                <a:tc>
                  <a:txBody>
                    <a:bodyPr/>
                    <a:lstStyle/>
                    <a:p>
                      <a:pPr marL="342900" marR="0" lvl="0" indent="-342900">
                        <a:lnSpc>
                          <a:spcPct val="115000"/>
                        </a:lnSpc>
                        <a:spcBef>
                          <a:spcPts val="0"/>
                        </a:spcBef>
                        <a:spcAft>
                          <a:spcPts val="0"/>
                        </a:spcAft>
                        <a:buSzPts val="800"/>
                        <a:buFont typeface="Symbol" pitchFamily="2" charset="2"/>
                        <a:buChar char=""/>
                      </a:pPr>
                      <a:r>
                        <a:rPr lang="en-US" sz="1400" dirty="0">
                          <a:solidFill>
                            <a:schemeClr val="tx1"/>
                          </a:solidFill>
                          <a:effectLst/>
                          <a:latin typeface="+mn-lt"/>
                          <a:ea typeface="Times New Roman" panose="02020603050405020304" pitchFamily="18" charset="0"/>
                          <a:cs typeface="Times New Roman" panose="02020603050405020304" pitchFamily="18" charset="0"/>
                        </a:rPr>
                        <a:t>Easy to adapt</a:t>
                      </a:r>
                    </a:p>
                    <a:p>
                      <a:pPr marL="342900" marR="0" lvl="0" indent="-342900">
                        <a:lnSpc>
                          <a:spcPct val="115000"/>
                        </a:lnSpc>
                        <a:spcBef>
                          <a:spcPts val="0"/>
                        </a:spcBef>
                        <a:spcAft>
                          <a:spcPts val="0"/>
                        </a:spcAft>
                        <a:buSzPts val="800"/>
                        <a:buFont typeface="Symbol" pitchFamily="2" charset="2"/>
                        <a:buChar char=""/>
                      </a:pPr>
                      <a:r>
                        <a:rPr lang="en-US" sz="1400" dirty="0">
                          <a:solidFill>
                            <a:schemeClr val="tx1"/>
                          </a:solidFill>
                          <a:effectLst/>
                          <a:latin typeface="+mn-lt"/>
                          <a:ea typeface="Times New Roman" panose="02020603050405020304" pitchFamily="18" charset="0"/>
                          <a:cs typeface="Times New Roman" panose="02020603050405020304" pitchFamily="18" charset="0"/>
                        </a:rPr>
                        <a:t>45-60 minutes per group discussion</a:t>
                      </a:r>
                    </a:p>
                    <a:p>
                      <a:pPr marL="342900" marR="0" lvl="0" indent="-342900">
                        <a:lnSpc>
                          <a:spcPct val="115000"/>
                        </a:lnSpc>
                        <a:spcBef>
                          <a:spcPts val="0"/>
                        </a:spcBef>
                        <a:spcAft>
                          <a:spcPts val="0"/>
                        </a:spcAft>
                        <a:buSzPts val="800"/>
                        <a:buFont typeface="Symbol" pitchFamily="2" charset="2"/>
                        <a:buChar char=""/>
                      </a:pPr>
                      <a:r>
                        <a:rPr lang="en-US" sz="1400" dirty="0">
                          <a:solidFill>
                            <a:schemeClr val="tx1"/>
                          </a:solidFill>
                          <a:effectLst/>
                          <a:latin typeface="+mn-lt"/>
                          <a:ea typeface="Times New Roman" panose="02020603050405020304" pitchFamily="18" charset="0"/>
                          <a:cs typeface="Times New Roman" panose="02020603050405020304" pitchFamily="18" charset="0"/>
                        </a:rPr>
                        <a:t>Basic skills for facilitation</a:t>
                      </a:r>
                    </a:p>
                    <a:p>
                      <a:pPr marL="342900" marR="0" lvl="0" indent="-342900">
                        <a:lnSpc>
                          <a:spcPct val="115000"/>
                        </a:lnSpc>
                        <a:spcBef>
                          <a:spcPts val="0"/>
                        </a:spcBef>
                        <a:spcAft>
                          <a:spcPts val="0"/>
                        </a:spcAft>
                        <a:buSzPts val="800"/>
                        <a:buFont typeface="Symbol" pitchFamily="2" charset="2"/>
                        <a:buChar char=""/>
                      </a:pPr>
                      <a:r>
                        <a:rPr lang="en-US" sz="1400" dirty="0">
                          <a:solidFill>
                            <a:schemeClr val="tx1"/>
                          </a:solidFill>
                          <a:effectLst/>
                          <a:latin typeface="+mn-lt"/>
                          <a:ea typeface="Times New Roman" panose="02020603050405020304" pitchFamily="18" charset="0"/>
                          <a:cs typeface="Times New Roman" panose="02020603050405020304" pitchFamily="18" charset="0"/>
                        </a:rPr>
                        <a:t>Content easy to analyze</a:t>
                      </a:r>
                    </a:p>
                  </a:txBody>
                  <a:tcPr marL="42377" marR="42377" marT="0" marB="0" anchor="ctr">
                    <a:solidFill>
                      <a:srgbClr val="D0E2F4"/>
                    </a:solidFill>
                  </a:tcPr>
                </a:tc>
                <a:extLst>
                  <a:ext uri="{0D108BD9-81ED-4DB2-BD59-A6C34878D82A}">
                    <a16:rowId xmlns:a16="http://schemas.microsoft.com/office/drawing/2014/main" val="613908647"/>
                  </a:ext>
                </a:extLst>
              </a:tr>
              <a:tr h="1012384">
                <a:tc>
                  <a:txBody>
                    <a:bodyPr/>
                    <a:lstStyle/>
                    <a:p>
                      <a:pPr algn="l">
                        <a:lnSpc>
                          <a:spcPct val="100000"/>
                        </a:lnSpc>
                      </a:pPr>
                      <a:r>
                        <a:rPr lang="en-US" sz="1400" b="1" i="1" dirty="0">
                          <a:solidFill>
                            <a:schemeClr val="tx1"/>
                          </a:solidFill>
                          <a:latin typeface="+mn-lt"/>
                        </a:rPr>
                        <a:t>Problem Tree Analysis</a:t>
                      </a:r>
                    </a:p>
                  </a:txBody>
                  <a:tcPr anchor="ctr">
                    <a:solidFill>
                      <a:srgbClr val="D0E2F4"/>
                    </a:solidFill>
                  </a:tcPr>
                </a:tc>
                <a:tc>
                  <a:txBody>
                    <a:bodyPr/>
                    <a:lstStyle/>
                    <a:p>
                      <a:pPr marL="0" marR="0">
                        <a:lnSpc>
                          <a:spcPct val="110000"/>
                        </a:lnSpc>
                        <a:spcBef>
                          <a:spcPts val="0"/>
                        </a:spcBef>
                        <a:spcAft>
                          <a:spcPts val="0"/>
                        </a:spcAft>
                      </a:pPr>
                      <a:r>
                        <a:rPr lang="en-US" sz="1400" dirty="0">
                          <a:solidFill>
                            <a:schemeClr val="tx1"/>
                          </a:solidFill>
                          <a:effectLst/>
                          <a:latin typeface="+mn-lt"/>
                          <a:ea typeface="Calibri" panose="020F0502020204030204" pitchFamily="34" charset="0"/>
                          <a:cs typeface="Times New Roman" panose="02020603050405020304" pitchFamily="18" charset="0"/>
                        </a:rPr>
                        <a:t>Participatory group diagramming, discussion and analysis of root causes</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42377" marR="42377" marT="0" marB="0" anchor="ctr">
                    <a:solidFill>
                      <a:srgbClr val="D0E2F4"/>
                    </a:solidFill>
                  </a:tcPr>
                </a:tc>
                <a:tc>
                  <a:txBody>
                    <a:bodyPr/>
                    <a:lstStyle/>
                    <a:p>
                      <a:pPr algn="l">
                        <a:lnSpc>
                          <a:spcPct val="100000"/>
                        </a:lnSpc>
                      </a:pPr>
                      <a:r>
                        <a:rPr lang="en-US" sz="1400" dirty="0">
                          <a:solidFill>
                            <a:schemeClr val="tx1"/>
                          </a:solidFill>
                          <a:latin typeface="+mn-lt"/>
                        </a:rPr>
                        <a:t>Same as above (the 5 Whys), but </a:t>
                      </a:r>
                      <a:r>
                        <a:rPr lang="en-US" sz="1400" baseline="0" dirty="0">
                          <a:solidFill>
                            <a:schemeClr val="tx1"/>
                          </a:solidFill>
                          <a:latin typeface="+mn-lt"/>
                        </a:rPr>
                        <a:t>this exercise can identify both social and non-social causes of behavior in more specificity in real-time. </a:t>
                      </a:r>
                      <a:endParaRPr lang="en-US" sz="1400" dirty="0">
                        <a:solidFill>
                          <a:schemeClr val="tx1"/>
                        </a:solidFill>
                        <a:latin typeface="+mn-lt"/>
                      </a:endParaRPr>
                    </a:p>
                  </a:txBody>
                  <a:tcPr anchor="ctr">
                    <a:solidFill>
                      <a:srgbClr val="D0E2F4"/>
                    </a:solidFill>
                  </a:tcPr>
                </a:tc>
                <a:tc>
                  <a:txBody>
                    <a:bodyPr/>
                    <a:lstStyle/>
                    <a:p>
                      <a:pPr marL="342900" marR="0" lvl="0" indent="-342900">
                        <a:lnSpc>
                          <a:spcPct val="115000"/>
                        </a:lnSpc>
                        <a:spcBef>
                          <a:spcPts val="0"/>
                        </a:spcBef>
                        <a:spcAft>
                          <a:spcPts val="0"/>
                        </a:spcAft>
                        <a:buSzPts val="800"/>
                        <a:buFont typeface="Symbol" pitchFamily="2" charset="2"/>
                        <a:buChar char=""/>
                      </a:pPr>
                      <a:r>
                        <a:rPr lang="en-US" sz="1400" dirty="0">
                          <a:solidFill>
                            <a:schemeClr val="tx1"/>
                          </a:solidFill>
                          <a:effectLst/>
                          <a:latin typeface="+mn-lt"/>
                          <a:ea typeface="Times New Roman" panose="02020603050405020304" pitchFamily="18" charset="0"/>
                          <a:cs typeface="Times New Roman" panose="02020603050405020304" pitchFamily="18" charset="0"/>
                        </a:rPr>
                        <a:t>Easy to adapt </a:t>
                      </a:r>
                    </a:p>
                    <a:p>
                      <a:pPr marL="342900" marR="0" lvl="0" indent="-342900">
                        <a:lnSpc>
                          <a:spcPct val="115000"/>
                        </a:lnSpc>
                        <a:spcBef>
                          <a:spcPts val="0"/>
                        </a:spcBef>
                        <a:spcAft>
                          <a:spcPts val="0"/>
                        </a:spcAft>
                        <a:buSzPts val="800"/>
                        <a:buFont typeface="Symbol" pitchFamily="2" charset="2"/>
                        <a:buChar char=""/>
                      </a:pPr>
                      <a:r>
                        <a:rPr lang="en-US" sz="1400" dirty="0">
                          <a:solidFill>
                            <a:schemeClr val="tx1"/>
                          </a:solidFill>
                          <a:effectLst/>
                          <a:latin typeface="+mn-lt"/>
                          <a:ea typeface="Times New Roman" panose="02020603050405020304" pitchFamily="18" charset="0"/>
                          <a:cs typeface="Times New Roman" panose="02020603050405020304" pitchFamily="18" charset="0"/>
                        </a:rPr>
                        <a:t>30-45 minutes per group discussion</a:t>
                      </a:r>
                    </a:p>
                    <a:p>
                      <a:pPr marL="342900" marR="0" lvl="0" indent="-342900">
                        <a:lnSpc>
                          <a:spcPct val="115000"/>
                        </a:lnSpc>
                        <a:spcBef>
                          <a:spcPts val="0"/>
                        </a:spcBef>
                        <a:spcAft>
                          <a:spcPts val="0"/>
                        </a:spcAft>
                        <a:buSzPts val="800"/>
                        <a:buFont typeface="Symbol" pitchFamily="2" charset="2"/>
                        <a:buChar char=""/>
                      </a:pPr>
                      <a:r>
                        <a:rPr lang="en-US" sz="1400" dirty="0">
                          <a:solidFill>
                            <a:schemeClr val="tx1"/>
                          </a:solidFill>
                          <a:effectLst/>
                          <a:latin typeface="+mn-lt"/>
                          <a:ea typeface="Times New Roman" panose="02020603050405020304" pitchFamily="18" charset="0"/>
                          <a:cs typeface="Times New Roman" panose="02020603050405020304" pitchFamily="18" charset="0"/>
                        </a:rPr>
                        <a:t>Basic skills for facilitation</a:t>
                      </a:r>
                    </a:p>
                    <a:p>
                      <a:pPr marL="342900" marR="0" lvl="0" indent="-342900">
                        <a:lnSpc>
                          <a:spcPct val="115000"/>
                        </a:lnSpc>
                        <a:spcBef>
                          <a:spcPts val="0"/>
                        </a:spcBef>
                        <a:spcAft>
                          <a:spcPts val="0"/>
                        </a:spcAft>
                        <a:buSzPts val="800"/>
                        <a:buFont typeface="Symbol" pitchFamily="2" charset="2"/>
                        <a:buChar char=""/>
                      </a:pPr>
                      <a:r>
                        <a:rPr lang="en-US" sz="1400" dirty="0">
                          <a:solidFill>
                            <a:schemeClr val="tx1"/>
                          </a:solidFill>
                          <a:effectLst/>
                          <a:latin typeface="+mn-lt"/>
                          <a:ea typeface="Times New Roman" panose="02020603050405020304" pitchFamily="18" charset="0"/>
                          <a:cs typeface="Times New Roman" panose="02020603050405020304" pitchFamily="18" charset="0"/>
                        </a:rPr>
                        <a:t>Content easy to analyze</a:t>
                      </a:r>
                    </a:p>
                  </a:txBody>
                  <a:tcPr marL="42377" marR="42377" marT="0" marB="0" anchor="ctr">
                    <a:solidFill>
                      <a:srgbClr val="D0E2F4"/>
                    </a:solidFill>
                  </a:tcPr>
                </a:tc>
                <a:extLst>
                  <a:ext uri="{0D108BD9-81ED-4DB2-BD59-A6C34878D82A}">
                    <a16:rowId xmlns:a16="http://schemas.microsoft.com/office/drawing/2014/main" val="2476014569"/>
                  </a:ext>
                </a:extLst>
              </a:tr>
              <a:tr h="1526115">
                <a:tc>
                  <a:txBody>
                    <a:bodyPr/>
                    <a:lstStyle/>
                    <a:p>
                      <a:pPr algn="l">
                        <a:lnSpc>
                          <a:spcPct val="100000"/>
                        </a:lnSpc>
                      </a:pPr>
                      <a:r>
                        <a:rPr lang="en-US" sz="1400" b="1" i="1" dirty="0">
                          <a:solidFill>
                            <a:schemeClr val="tx1"/>
                          </a:solidFill>
                          <a:latin typeface="+mn-lt"/>
                        </a:rPr>
                        <a:t>Vignettes</a:t>
                      </a:r>
                    </a:p>
                  </a:txBody>
                  <a:tcPr anchor="ctr">
                    <a:solidFill>
                      <a:srgbClr val="D0E2F4"/>
                    </a:solidFill>
                  </a:tcPr>
                </a:tc>
                <a:tc>
                  <a:txBody>
                    <a:bodyPr/>
                    <a:lstStyle/>
                    <a:p>
                      <a:pPr marL="0" marR="0">
                        <a:lnSpc>
                          <a:spcPct val="110000"/>
                        </a:lnSpc>
                        <a:spcBef>
                          <a:spcPts val="0"/>
                        </a:spcBef>
                        <a:spcAft>
                          <a:spcPts val="0"/>
                        </a:spcAft>
                      </a:pPr>
                      <a:r>
                        <a:rPr lang="en-US" sz="1400" dirty="0">
                          <a:solidFill>
                            <a:schemeClr val="tx1"/>
                          </a:solidFill>
                          <a:effectLst/>
                          <a:latin typeface="+mn-lt"/>
                          <a:ea typeface="Calibri" panose="020F0502020204030204" pitchFamily="34" charset="0"/>
                          <a:cs typeface="Times New Roman" panose="02020603050405020304" pitchFamily="18" charset="0"/>
                        </a:rPr>
                        <a:t>Participatory group discussions of semi-structured open-ended stories</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42377" marR="42377" marT="0" marB="0" anchor="ctr">
                    <a:solidFill>
                      <a:srgbClr val="D0E2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Same as above (the 5 Whys and the Problem Tree), but </a:t>
                      </a:r>
                      <a:r>
                        <a:rPr lang="en-US" sz="1400" baseline="0" dirty="0">
                          <a:solidFill>
                            <a:schemeClr val="tx1"/>
                          </a:solidFill>
                          <a:latin typeface="+mn-lt"/>
                        </a:rPr>
                        <a:t>this activity can also reveal more context and nuanced analysis with good probing</a:t>
                      </a:r>
                      <a:endParaRPr lang="en-US" sz="1400" dirty="0">
                        <a:solidFill>
                          <a:schemeClr val="tx1"/>
                        </a:solidFill>
                        <a:latin typeface="+mn-lt"/>
                      </a:endParaRPr>
                    </a:p>
                  </a:txBody>
                  <a:tcPr anchor="ctr">
                    <a:solidFill>
                      <a:srgbClr val="D0E2F4"/>
                    </a:solidFill>
                  </a:tcPr>
                </a:tc>
                <a:tc>
                  <a:txBody>
                    <a:bodyPr/>
                    <a:lstStyle/>
                    <a:p>
                      <a:pPr marL="342900" marR="0" lvl="0" indent="-342900">
                        <a:lnSpc>
                          <a:spcPct val="115000"/>
                        </a:lnSpc>
                        <a:spcBef>
                          <a:spcPts val="0"/>
                        </a:spcBef>
                        <a:spcAft>
                          <a:spcPts val="0"/>
                        </a:spcAft>
                        <a:buSzPts val="800"/>
                        <a:buFont typeface="Symbol" pitchFamily="2" charset="2"/>
                        <a:buChar char=""/>
                      </a:pPr>
                      <a:r>
                        <a:rPr lang="en-US" sz="1400" dirty="0">
                          <a:solidFill>
                            <a:schemeClr val="tx1"/>
                          </a:solidFill>
                          <a:effectLst/>
                          <a:latin typeface="+mn-lt"/>
                          <a:ea typeface="Times New Roman" panose="02020603050405020304" pitchFamily="18" charset="0"/>
                          <a:cs typeface="Times New Roman" panose="02020603050405020304" pitchFamily="18" charset="0"/>
                        </a:rPr>
                        <a:t>Moderately easy to adapt  if the team knows the communities; more difficult if not</a:t>
                      </a:r>
                    </a:p>
                    <a:p>
                      <a:pPr marL="342900" marR="0" lvl="0" indent="-342900">
                        <a:lnSpc>
                          <a:spcPct val="115000"/>
                        </a:lnSpc>
                        <a:spcBef>
                          <a:spcPts val="0"/>
                        </a:spcBef>
                        <a:spcAft>
                          <a:spcPts val="0"/>
                        </a:spcAft>
                        <a:buSzPts val="800"/>
                        <a:buFont typeface="Symbol" pitchFamily="2" charset="2"/>
                        <a:buChar char=""/>
                      </a:pPr>
                      <a:r>
                        <a:rPr lang="en-US" sz="1400" dirty="0">
                          <a:solidFill>
                            <a:schemeClr val="tx1"/>
                          </a:solidFill>
                          <a:effectLst/>
                          <a:latin typeface="+mn-lt"/>
                          <a:ea typeface="Times New Roman" panose="02020603050405020304" pitchFamily="18" charset="0"/>
                          <a:cs typeface="Times New Roman" panose="02020603050405020304" pitchFamily="18" charset="0"/>
                        </a:rPr>
                        <a:t>45-60 minutes per group discussion</a:t>
                      </a:r>
                    </a:p>
                    <a:p>
                      <a:pPr marL="342900" marR="0" lvl="0" indent="-342900">
                        <a:lnSpc>
                          <a:spcPct val="115000"/>
                        </a:lnSpc>
                        <a:spcBef>
                          <a:spcPts val="0"/>
                        </a:spcBef>
                        <a:spcAft>
                          <a:spcPts val="0"/>
                        </a:spcAft>
                        <a:buSzPts val="800"/>
                        <a:buFont typeface="Symbol" pitchFamily="2" charset="2"/>
                        <a:buChar char=""/>
                      </a:pPr>
                      <a:r>
                        <a:rPr lang="en-US" sz="1400" b="0" dirty="0">
                          <a:solidFill>
                            <a:schemeClr val="tx1"/>
                          </a:solidFill>
                          <a:effectLst/>
                          <a:latin typeface="+mn-lt"/>
                          <a:ea typeface="Times New Roman" panose="02020603050405020304" pitchFamily="18" charset="0"/>
                          <a:cs typeface="Times New Roman" panose="02020603050405020304" pitchFamily="18" charset="0"/>
                        </a:rPr>
                        <a:t>Moderate skills for facilitation</a:t>
                      </a:r>
                    </a:p>
                    <a:p>
                      <a:pPr marL="342900" marR="0" lvl="0" indent="-342900">
                        <a:lnSpc>
                          <a:spcPct val="115000"/>
                        </a:lnSpc>
                        <a:spcBef>
                          <a:spcPts val="0"/>
                        </a:spcBef>
                        <a:spcAft>
                          <a:spcPts val="0"/>
                        </a:spcAft>
                        <a:buSzPts val="800"/>
                        <a:buFont typeface="Symbol" pitchFamily="2" charset="2"/>
                        <a:buChar char=""/>
                      </a:pPr>
                      <a:r>
                        <a:rPr lang="en-US" sz="1400" b="0" dirty="0">
                          <a:solidFill>
                            <a:schemeClr val="tx1"/>
                          </a:solidFill>
                          <a:effectLst/>
                          <a:latin typeface="+mn-lt"/>
                          <a:ea typeface="Times New Roman" panose="02020603050405020304" pitchFamily="18" charset="0"/>
                          <a:cs typeface="Times New Roman" panose="02020603050405020304" pitchFamily="18" charset="0"/>
                        </a:rPr>
                        <a:t>Most complex to analyze </a:t>
                      </a:r>
                      <a:r>
                        <a:rPr lang="en-US" sz="1400" dirty="0">
                          <a:solidFill>
                            <a:schemeClr val="tx1"/>
                          </a:solidFill>
                          <a:effectLst/>
                          <a:latin typeface="+mn-lt"/>
                          <a:ea typeface="Times New Roman" panose="02020603050405020304" pitchFamily="18" charset="0"/>
                          <a:cs typeface="Times New Roman" panose="02020603050405020304" pitchFamily="18" charset="0"/>
                        </a:rPr>
                        <a:t>given open-ended discussion script</a:t>
                      </a:r>
                    </a:p>
                  </a:txBody>
                  <a:tcPr marL="42377" marR="42377" marT="0" marB="0" anchor="ctr">
                    <a:solidFill>
                      <a:srgbClr val="D0E2F4"/>
                    </a:solidFill>
                  </a:tcPr>
                </a:tc>
                <a:extLst>
                  <a:ext uri="{0D108BD9-81ED-4DB2-BD59-A6C34878D82A}">
                    <a16:rowId xmlns:a16="http://schemas.microsoft.com/office/drawing/2014/main" val="4023306482"/>
                  </a:ext>
                </a:extLst>
              </a:tr>
            </a:tbl>
          </a:graphicData>
        </a:graphic>
      </p:graphicFrame>
      <p:sp>
        <p:nvSpPr>
          <p:cNvPr id="5" name="Title 11">
            <a:extLst>
              <a:ext uri="{FF2B5EF4-FFF2-40B4-BE49-F238E27FC236}">
                <a16:creationId xmlns:a16="http://schemas.microsoft.com/office/drawing/2014/main" id="{1570DC32-2B9D-3B46-A98E-67B9E8344F2D}"/>
              </a:ext>
            </a:extLst>
          </p:cNvPr>
          <p:cNvSpPr txBox="1">
            <a:spLocks/>
          </p:cNvSpPr>
          <p:nvPr/>
        </p:nvSpPr>
        <p:spPr>
          <a:xfrm>
            <a:off x="393514" y="381001"/>
            <a:ext cx="10198285" cy="762000"/>
          </a:xfrm>
          <a:prstGeom prst="rect">
            <a:avLst/>
          </a:prstGeom>
        </p:spPr>
        <p:txBody>
          <a:bodyPr>
            <a:normAutofit fontScale="97500"/>
          </a:bodyPr>
          <a:lstStyle>
            <a:lvl1pPr algn="l" defTabSz="914400" rtl="0" eaLnBrk="1" latinLnBrk="0" hangingPunct="1">
              <a:lnSpc>
                <a:spcPct val="90000"/>
              </a:lnSpc>
              <a:spcBef>
                <a:spcPct val="0"/>
              </a:spcBef>
              <a:buNone/>
              <a:defRPr sz="4400" b="1" kern="1200" baseline="0">
                <a:solidFill>
                  <a:schemeClr val="tx1"/>
                </a:solidFill>
                <a:latin typeface="+mj-lt"/>
                <a:ea typeface="+mj-ea"/>
                <a:cs typeface="+mj-cs"/>
              </a:defRPr>
            </a:lvl1pPr>
          </a:lstStyle>
          <a:p>
            <a:r>
              <a:rPr lang="en-US" dirty="0">
                <a:latin typeface="Tw Cen MT Condensed" panose="020B0606020104020203" pitchFamily="34" charset="77"/>
                <a:ea typeface="Times New Roman" panose="02020603050405020304" pitchFamily="18" charset="0"/>
              </a:rPr>
              <a:t>RECAP: PHASE 3 EXERCISES TO CHOOSE FROM </a:t>
            </a:r>
            <a:endParaRPr lang="en-US" dirty="0"/>
          </a:p>
        </p:txBody>
      </p:sp>
      <p:sp>
        <p:nvSpPr>
          <p:cNvPr id="2" name="Slide Number Placeholder 1">
            <a:extLst>
              <a:ext uri="{FF2B5EF4-FFF2-40B4-BE49-F238E27FC236}">
                <a16:creationId xmlns:a16="http://schemas.microsoft.com/office/drawing/2014/main" id="{21B6D6D2-5E6A-D6CC-3F5C-4BF328F346DE}"/>
              </a:ext>
            </a:extLst>
          </p:cNvPr>
          <p:cNvSpPr>
            <a:spLocks noGrp="1"/>
          </p:cNvSpPr>
          <p:nvPr>
            <p:ph type="sldNum" sz="quarter" idx="12"/>
          </p:nvPr>
        </p:nvSpPr>
        <p:spPr/>
        <p:txBody>
          <a:bodyPr/>
          <a:lstStyle/>
          <a:p>
            <a:fld id="{5805A9EC-108B-40EA-95FB-2468C466EA14}" type="slidenum">
              <a:rPr lang="en-US" smtClean="0"/>
              <a:t>107</a:t>
            </a:fld>
            <a:endParaRPr lang="en-US" dirty="0"/>
          </a:p>
        </p:txBody>
      </p:sp>
    </p:spTree>
    <p:extLst>
      <p:ext uri="{BB962C8B-B14F-4D97-AF65-F5344CB8AC3E}">
        <p14:creationId xmlns:p14="http://schemas.microsoft.com/office/powerpoint/2010/main" val="34794012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9F7CD113-11B6-2246-B315-8ADF740EA556}"/>
              </a:ext>
            </a:extLst>
          </p:cNvPr>
          <p:cNvSpPr>
            <a:spLocks noGrp="1"/>
          </p:cNvSpPr>
          <p:nvPr>
            <p:ph idx="1"/>
          </p:nvPr>
        </p:nvSpPr>
        <p:spPr/>
        <p:txBody>
          <a:bodyPr>
            <a:normAutofit fontScale="92500" lnSpcReduction="10000"/>
          </a:bodyPr>
          <a:lstStyle/>
          <a:p>
            <a:pPr lvl="0"/>
            <a:r>
              <a:rPr lang="en-US" dirty="0"/>
              <a:t>After reading through the description and how to conduct the ‘Five Whys’ exercise, the Core Team defines up front the behavior to be explored in the group discussions.</a:t>
            </a:r>
          </a:p>
          <a:p>
            <a:pPr lvl="0"/>
            <a:r>
              <a:rPr lang="en-US" dirty="0"/>
              <a:t>The Core Team formulates the behaviors of interest in the form of simple questions. Each question begins the ‘Five Whys’ exercise.  </a:t>
            </a:r>
          </a:p>
          <a:p>
            <a:pPr lvl="0"/>
            <a:r>
              <a:rPr lang="en-US" b="1" i="1" dirty="0"/>
              <a:t>For example</a:t>
            </a:r>
            <a:r>
              <a:rPr lang="en-US" dirty="0"/>
              <a:t>: If your program is interested in increasing use of modern family planning methods (behavior), the initial question to start the ‘Five Whys’ exercise might be, “Why do people in this community who want to space births not use modern methods of family planning?”</a:t>
            </a:r>
          </a:p>
          <a:p>
            <a:pPr lvl="0"/>
            <a:r>
              <a:rPr lang="en-US" dirty="0"/>
              <a:t>Use that question (and additional questions for other behaviors of interest) to prepare for conducting the exercise.</a:t>
            </a:r>
          </a:p>
          <a:p>
            <a:endParaRPr lang="en-US" dirty="0"/>
          </a:p>
        </p:txBody>
      </p:sp>
      <p:sp>
        <p:nvSpPr>
          <p:cNvPr id="13" name="Text Placeholder 12">
            <a:extLst>
              <a:ext uri="{FF2B5EF4-FFF2-40B4-BE49-F238E27FC236}">
                <a16:creationId xmlns:a16="http://schemas.microsoft.com/office/drawing/2014/main" id="{E82A8EFE-C438-2546-8A5A-6D009A303FAA}"/>
              </a:ext>
            </a:extLst>
          </p:cNvPr>
          <p:cNvSpPr>
            <a:spLocks noGrp="1"/>
          </p:cNvSpPr>
          <p:nvPr>
            <p:ph type="body" sz="quarter" idx="13"/>
          </p:nvPr>
        </p:nvSpPr>
        <p:spPr/>
        <p:txBody>
          <a:bodyPr/>
          <a:lstStyle/>
          <a:p>
            <a:r>
              <a:rPr lang="en-US" dirty="0"/>
              <a:t>PAGE 38</a:t>
            </a:r>
          </a:p>
        </p:txBody>
      </p:sp>
      <p:sp>
        <p:nvSpPr>
          <p:cNvPr id="28" name="Text Placeholder 27">
            <a:extLst>
              <a:ext uri="{FF2B5EF4-FFF2-40B4-BE49-F238E27FC236}">
                <a16:creationId xmlns:a16="http://schemas.microsoft.com/office/drawing/2014/main" id="{54FCE0FE-DA33-304B-9F0D-AF139E3DA1D6}"/>
              </a:ext>
            </a:extLst>
          </p:cNvPr>
          <p:cNvSpPr>
            <a:spLocks noGrp="1"/>
          </p:cNvSpPr>
          <p:nvPr>
            <p:ph type="body" sz="quarter" idx="15"/>
          </p:nvPr>
        </p:nvSpPr>
        <p:spPr/>
        <p:txBody>
          <a:bodyPr/>
          <a:lstStyle/>
          <a:p>
            <a:r>
              <a:rPr lang="en-US" dirty="0"/>
              <a:t>IN OFFICE</a:t>
            </a:r>
          </a:p>
        </p:txBody>
      </p:sp>
      <p:sp>
        <p:nvSpPr>
          <p:cNvPr id="11" name="Title 10">
            <a:extLst>
              <a:ext uri="{FF2B5EF4-FFF2-40B4-BE49-F238E27FC236}">
                <a16:creationId xmlns:a16="http://schemas.microsoft.com/office/drawing/2014/main" id="{3EE1FC27-6DD3-E743-819A-9C3852D4872C}"/>
              </a:ext>
            </a:extLst>
          </p:cNvPr>
          <p:cNvSpPr>
            <a:spLocks noGrp="1"/>
          </p:cNvSpPr>
          <p:nvPr>
            <p:ph type="title"/>
          </p:nvPr>
        </p:nvSpPr>
        <p:spPr/>
        <p:txBody>
          <a:bodyPr/>
          <a:lstStyle/>
          <a:p>
            <a:r>
              <a:rPr lang="en-US" dirty="0"/>
              <a:t>TIPS FOR ADAPTING 5 WHYS</a:t>
            </a:r>
          </a:p>
        </p:txBody>
      </p:sp>
      <p:sp>
        <p:nvSpPr>
          <p:cNvPr id="27" name="Text Placeholder 26">
            <a:extLst>
              <a:ext uri="{FF2B5EF4-FFF2-40B4-BE49-F238E27FC236}">
                <a16:creationId xmlns:a16="http://schemas.microsoft.com/office/drawing/2014/main" id="{D118FBF0-74D2-904B-B4F0-495FE41135C6}"/>
              </a:ext>
            </a:extLst>
          </p:cNvPr>
          <p:cNvSpPr>
            <a:spLocks noGrp="1"/>
          </p:cNvSpPr>
          <p:nvPr>
            <p:ph type="body" sz="quarter" idx="14"/>
          </p:nvPr>
        </p:nvSpPr>
        <p:spPr/>
        <p:txBody>
          <a:bodyPr/>
          <a:lstStyle/>
          <a:p>
            <a:endParaRPr lang="en-US" dirty="0"/>
          </a:p>
        </p:txBody>
      </p:sp>
      <p:sp>
        <p:nvSpPr>
          <p:cNvPr id="2" name="Slide Number Placeholder 1">
            <a:extLst>
              <a:ext uri="{FF2B5EF4-FFF2-40B4-BE49-F238E27FC236}">
                <a16:creationId xmlns:a16="http://schemas.microsoft.com/office/drawing/2014/main" id="{4AEE2F06-DCDF-9E4B-48B6-68905BA09B22}"/>
              </a:ext>
            </a:extLst>
          </p:cNvPr>
          <p:cNvSpPr>
            <a:spLocks noGrp="1"/>
          </p:cNvSpPr>
          <p:nvPr>
            <p:ph type="sldNum" sz="quarter" idx="12"/>
          </p:nvPr>
        </p:nvSpPr>
        <p:spPr/>
        <p:txBody>
          <a:bodyPr/>
          <a:lstStyle/>
          <a:p>
            <a:fld id="{5805A9EC-108B-40EA-95FB-2468C466EA14}" type="slidenum">
              <a:rPr lang="en-US" smtClean="0"/>
              <a:t>108</a:t>
            </a:fld>
            <a:endParaRPr lang="en-US" dirty="0"/>
          </a:p>
        </p:txBody>
      </p:sp>
    </p:spTree>
    <p:extLst>
      <p:ext uri="{BB962C8B-B14F-4D97-AF65-F5344CB8AC3E}">
        <p14:creationId xmlns:p14="http://schemas.microsoft.com/office/powerpoint/2010/main" val="304752910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A2E64178-41D0-7749-92E4-B9947C203370}"/>
              </a:ext>
            </a:extLst>
          </p:cNvPr>
          <p:cNvSpPr>
            <a:spLocks noGrp="1"/>
          </p:cNvSpPr>
          <p:nvPr>
            <p:ph idx="1"/>
          </p:nvPr>
        </p:nvSpPr>
        <p:spPr/>
        <p:txBody>
          <a:bodyPr>
            <a:normAutofit fontScale="92500" lnSpcReduction="10000"/>
          </a:bodyPr>
          <a:lstStyle/>
          <a:p>
            <a:r>
              <a:rPr lang="en-US" dirty="0"/>
              <a:t>After reading through the description of how to conduct the ‘Problem Tree Analysis’, the Core Team develops a set of problems for different behaviors to explore in the group discussions.</a:t>
            </a:r>
          </a:p>
          <a:p>
            <a:r>
              <a:rPr lang="en-US" dirty="0"/>
              <a:t>The Core Team formulates the behavior/s of interest in the form of a problem.  </a:t>
            </a:r>
          </a:p>
          <a:p>
            <a:r>
              <a:rPr lang="en-US" b="1" i="1" dirty="0"/>
              <a:t>For example</a:t>
            </a:r>
            <a:r>
              <a:rPr lang="en-US" dirty="0"/>
              <a:t>:  If your program is interested in increasing use of modern family planning methods (behavior), the initial problem to start the ‘Problem Tree Analysis might be, “People who want to space births are not using modern methods”. </a:t>
            </a:r>
          </a:p>
          <a:p>
            <a:r>
              <a:rPr lang="en-US" dirty="0"/>
              <a:t>Create a new problem tree for each behavior you are exploring.</a:t>
            </a:r>
          </a:p>
          <a:p>
            <a:endParaRPr lang="en-US" dirty="0"/>
          </a:p>
        </p:txBody>
      </p:sp>
      <p:sp>
        <p:nvSpPr>
          <p:cNvPr id="33" name="Text Placeholder 32">
            <a:extLst>
              <a:ext uri="{FF2B5EF4-FFF2-40B4-BE49-F238E27FC236}">
                <a16:creationId xmlns:a16="http://schemas.microsoft.com/office/drawing/2014/main" id="{ADD34DBB-3E72-9B4B-A199-C0A7EAE20E2C}"/>
              </a:ext>
            </a:extLst>
          </p:cNvPr>
          <p:cNvSpPr>
            <a:spLocks noGrp="1"/>
          </p:cNvSpPr>
          <p:nvPr>
            <p:ph type="body" sz="quarter" idx="13"/>
          </p:nvPr>
        </p:nvSpPr>
        <p:spPr/>
        <p:txBody>
          <a:bodyPr/>
          <a:lstStyle/>
          <a:p>
            <a:r>
              <a:rPr lang="en-US" dirty="0"/>
              <a:t>PAGE 40</a:t>
            </a:r>
          </a:p>
        </p:txBody>
      </p:sp>
      <p:sp>
        <p:nvSpPr>
          <p:cNvPr id="35" name="Text Placeholder 34">
            <a:extLst>
              <a:ext uri="{FF2B5EF4-FFF2-40B4-BE49-F238E27FC236}">
                <a16:creationId xmlns:a16="http://schemas.microsoft.com/office/drawing/2014/main" id="{05D7616D-7FCD-944E-85E8-4651ADC05713}"/>
              </a:ext>
            </a:extLst>
          </p:cNvPr>
          <p:cNvSpPr>
            <a:spLocks noGrp="1"/>
          </p:cNvSpPr>
          <p:nvPr>
            <p:ph type="body" sz="quarter" idx="15"/>
          </p:nvPr>
        </p:nvSpPr>
        <p:spPr/>
        <p:txBody>
          <a:bodyPr/>
          <a:lstStyle/>
          <a:p>
            <a:r>
              <a:rPr lang="en-US" dirty="0"/>
              <a:t>IN OFFICE</a:t>
            </a:r>
          </a:p>
        </p:txBody>
      </p:sp>
      <p:sp>
        <p:nvSpPr>
          <p:cNvPr id="21" name="Title 20">
            <a:extLst>
              <a:ext uri="{FF2B5EF4-FFF2-40B4-BE49-F238E27FC236}">
                <a16:creationId xmlns:a16="http://schemas.microsoft.com/office/drawing/2014/main" id="{20BA8974-4180-744E-B63A-F6B41A7DE411}"/>
              </a:ext>
            </a:extLst>
          </p:cNvPr>
          <p:cNvSpPr>
            <a:spLocks noGrp="1"/>
          </p:cNvSpPr>
          <p:nvPr>
            <p:ph type="title"/>
          </p:nvPr>
        </p:nvSpPr>
        <p:spPr/>
        <p:txBody>
          <a:bodyPr/>
          <a:lstStyle/>
          <a:p>
            <a:r>
              <a:rPr lang="en-US" dirty="0"/>
              <a:t>TIPS FOR ADATING PROBLEM TREES</a:t>
            </a:r>
          </a:p>
        </p:txBody>
      </p:sp>
      <p:sp>
        <p:nvSpPr>
          <p:cNvPr id="34" name="Text Placeholder 33">
            <a:extLst>
              <a:ext uri="{FF2B5EF4-FFF2-40B4-BE49-F238E27FC236}">
                <a16:creationId xmlns:a16="http://schemas.microsoft.com/office/drawing/2014/main" id="{33A9CE2E-D9C4-6844-950A-78B43C81B0AE}"/>
              </a:ext>
            </a:extLst>
          </p:cNvPr>
          <p:cNvSpPr>
            <a:spLocks noGrp="1"/>
          </p:cNvSpPr>
          <p:nvPr>
            <p:ph type="body" sz="quarter" idx="14"/>
          </p:nvPr>
        </p:nvSpPr>
        <p:spPr/>
        <p:txBody>
          <a:bodyPr/>
          <a:lstStyle/>
          <a:p>
            <a:endParaRPr lang="en-US" dirty="0"/>
          </a:p>
        </p:txBody>
      </p:sp>
      <p:sp>
        <p:nvSpPr>
          <p:cNvPr id="2" name="Slide Number Placeholder 1">
            <a:extLst>
              <a:ext uri="{FF2B5EF4-FFF2-40B4-BE49-F238E27FC236}">
                <a16:creationId xmlns:a16="http://schemas.microsoft.com/office/drawing/2014/main" id="{5E4B7925-A518-93EE-DA03-083936EB551C}"/>
              </a:ext>
            </a:extLst>
          </p:cNvPr>
          <p:cNvSpPr>
            <a:spLocks noGrp="1"/>
          </p:cNvSpPr>
          <p:nvPr>
            <p:ph type="sldNum" sz="quarter" idx="12"/>
          </p:nvPr>
        </p:nvSpPr>
        <p:spPr/>
        <p:txBody>
          <a:bodyPr/>
          <a:lstStyle/>
          <a:p>
            <a:fld id="{5805A9EC-108B-40EA-95FB-2468C466EA14}" type="slidenum">
              <a:rPr lang="en-US" smtClean="0"/>
              <a:t>109</a:t>
            </a:fld>
            <a:endParaRPr lang="en-US" dirty="0"/>
          </a:p>
        </p:txBody>
      </p:sp>
    </p:spTree>
    <p:extLst>
      <p:ext uri="{BB962C8B-B14F-4D97-AF65-F5344CB8AC3E}">
        <p14:creationId xmlns:p14="http://schemas.microsoft.com/office/powerpoint/2010/main" val="1840990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Shifting Social Norms with the Social Norms Exploration Tool (SNET)">
            <a:hlinkClick r:id="" action="ppaction://media"/>
            <a:extLst>
              <a:ext uri="{FF2B5EF4-FFF2-40B4-BE49-F238E27FC236}">
                <a16:creationId xmlns:a16="http://schemas.microsoft.com/office/drawing/2014/main" id="{2CD4E2B0-202C-1249-BB83-F580E7CA9D71}"/>
              </a:ext>
            </a:extLst>
          </p:cNvPr>
          <p:cNvPicPr>
            <a:picLocks noRot="1" noChangeAspect="1"/>
          </p:cNvPicPr>
          <p:nvPr>
            <a:videoFile r:link="rId1"/>
          </p:nvPr>
        </p:nvPicPr>
        <p:blipFill>
          <a:blip r:embed="rId4"/>
          <a:stretch>
            <a:fillRect/>
          </a:stretch>
        </p:blipFill>
        <p:spPr>
          <a:xfrm>
            <a:off x="0" y="0"/>
            <a:ext cx="12192000" cy="6888480"/>
          </a:xfrm>
          <a:prstGeom prst="rect">
            <a:avLst/>
          </a:prstGeom>
        </p:spPr>
      </p:pic>
    </p:spTree>
    <p:extLst>
      <p:ext uri="{BB962C8B-B14F-4D97-AF65-F5344CB8AC3E}">
        <p14:creationId xmlns:p14="http://schemas.microsoft.com/office/powerpoint/2010/main" val="1373028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08BD16A1-95E4-1849-B4D1-61E20178B189}"/>
              </a:ext>
            </a:extLst>
          </p:cNvPr>
          <p:cNvSpPr>
            <a:spLocks noGrp="1"/>
          </p:cNvSpPr>
          <p:nvPr>
            <p:ph idx="1"/>
          </p:nvPr>
        </p:nvSpPr>
        <p:spPr/>
        <p:txBody>
          <a:bodyPr>
            <a:normAutofit fontScale="92500" lnSpcReduction="20000"/>
          </a:bodyPr>
          <a:lstStyle/>
          <a:p>
            <a:r>
              <a:rPr lang="en-US" dirty="0"/>
              <a:t>A quality vignette has the following story characteristics: </a:t>
            </a:r>
          </a:p>
          <a:p>
            <a:pPr lvl="1"/>
            <a:r>
              <a:rPr lang="en-US" dirty="0"/>
              <a:t>The situation presented is common and recognizable in the given context.</a:t>
            </a:r>
          </a:p>
          <a:p>
            <a:pPr lvl="1"/>
            <a:r>
              <a:rPr lang="en-US" dirty="0"/>
              <a:t>The characters are similar to people in program communities so participants can relate to them.  </a:t>
            </a:r>
          </a:p>
          <a:p>
            <a:pPr lvl="1"/>
            <a:r>
              <a:rPr lang="en-US" dirty="0"/>
              <a:t>The story and characters are not real and cannot be linked to real people.</a:t>
            </a:r>
          </a:p>
          <a:p>
            <a:pPr lvl="1"/>
            <a:r>
              <a:rPr lang="en-US" dirty="0"/>
              <a:t>The story is simple yet complete: participants do not need to make assumptions and fill in missing information.</a:t>
            </a:r>
          </a:p>
          <a:p>
            <a:pPr lvl="1"/>
            <a:r>
              <a:rPr lang="en-US" dirty="0"/>
              <a:t>The story includes a situation where a social norm is challenged or broken.</a:t>
            </a:r>
          </a:p>
          <a:p>
            <a:pPr lvl="1"/>
            <a:r>
              <a:rPr lang="en-US" dirty="0"/>
              <a:t>Reference Group members are introduced to see if and how they matter to that social norm.</a:t>
            </a:r>
          </a:p>
          <a:p>
            <a:r>
              <a:rPr lang="en-US" dirty="0"/>
              <a:t>Include questions about:</a:t>
            </a:r>
          </a:p>
          <a:p>
            <a:pPr lvl="2"/>
            <a:r>
              <a:rPr lang="en-US" dirty="0"/>
              <a:t>Frequency/prevalence of a behavior.</a:t>
            </a:r>
          </a:p>
          <a:p>
            <a:pPr lvl="2"/>
            <a:r>
              <a:rPr lang="en-US" dirty="0"/>
              <a:t>Sanctions and rewards for the behavior, sensitivities to sanctions and exceptions (reactions to those sanctions).</a:t>
            </a:r>
          </a:p>
          <a:p>
            <a:endParaRPr lang="en-US" dirty="0"/>
          </a:p>
        </p:txBody>
      </p:sp>
      <p:sp>
        <p:nvSpPr>
          <p:cNvPr id="13" name="Text Placeholder 12">
            <a:extLst>
              <a:ext uri="{FF2B5EF4-FFF2-40B4-BE49-F238E27FC236}">
                <a16:creationId xmlns:a16="http://schemas.microsoft.com/office/drawing/2014/main" id="{C66D51B4-91AE-7A43-9FFD-6598F10B2156}"/>
              </a:ext>
            </a:extLst>
          </p:cNvPr>
          <p:cNvSpPr>
            <a:spLocks noGrp="1"/>
          </p:cNvSpPr>
          <p:nvPr>
            <p:ph type="body" sz="quarter" idx="13"/>
          </p:nvPr>
        </p:nvSpPr>
        <p:spPr/>
        <p:txBody>
          <a:bodyPr/>
          <a:lstStyle/>
          <a:p>
            <a:r>
              <a:rPr lang="en-US" dirty="0"/>
              <a:t>PAGE 42</a:t>
            </a:r>
          </a:p>
        </p:txBody>
      </p:sp>
      <p:sp>
        <p:nvSpPr>
          <p:cNvPr id="20" name="Text Placeholder 19">
            <a:extLst>
              <a:ext uri="{FF2B5EF4-FFF2-40B4-BE49-F238E27FC236}">
                <a16:creationId xmlns:a16="http://schemas.microsoft.com/office/drawing/2014/main" id="{CED32ADC-DB45-9F40-BD8B-61C9E9E8DE09}"/>
              </a:ext>
            </a:extLst>
          </p:cNvPr>
          <p:cNvSpPr>
            <a:spLocks noGrp="1"/>
          </p:cNvSpPr>
          <p:nvPr>
            <p:ph type="body" sz="quarter" idx="15"/>
          </p:nvPr>
        </p:nvSpPr>
        <p:spPr/>
        <p:txBody>
          <a:bodyPr/>
          <a:lstStyle/>
          <a:p>
            <a:r>
              <a:rPr lang="en-US" dirty="0"/>
              <a:t>IN OFFICE</a:t>
            </a:r>
          </a:p>
        </p:txBody>
      </p:sp>
      <p:sp>
        <p:nvSpPr>
          <p:cNvPr id="11" name="Title 10">
            <a:extLst>
              <a:ext uri="{FF2B5EF4-FFF2-40B4-BE49-F238E27FC236}">
                <a16:creationId xmlns:a16="http://schemas.microsoft.com/office/drawing/2014/main" id="{534453FA-D5C5-034A-A825-52F93E92BC21}"/>
              </a:ext>
            </a:extLst>
          </p:cNvPr>
          <p:cNvSpPr>
            <a:spLocks noGrp="1"/>
          </p:cNvSpPr>
          <p:nvPr>
            <p:ph type="title"/>
          </p:nvPr>
        </p:nvSpPr>
        <p:spPr/>
        <p:txBody>
          <a:bodyPr/>
          <a:lstStyle/>
          <a:p>
            <a:r>
              <a:rPr lang="en-US" dirty="0"/>
              <a:t>TIPS FOR CREATING VIGNETTES</a:t>
            </a:r>
          </a:p>
        </p:txBody>
      </p:sp>
      <p:sp>
        <p:nvSpPr>
          <p:cNvPr id="19" name="Text Placeholder 18">
            <a:extLst>
              <a:ext uri="{FF2B5EF4-FFF2-40B4-BE49-F238E27FC236}">
                <a16:creationId xmlns:a16="http://schemas.microsoft.com/office/drawing/2014/main" id="{902BC025-CE8C-CC4C-AD5C-3F1E82F1FDB3}"/>
              </a:ext>
            </a:extLst>
          </p:cNvPr>
          <p:cNvSpPr>
            <a:spLocks noGrp="1"/>
          </p:cNvSpPr>
          <p:nvPr>
            <p:ph type="body" sz="quarter" idx="14"/>
          </p:nvPr>
        </p:nvSpPr>
        <p:spPr/>
        <p:txBody>
          <a:bodyPr/>
          <a:lstStyle/>
          <a:p>
            <a:endParaRPr lang="en-US" dirty="0"/>
          </a:p>
        </p:txBody>
      </p:sp>
      <p:sp>
        <p:nvSpPr>
          <p:cNvPr id="2" name="Slide Number Placeholder 1">
            <a:extLst>
              <a:ext uri="{FF2B5EF4-FFF2-40B4-BE49-F238E27FC236}">
                <a16:creationId xmlns:a16="http://schemas.microsoft.com/office/drawing/2014/main" id="{46FB7EA3-889B-4A48-4181-DE34CF32DE2E}"/>
              </a:ext>
            </a:extLst>
          </p:cNvPr>
          <p:cNvSpPr>
            <a:spLocks noGrp="1"/>
          </p:cNvSpPr>
          <p:nvPr>
            <p:ph type="sldNum" sz="quarter" idx="12"/>
          </p:nvPr>
        </p:nvSpPr>
        <p:spPr/>
        <p:txBody>
          <a:bodyPr/>
          <a:lstStyle/>
          <a:p>
            <a:fld id="{5805A9EC-108B-40EA-95FB-2468C466EA14}" type="slidenum">
              <a:rPr lang="en-US" smtClean="0"/>
              <a:t>110</a:t>
            </a:fld>
            <a:endParaRPr lang="en-US" dirty="0"/>
          </a:p>
        </p:txBody>
      </p:sp>
    </p:spTree>
    <p:extLst>
      <p:ext uri="{BB962C8B-B14F-4D97-AF65-F5344CB8AC3E}">
        <p14:creationId xmlns:p14="http://schemas.microsoft.com/office/powerpoint/2010/main" val="149733398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D0E68FC-C26B-47F3-9A72-47388E7D656F}"/>
              </a:ext>
            </a:extLst>
          </p:cNvPr>
          <p:cNvSpPr txBox="1">
            <a:spLocks/>
          </p:cNvSpPr>
          <p:nvPr/>
        </p:nvSpPr>
        <p:spPr>
          <a:xfrm>
            <a:off x="368968" y="3092447"/>
            <a:ext cx="4965032" cy="3276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ü"/>
              <a:defRPr sz="3200" kern="1200">
                <a:solidFill>
                  <a:schemeClr val="tx1">
                    <a:lumMod val="50000"/>
                    <a:lumOff val="50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50000"/>
                    <a:lumOff val="50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endParaRPr kumimoji="0" lang="en-US" sz="32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
        <p:nvSpPr>
          <p:cNvPr id="13" name="Content Placeholder 12">
            <a:extLst>
              <a:ext uri="{FF2B5EF4-FFF2-40B4-BE49-F238E27FC236}">
                <a16:creationId xmlns:a16="http://schemas.microsoft.com/office/drawing/2014/main" id="{511D4011-188A-8145-9A92-9C25A3C122F7}"/>
              </a:ext>
            </a:extLst>
          </p:cNvPr>
          <p:cNvSpPr>
            <a:spLocks noGrp="1"/>
          </p:cNvSpPr>
          <p:nvPr>
            <p:ph idx="1"/>
          </p:nvPr>
        </p:nvSpPr>
        <p:spPr/>
        <p:txBody>
          <a:bodyPr/>
          <a:lstStyle/>
          <a:p>
            <a:r>
              <a:rPr lang="en-US" dirty="0"/>
              <a:t>Now you’re very comfortable with the exercise and  questions you’d like to ask by behavior, turn to develop guides for group discussions. </a:t>
            </a:r>
          </a:p>
          <a:p>
            <a:r>
              <a:rPr lang="en-US" b="1" i="1" dirty="0"/>
              <a:t>Note: </a:t>
            </a:r>
            <a:r>
              <a:rPr lang="en-US" i="1" dirty="0"/>
              <a:t>Remember, you may need multiple guides – by behavior, or by discussion groups (with main population groups and reference groups) in your norms exploration. You may have already created these in Phase 1 when planning and preparing. </a:t>
            </a:r>
            <a:endParaRPr lang="en-US" dirty="0"/>
          </a:p>
        </p:txBody>
      </p:sp>
      <p:sp>
        <p:nvSpPr>
          <p:cNvPr id="19" name="Text Placeholder 18">
            <a:extLst>
              <a:ext uri="{FF2B5EF4-FFF2-40B4-BE49-F238E27FC236}">
                <a16:creationId xmlns:a16="http://schemas.microsoft.com/office/drawing/2014/main" id="{E18A513B-6C50-1349-8DF9-AFD7B0298C56}"/>
              </a:ext>
            </a:extLst>
          </p:cNvPr>
          <p:cNvSpPr>
            <a:spLocks noGrp="1"/>
          </p:cNvSpPr>
          <p:nvPr>
            <p:ph type="body" sz="quarter" idx="13"/>
          </p:nvPr>
        </p:nvSpPr>
        <p:spPr/>
        <p:txBody>
          <a:bodyPr/>
          <a:lstStyle/>
          <a:p>
            <a:r>
              <a:rPr lang="en-US" dirty="0"/>
              <a:t>PAGES 34-35</a:t>
            </a:r>
          </a:p>
        </p:txBody>
      </p:sp>
      <p:sp>
        <p:nvSpPr>
          <p:cNvPr id="21" name="Text Placeholder 20">
            <a:extLst>
              <a:ext uri="{FF2B5EF4-FFF2-40B4-BE49-F238E27FC236}">
                <a16:creationId xmlns:a16="http://schemas.microsoft.com/office/drawing/2014/main" id="{382D93F3-89B6-594C-ABFA-6076E38B21DD}"/>
              </a:ext>
            </a:extLst>
          </p:cNvPr>
          <p:cNvSpPr>
            <a:spLocks noGrp="1"/>
          </p:cNvSpPr>
          <p:nvPr>
            <p:ph type="body" sz="quarter" idx="15"/>
          </p:nvPr>
        </p:nvSpPr>
        <p:spPr/>
        <p:txBody>
          <a:bodyPr/>
          <a:lstStyle/>
          <a:p>
            <a:r>
              <a:rPr lang="en-US" dirty="0"/>
              <a:t>IN OFFICE </a:t>
            </a:r>
          </a:p>
        </p:txBody>
      </p:sp>
      <p:sp>
        <p:nvSpPr>
          <p:cNvPr id="12" name="Title 11">
            <a:extLst>
              <a:ext uri="{FF2B5EF4-FFF2-40B4-BE49-F238E27FC236}">
                <a16:creationId xmlns:a16="http://schemas.microsoft.com/office/drawing/2014/main" id="{50025AE8-A1C4-BE4B-BBD6-B97C0AD97DA7}"/>
              </a:ext>
            </a:extLst>
          </p:cNvPr>
          <p:cNvSpPr>
            <a:spLocks noGrp="1"/>
          </p:cNvSpPr>
          <p:nvPr>
            <p:ph type="title"/>
          </p:nvPr>
        </p:nvSpPr>
        <p:spPr/>
        <p:txBody>
          <a:bodyPr/>
          <a:lstStyle/>
          <a:p>
            <a:r>
              <a:rPr lang="en-US" dirty="0"/>
              <a:t>CREATE GROUP DISCUSSION GUIDE(S)</a:t>
            </a:r>
          </a:p>
        </p:txBody>
      </p:sp>
      <p:sp>
        <p:nvSpPr>
          <p:cNvPr id="20" name="Text Placeholder 19">
            <a:extLst>
              <a:ext uri="{FF2B5EF4-FFF2-40B4-BE49-F238E27FC236}">
                <a16:creationId xmlns:a16="http://schemas.microsoft.com/office/drawing/2014/main" id="{186D749B-0CDD-104A-849D-F2FF1C673582}"/>
              </a:ext>
            </a:extLst>
          </p:cNvPr>
          <p:cNvSpPr>
            <a:spLocks noGrp="1"/>
          </p:cNvSpPr>
          <p:nvPr>
            <p:ph type="body" sz="quarter" idx="14"/>
          </p:nvPr>
        </p:nvSpPr>
        <p:spPr/>
        <p:txBody>
          <a:bodyPr/>
          <a:lstStyle/>
          <a:p>
            <a:endParaRPr lang="en-US" dirty="0"/>
          </a:p>
        </p:txBody>
      </p:sp>
      <p:sp>
        <p:nvSpPr>
          <p:cNvPr id="2" name="Slide Number Placeholder 1">
            <a:extLst>
              <a:ext uri="{FF2B5EF4-FFF2-40B4-BE49-F238E27FC236}">
                <a16:creationId xmlns:a16="http://schemas.microsoft.com/office/drawing/2014/main" id="{7D2437C2-2E5C-2673-A8BC-DFF861FC1696}"/>
              </a:ext>
            </a:extLst>
          </p:cNvPr>
          <p:cNvSpPr>
            <a:spLocks noGrp="1"/>
          </p:cNvSpPr>
          <p:nvPr>
            <p:ph type="sldNum" sz="quarter" idx="12"/>
          </p:nvPr>
        </p:nvSpPr>
        <p:spPr/>
        <p:txBody>
          <a:bodyPr/>
          <a:lstStyle/>
          <a:p>
            <a:fld id="{5805A9EC-108B-40EA-95FB-2468C466EA14}" type="slidenum">
              <a:rPr lang="en-US" smtClean="0"/>
              <a:t>111</a:t>
            </a:fld>
            <a:endParaRPr lang="en-US" dirty="0"/>
          </a:p>
        </p:txBody>
      </p:sp>
    </p:spTree>
    <p:extLst>
      <p:ext uri="{BB962C8B-B14F-4D97-AF65-F5344CB8AC3E}">
        <p14:creationId xmlns:p14="http://schemas.microsoft.com/office/powerpoint/2010/main" val="23017818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F0A6EBA-DA5D-4549-A5BA-4033D2358E2A}"/>
              </a:ext>
            </a:extLst>
          </p:cNvPr>
          <p:cNvGraphicFramePr>
            <a:graphicFrameLocks noGrp="1"/>
          </p:cNvGraphicFramePr>
          <p:nvPr>
            <p:extLst>
              <p:ext uri="{D42A27DB-BD31-4B8C-83A1-F6EECF244321}">
                <p14:modId xmlns:p14="http://schemas.microsoft.com/office/powerpoint/2010/main" val="2734550248"/>
              </p:ext>
            </p:extLst>
          </p:nvPr>
        </p:nvGraphicFramePr>
        <p:xfrm>
          <a:off x="1371600" y="2153828"/>
          <a:ext cx="7010400" cy="4464111"/>
        </p:xfrm>
        <a:graphic>
          <a:graphicData uri="http://schemas.openxmlformats.org/drawingml/2006/table">
            <a:tbl>
              <a:tblPr firstRow="1" firstCol="1" bandRow="1"/>
              <a:tblGrid>
                <a:gridCol w="1547459">
                  <a:extLst>
                    <a:ext uri="{9D8B030D-6E8A-4147-A177-3AD203B41FA5}">
                      <a16:colId xmlns:a16="http://schemas.microsoft.com/office/drawing/2014/main" val="3251336696"/>
                    </a:ext>
                  </a:extLst>
                </a:gridCol>
                <a:gridCol w="5462941">
                  <a:extLst>
                    <a:ext uri="{9D8B030D-6E8A-4147-A177-3AD203B41FA5}">
                      <a16:colId xmlns:a16="http://schemas.microsoft.com/office/drawing/2014/main" val="2064168807"/>
                    </a:ext>
                  </a:extLst>
                </a:gridCol>
              </a:tblGrid>
              <a:tr h="477631">
                <a:tc gridSpan="2">
                  <a:txBody>
                    <a:bodyPr/>
                    <a:lstStyle/>
                    <a:p>
                      <a:pPr marL="0" marR="0">
                        <a:lnSpc>
                          <a:spcPct val="110000"/>
                        </a:lnSpc>
                        <a:spcBef>
                          <a:spcPts val="0"/>
                        </a:spcBef>
                        <a:spcAft>
                          <a:spcPts val="0"/>
                        </a:spcAft>
                      </a:pPr>
                      <a:r>
                        <a:rPr lang="en-US" sz="1500" b="1" dirty="0">
                          <a:solidFill>
                            <a:schemeClr val="bg1"/>
                          </a:solidFill>
                          <a:effectLst/>
                          <a:latin typeface="Tw Cen MT Condensed" panose="020B0606020104020203" pitchFamily="34" charset="77"/>
                          <a:ea typeface="Times New Roman" panose="02020603050405020304" pitchFamily="18" charset="0"/>
                          <a:cs typeface="Times New Roman" panose="02020603050405020304" pitchFamily="18" charset="0"/>
                        </a:rPr>
                        <a:t>DISCUSSION GUIDE FORMAT FOR </a:t>
                      </a:r>
                      <a:br>
                        <a:rPr lang="en-US" sz="1500" b="1" dirty="0">
                          <a:solidFill>
                            <a:schemeClr val="bg1"/>
                          </a:solidFill>
                          <a:effectLst/>
                          <a:latin typeface="Tw Cen MT Condensed" panose="020B0606020104020203" pitchFamily="34" charset="77"/>
                          <a:ea typeface="Times New Roman" panose="02020603050405020304" pitchFamily="18" charset="0"/>
                          <a:cs typeface="Times New Roman" panose="02020603050405020304" pitchFamily="18" charset="0"/>
                        </a:rPr>
                      </a:br>
                      <a:r>
                        <a:rPr lang="en-US" sz="1500" b="1" dirty="0">
                          <a:solidFill>
                            <a:schemeClr val="bg1"/>
                          </a:solidFill>
                          <a:effectLst/>
                          <a:latin typeface="Tw Cen MT Condensed" panose="020B0606020104020203" pitchFamily="34" charset="77"/>
                          <a:ea typeface="Times New Roman" panose="02020603050405020304" pitchFamily="18" charset="0"/>
                          <a:cs typeface="Times New Roman" panose="02020603050405020304" pitchFamily="18" charset="0"/>
                        </a:rPr>
                        <a:t>THE ‘FIVE WHYS’, ‘PROBLEM TREE ANALYSIS’, AND ‘VIGNETTE’ EXERCISES</a:t>
                      </a:r>
                    </a:p>
                  </a:txBody>
                  <a:tcPr marL="73742" marR="73742" marT="36871" marB="36871">
                    <a:lnL w="12700" cap="flat" cmpd="sng" algn="ctr">
                      <a:solidFill>
                        <a:srgbClr val="2B6FB6"/>
                      </a:solidFill>
                      <a:prstDash val="solid"/>
                      <a:round/>
                      <a:headEnd type="none" w="med" len="med"/>
                      <a:tailEnd type="none" w="med" len="med"/>
                    </a:lnL>
                    <a:lnR>
                      <a:noFill/>
                    </a:lnR>
                    <a:lnT w="12700" cap="flat" cmpd="sng" algn="ctr">
                      <a:solidFill>
                        <a:srgbClr val="2B6FB6"/>
                      </a:solidFill>
                      <a:prstDash val="solid"/>
                      <a:round/>
                      <a:headEnd type="none" w="med" len="med"/>
                      <a:tailEnd type="none" w="med" len="med"/>
                    </a:lnT>
                    <a:lnB w="12700" cap="flat" cmpd="sng" algn="ctr">
                      <a:solidFill>
                        <a:srgbClr val="2B6FB6"/>
                      </a:solidFill>
                      <a:prstDash val="solid"/>
                      <a:round/>
                      <a:headEnd type="none" w="med" len="med"/>
                      <a:tailEnd type="none" w="med" len="med"/>
                    </a:lnB>
                    <a:solidFill>
                      <a:srgbClr val="2B6FB6"/>
                    </a:solidFill>
                  </a:tcPr>
                </a:tc>
                <a:tc hMerge="1">
                  <a:txBody>
                    <a:bodyPr/>
                    <a:lstStyle/>
                    <a:p>
                      <a:endParaRPr lang="en-US"/>
                    </a:p>
                  </a:txBody>
                  <a:tcPr/>
                </a:tc>
                <a:extLst>
                  <a:ext uri="{0D108BD9-81ED-4DB2-BD59-A6C34878D82A}">
                    <a16:rowId xmlns:a16="http://schemas.microsoft.com/office/drawing/2014/main" val="1481269816"/>
                  </a:ext>
                </a:extLst>
              </a:tr>
              <a:tr h="598139">
                <a:tc>
                  <a:txBody>
                    <a:bodyPr/>
                    <a:lstStyle/>
                    <a:p>
                      <a:pPr marL="0" marR="0">
                        <a:lnSpc>
                          <a:spcPct val="115000"/>
                        </a:lnSpc>
                        <a:spcBef>
                          <a:spcPts val="0"/>
                        </a:spcBef>
                        <a:spcAft>
                          <a:spcPts val="0"/>
                        </a:spcAft>
                      </a:pPr>
                      <a:r>
                        <a:rPr lang="en-US" sz="11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Meeting information</a:t>
                      </a:r>
                      <a:endParaRPr lang="en-US" sz="15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lnL w="12700" cap="flat" cmpd="sng" algn="ctr">
                      <a:solidFill>
                        <a:srgbClr val="2B6FB6"/>
                      </a:solidFill>
                      <a:prstDash val="solid"/>
                      <a:round/>
                      <a:headEnd type="none" w="med" len="med"/>
                      <a:tailEnd type="none" w="med" len="med"/>
                    </a:lnL>
                    <a:lnR w="12700" cap="flat" cmpd="sng" algn="ctr">
                      <a:solidFill>
                        <a:srgbClr val="2B6FB6"/>
                      </a:solidFill>
                      <a:prstDash val="solid"/>
                      <a:round/>
                      <a:headEnd type="none" w="med" len="med"/>
                      <a:tailEnd type="none" w="med" len="med"/>
                    </a:lnR>
                    <a:lnT w="12700" cap="flat" cmpd="sng" algn="ctr">
                      <a:solidFill>
                        <a:srgbClr val="2B6FB6"/>
                      </a:solidFill>
                      <a:prstDash val="solid"/>
                      <a:round/>
                      <a:headEnd type="none" w="med" len="med"/>
                      <a:tailEnd type="none" w="med" len="med"/>
                    </a:lnT>
                    <a:lnB w="12700" cap="flat" cmpd="sng" algn="ctr">
                      <a:solidFill>
                        <a:srgbClr val="2B6FB6"/>
                      </a:solidFill>
                      <a:prstDash val="solid"/>
                      <a:round/>
                      <a:headEnd type="none" w="med" len="med"/>
                      <a:tailEnd type="none" w="med" len="med"/>
                    </a:lnB>
                    <a:solidFill>
                      <a:srgbClr val="D0E2F4"/>
                    </a:solidFill>
                  </a:tcPr>
                </a:tc>
                <a:tc>
                  <a:txBody>
                    <a:bodyPr/>
                    <a:lstStyle/>
                    <a:p>
                      <a:pPr marL="0" marR="0">
                        <a:lnSpc>
                          <a:spcPct val="115000"/>
                        </a:lnSpc>
                        <a:spcBef>
                          <a:spcPts val="0"/>
                        </a:spcBef>
                        <a:spcAft>
                          <a:spcPts val="0"/>
                        </a:spcAft>
                      </a:pP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Create a summary section to collect general information on the behavior of interest, number who participate, the group of interest they represent, place and day the discussion was held and who facilitated the exercise.</a:t>
                      </a:r>
                      <a:endParaRPr lang="en-US" sz="15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lnL w="12700" cap="flat" cmpd="sng" algn="ctr">
                      <a:solidFill>
                        <a:srgbClr val="2B6FB6"/>
                      </a:solidFill>
                      <a:prstDash val="solid"/>
                      <a:round/>
                      <a:headEnd type="none" w="med" len="med"/>
                      <a:tailEnd type="none" w="med" len="med"/>
                    </a:lnL>
                    <a:lnR w="12700" cap="flat" cmpd="sng" algn="ctr">
                      <a:solidFill>
                        <a:srgbClr val="2B6FB6"/>
                      </a:solidFill>
                      <a:prstDash val="solid"/>
                      <a:round/>
                      <a:headEnd type="none" w="med" len="med"/>
                      <a:tailEnd type="none" w="med" len="med"/>
                    </a:lnR>
                    <a:lnT w="12700" cap="flat" cmpd="sng" algn="ctr">
                      <a:solidFill>
                        <a:srgbClr val="2B6FB6"/>
                      </a:solidFill>
                      <a:prstDash val="solid"/>
                      <a:round/>
                      <a:headEnd type="none" w="med" len="med"/>
                      <a:tailEnd type="none" w="med" len="med"/>
                    </a:lnT>
                    <a:lnB w="12700" cap="flat" cmpd="sng" algn="ctr">
                      <a:solidFill>
                        <a:srgbClr val="2B6FB6"/>
                      </a:solidFill>
                      <a:prstDash val="solid"/>
                      <a:round/>
                      <a:headEnd type="none" w="med" len="med"/>
                      <a:tailEnd type="none" w="med" len="med"/>
                    </a:lnB>
                  </a:tcPr>
                </a:tc>
                <a:extLst>
                  <a:ext uri="{0D108BD9-81ED-4DB2-BD59-A6C34878D82A}">
                    <a16:rowId xmlns:a16="http://schemas.microsoft.com/office/drawing/2014/main" val="2504708265"/>
                  </a:ext>
                </a:extLst>
              </a:tr>
              <a:tr h="2225005">
                <a:tc>
                  <a:txBody>
                    <a:bodyPr/>
                    <a:lstStyle/>
                    <a:p>
                      <a:pPr marL="0" marR="0">
                        <a:lnSpc>
                          <a:spcPct val="115000"/>
                        </a:lnSpc>
                        <a:spcBef>
                          <a:spcPts val="0"/>
                        </a:spcBef>
                        <a:spcAft>
                          <a:spcPts val="0"/>
                        </a:spcAft>
                      </a:pPr>
                      <a:r>
                        <a:rPr lang="en-US" sz="11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 good introduction</a:t>
                      </a:r>
                      <a:endParaRPr lang="en-US" sz="15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lnL w="12700" cap="flat" cmpd="sng" algn="ctr">
                      <a:solidFill>
                        <a:srgbClr val="2B6FB6"/>
                      </a:solidFill>
                      <a:prstDash val="solid"/>
                      <a:round/>
                      <a:headEnd type="none" w="med" len="med"/>
                      <a:tailEnd type="none" w="med" len="med"/>
                    </a:lnL>
                    <a:lnR w="12700" cap="flat" cmpd="sng" algn="ctr">
                      <a:solidFill>
                        <a:srgbClr val="2B6FB6"/>
                      </a:solidFill>
                      <a:prstDash val="solid"/>
                      <a:round/>
                      <a:headEnd type="none" w="med" len="med"/>
                      <a:tailEnd type="none" w="med" len="med"/>
                    </a:lnR>
                    <a:lnT w="12700" cap="flat" cmpd="sng" algn="ctr">
                      <a:solidFill>
                        <a:srgbClr val="2B6FB6"/>
                      </a:solidFill>
                      <a:prstDash val="solid"/>
                      <a:round/>
                      <a:headEnd type="none" w="med" len="med"/>
                      <a:tailEnd type="none" w="med" len="med"/>
                    </a:lnT>
                    <a:lnB w="12700" cap="flat" cmpd="sng" algn="ctr">
                      <a:solidFill>
                        <a:srgbClr val="2B6FB6"/>
                      </a:solidFill>
                      <a:prstDash val="solid"/>
                      <a:round/>
                      <a:headEnd type="none" w="med" len="med"/>
                      <a:tailEnd type="none" w="med" len="med"/>
                    </a:lnB>
                    <a:solidFill>
                      <a:srgbClr val="D0E2F4"/>
                    </a:solidFill>
                  </a:tcPr>
                </a:tc>
                <a:tc>
                  <a:txBody>
                    <a:bodyPr/>
                    <a:lstStyle/>
                    <a:p>
                      <a:pPr marL="0" marR="0">
                        <a:lnSpc>
                          <a:spcPct val="115000"/>
                        </a:lnSpc>
                        <a:spcBef>
                          <a:spcPts val="0"/>
                        </a:spcBef>
                        <a:spcAft>
                          <a:spcPts val="0"/>
                        </a:spcAft>
                      </a:pP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Create an introduction section that:</a:t>
                      </a:r>
                      <a:endParaRPr lang="en-US" sz="15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itchFamily="2" charset="2"/>
                        <a:buChar char=""/>
                      </a:pPr>
                      <a:r>
                        <a:rPr lang="en-US" sz="11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Introduces the Field Team</a:t>
                      </a:r>
                      <a:endParaRPr lang="en-US" sz="15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itchFamily="2" charset="2"/>
                        <a:buChar char=""/>
                      </a:pPr>
                      <a:r>
                        <a:rPr lang="en-US" sz="11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Presents the objective of the group discussion</a:t>
                      </a:r>
                      <a:endParaRPr lang="en-US" sz="15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itchFamily="2" charset="2"/>
                        <a:buChar char=""/>
                      </a:pPr>
                      <a:r>
                        <a:rPr lang="en-US" sz="11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assures participants that what is discussed will not be shared outside the Interview Team, except in very general terms (confidentiality).</a:t>
                      </a:r>
                      <a:endParaRPr lang="en-US" sz="15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itchFamily="2" charset="2"/>
                        <a:buChar char=""/>
                      </a:pPr>
                      <a:r>
                        <a:rPr lang="en-US" sz="11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Asks whether participants agree to speak with the team. If not, they should feel free to leave (obtaining consent)</a:t>
                      </a:r>
                      <a:endParaRPr lang="en-US" sz="15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itchFamily="2" charset="2"/>
                        <a:buChar char=""/>
                      </a:pPr>
                      <a:r>
                        <a:rPr lang="en-US" sz="11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If participants are under 18 years old, they should already have advance permission to participate from a parent or caretaker. As the discussion begins, you should ask whether the young people agree to speak with the Field Team (obtaining consent)</a:t>
                      </a:r>
                      <a:endParaRPr lang="en-US" sz="15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306" marR="55306" marT="0" marB="0">
                    <a:lnL w="12700" cap="flat" cmpd="sng" algn="ctr">
                      <a:solidFill>
                        <a:srgbClr val="2B6FB6"/>
                      </a:solidFill>
                      <a:prstDash val="solid"/>
                      <a:round/>
                      <a:headEnd type="none" w="med" len="med"/>
                      <a:tailEnd type="none" w="med" len="med"/>
                    </a:lnL>
                    <a:lnR w="12700" cap="flat" cmpd="sng" algn="ctr">
                      <a:solidFill>
                        <a:srgbClr val="2B6FB6"/>
                      </a:solidFill>
                      <a:prstDash val="solid"/>
                      <a:round/>
                      <a:headEnd type="none" w="med" len="med"/>
                      <a:tailEnd type="none" w="med" len="med"/>
                    </a:lnR>
                    <a:lnT w="12700" cap="flat" cmpd="sng" algn="ctr">
                      <a:solidFill>
                        <a:srgbClr val="2B6FB6"/>
                      </a:solidFill>
                      <a:prstDash val="solid"/>
                      <a:round/>
                      <a:headEnd type="none" w="med" len="med"/>
                      <a:tailEnd type="none" w="med" len="med"/>
                    </a:lnT>
                    <a:lnB w="12700" cap="flat" cmpd="sng" algn="ctr">
                      <a:solidFill>
                        <a:srgbClr val="2B6FB6"/>
                      </a:solidFill>
                      <a:prstDash val="solid"/>
                      <a:round/>
                      <a:headEnd type="none" w="med" len="med"/>
                      <a:tailEnd type="none" w="med" len="med"/>
                    </a:lnB>
                  </a:tcPr>
                </a:tc>
                <a:extLst>
                  <a:ext uri="{0D108BD9-81ED-4DB2-BD59-A6C34878D82A}">
                    <a16:rowId xmlns:a16="http://schemas.microsoft.com/office/drawing/2014/main" val="2330792962"/>
                  </a:ext>
                </a:extLst>
              </a:tr>
              <a:tr h="477405">
                <a:tc>
                  <a:txBody>
                    <a:bodyPr/>
                    <a:lstStyle/>
                    <a:p>
                      <a:pPr marL="0" marR="0">
                        <a:lnSpc>
                          <a:spcPct val="115000"/>
                        </a:lnSpc>
                        <a:spcBef>
                          <a:spcPts val="0"/>
                        </a:spcBef>
                        <a:spcAft>
                          <a:spcPts val="0"/>
                        </a:spcAft>
                      </a:pPr>
                      <a:r>
                        <a:rPr lang="en-US" sz="11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Question and group process instructions</a:t>
                      </a:r>
                      <a:endParaRPr lang="en-US" sz="15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lnL w="12700" cap="flat" cmpd="sng" algn="ctr">
                      <a:solidFill>
                        <a:srgbClr val="2B6FB6"/>
                      </a:solidFill>
                      <a:prstDash val="solid"/>
                      <a:round/>
                      <a:headEnd type="none" w="med" len="med"/>
                      <a:tailEnd type="none" w="med" len="med"/>
                    </a:lnL>
                    <a:lnR w="12700" cap="flat" cmpd="sng" algn="ctr">
                      <a:solidFill>
                        <a:srgbClr val="2B6FB6"/>
                      </a:solidFill>
                      <a:prstDash val="solid"/>
                      <a:round/>
                      <a:headEnd type="none" w="med" len="med"/>
                      <a:tailEnd type="none" w="med" len="med"/>
                    </a:lnR>
                    <a:lnT w="12700" cap="flat" cmpd="sng" algn="ctr">
                      <a:solidFill>
                        <a:srgbClr val="2B6FB6"/>
                      </a:solidFill>
                      <a:prstDash val="solid"/>
                      <a:round/>
                      <a:headEnd type="none" w="med" len="med"/>
                      <a:tailEnd type="none" w="med" len="med"/>
                    </a:lnT>
                    <a:lnB w="12700" cap="flat" cmpd="sng" algn="ctr">
                      <a:solidFill>
                        <a:srgbClr val="2B6FB6"/>
                      </a:solidFill>
                      <a:prstDash val="solid"/>
                      <a:round/>
                      <a:headEnd type="none" w="med" len="med"/>
                      <a:tailEnd type="none" w="med" len="med"/>
                    </a:lnB>
                    <a:solidFill>
                      <a:srgbClr val="D0E2F4"/>
                    </a:solidFill>
                  </a:tcPr>
                </a:tc>
                <a:tc>
                  <a:txBody>
                    <a:bodyPr/>
                    <a:lstStyle/>
                    <a:p>
                      <a:pPr marL="0" marR="0">
                        <a:lnSpc>
                          <a:spcPct val="115000"/>
                        </a:lnSpc>
                        <a:spcBef>
                          <a:spcPts val="0"/>
                        </a:spcBef>
                        <a:spcAft>
                          <a:spcPts val="0"/>
                        </a:spcAft>
                      </a:pP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Insert the </a:t>
                      </a:r>
                      <a:r>
                        <a:rPr lang="en-US" sz="1100" i="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question, problem statement, or vignette</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you developed in </a:t>
                      </a:r>
                      <a:r>
                        <a:rPr lang="en-US" sz="1100" u="sng"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hlinkClick r:id="rId3"/>
                        </a:rPr>
                        <a:t>Phase 3, Activity 1</a:t>
                      </a: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and the process steps found in each exercise at the end of this phase.</a:t>
                      </a:r>
                      <a:endParaRPr lang="en-US" sz="15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lnL w="12700" cap="flat" cmpd="sng" algn="ctr">
                      <a:solidFill>
                        <a:srgbClr val="2B6FB6"/>
                      </a:solidFill>
                      <a:prstDash val="solid"/>
                      <a:round/>
                      <a:headEnd type="none" w="med" len="med"/>
                      <a:tailEnd type="none" w="med" len="med"/>
                    </a:lnL>
                    <a:lnR w="12700" cap="flat" cmpd="sng" algn="ctr">
                      <a:solidFill>
                        <a:srgbClr val="2B6FB6"/>
                      </a:solidFill>
                      <a:prstDash val="solid"/>
                      <a:round/>
                      <a:headEnd type="none" w="med" len="med"/>
                      <a:tailEnd type="none" w="med" len="med"/>
                    </a:lnR>
                    <a:lnT w="12700" cap="flat" cmpd="sng" algn="ctr">
                      <a:solidFill>
                        <a:srgbClr val="2B6FB6"/>
                      </a:solidFill>
                      <a:prstDash val="solid"/>
                      <a:round/>
                      <a:headEnd type="none" w="med" len="med"/>
                      <a:tailEnd type="none" w="med" len="med"/>
                    </a:lnT>
                    <a:lnB w="12700" cap="flat" cmpd="sng" algn="ctr">
                      <a:solidFill>
                        <a:srgbClr val="2B6FB6"/>
                      </a:solidFill>
                      <a:prstDash val="solid"/>
                      <a:round/>
                      <a:headEnd type="none" w="med" len="med"/>
                      <a:tailEnd type="none" w="med" len="med"/>
                    </a:lnB>
                  </a:tcPr>
                </a:tc>
                <a:extLst>
                  <a:ext uri="{0D108BD9-81ED-4DB2-BD59-A6C34878D82A}">
                    <a16:rowId xmlns:a16="http://schemas.microsoft.com/office/drawing/2014/main" val="2518405137"/>
                  </a:ext>
                </a:extLst>
              </a:tr>
              <a:tr h="598139">
                <a:tc>
                  <a:txBody>
                    <a:bodyPr/>
                    <a:lstStyle/>
                    <a:p>
                      <a:pPr marL="0" marR="0">
                        <a:lnSpc>
                          <a:spcPct val="115000"/>
                        </a:lnSpc>
                        <a:spcBef>
                          <a:spcPts val="0"/>
                        </a:spcBef>
                        <a:spcAft>
                          <a:spcPts val="0"/>
                        </a:spcAft>
                      </a:pPr>
                      <a:r>
                        <a:rPr lang="en-US" sz="11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 nice ending</a:t>
                      </a:r>
                      <a:endParaRPr lang="en-US" sz="15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lnL w="12700" cap="flat" cmpd="sng" algn="ctr">
                      <a:solidFill>
                        <a:srgbClr val="2B6FB6"/>
                      </a:solidFill>
                      <a:prstDash val="solid"/>
                      <a:round/>
                      <a:headEnd type="none" w="med" len="med"/>
                      <a:tailEnd type="none" w="med" len="med"/>
                    </a:lnL>
                    <a:lnR w="12700" cap="flat" cmpd="sng" algn="ctr">
                      <a:solidFill>
                        <a:srgbClr val="2B6FB6"/>
                      </a:solidFill>
                      <a:prstDash val="solid"/>
                      <a:round/>
                      <a:headEnd type="none" w="med" len="med"/>
                      <a:tailEnd type="none" w="med" len="med"/>
                    </a:lnR>
                    <a:lnT w="12700" cap="flat" cmpd="sng" algn="ctr">
                      <a:solidFill>
                        <a:srgbClr val="2B6FB6"/>
                      </a:solidFill>
                      <a:prstDash val="solid"/>
                      <a:round/>
                      <a:headEnd type="none" w="med" len="med"/>
                      <a:tailEnd type="none" w="med" len="med"/>
                    </a:lnT>
                    <a:lnB w="12700" cap="flat" cmpd="sng" algn="ctr">
                      <a:solidFill>
                        <a:srgbClr val="2B6FB6"/>
                      </a:solidFill>
                      <a:prstDash val="solid"/>
                      <a:round/>
                      <a:headEnd type="none" w="med" len="med"/>
                      <a:tailEnd type="none" w="med" len="med"/>
                    </a:lnB>
                    <a:solidFill>
                      <a:srgbClr val="D0E2F4"/>
                    </a:solidFill>
                  </a:tcPr>
                </a:tc>
                <a:tc>
                  <a:txBody>
                    <a:bodyPr/>
                    <a:lstStyle/>
                    <a:p>
                      <a:pPr marL="0" marR="0">
                        <a:lnSpc>
                          <a:spcPct val="115000"/>
                        </a:lnSpc>
                        <a:spcBef>
                          <a:spcPts val="0"/>
                        </a:spcBef>
                        <a:spcAft>
                          <a:spcPts val="0"/>
                        </a:spcAft>
                      </a:pPr>
                      <a:r>
                        <a:rPr lang="en-US"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Add an ending to the guide that:</a:t>
                      </a:r>
                      <a:endParaRPr lang="en-US" sz="15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itchFamily="2" charset="2"/>
                        <a:buChar char=""/>
                      </a:pPr>
                      <a:r>
                        <a:rPr lang="en-US" sz="11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Thanks them for their time and ideas</a:t>
                      </a:r>
                      <a:endParaRPr lang="en-US" sz="15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itchFamily="2" charset="2"/>
                        <a:buChar char=""/>
                      </a:pPr>
                      <a:r>
                        <a:rPr lang="en-US" sz="11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Asks if they have any questions for the team</a:t>
                      </a:r>
                      <a:endParaRPr lang="en-US" sz="15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306" marR="55306" marT="0" marB="0">
                    <a:lnL w="12700" cap="flat" cmpd="sng" algn="ctr">
                      <a:solidFill>
                        <a:srgbClr val="2B6FB6"/>
                      </a:solidFill>
                      <a:prstDash val="solid"/>
                      <a:round/>
                      <a:headEnd type="none" w="med" len="med"/>
                      <a:tailEnd type="none" w="med" len="med"/>
                    </a:lnL>
                    <a:lnR w="12700" cap="flat" cmpd="sng" algn="ctr">
                      <a:solidFill>
                        <a:srgbClr val="2B6FB6"/>
                      </a:solidFill>
                      <a:prstDash val="solid"/>
                      <a:round/>
                      <a:headEnd type="none" w="med" len="med"/>
                      <a:tailEnd type="none" w="med" len="med"/>
                    </a:lnR>
                    <a:lnT w="12700" cap="flat" cmpd="sng" algn="ctr">
                      <a:solidFill>
                        <a:srgbClr val="2B6FB6"/>
                      </a:solidFill>
                      <a:prstDash val="solid"/>
                      <a:round/>
                      <a:headEnd type="none" w="med" len="med"/>
                      <a:tailEnd type="none" w="med" len="med"/>
                    </a:lnT>
                    <a:lnB w="12700" cap="flat" cmpd="sng" algn="ctr">
                      <a:solidFill>
                        <a:srgbClr val="2B6FB6"/>
                      </a:solidFill>
                      <a:prstDash val="solid"/>
                      <a:round/>
                      <a:headEnd type="none" w="med" len="med"/>
                      <a:tailEnd type="none" w="med" len="med"/>
                    </a:lnB>
                  </a:tcPr>
                </a:tc>
                <a:extLst>
                  <a:ext uri="{0D108BD9-81ED-4DB2-BD59-A6C34878D82A}">
                    <a16:rowId xmlns:a16="http://schemas.microsoft.com/office/drawing/2014/main" val="2070731644"/>
                  </a:ext>
                </a:extLst>
              </a:tr>
            </a:tbl>
          </a:graphicData>
        </a:graphic>
      </p:graphicFrame>
      <p:sp>
        <p:nvSpPr>
          <p:cNvPr id="17" name="Content Placeholder 16">
            <a:extLst>
              <a:ext uri="{FF2B5EF4-FFF2-40B4-BE49-F238E27FC236}">
                <a16:creationId xmlns:a16="http://schemas.microsoft.com/office/drawing/2014/main" id="{F15FD17F-310D-A54A-89B8-E347C0EE5E4E}"/>
              </a:ext>
            </a:extLst>
          </p:cNvPr>
          <p:cNvSpPr>
            <a:spLocks noGrp="1"/>
          </p:cNvSpPr>
          <p:nvPr>
            <p:ph idx="1"/>
          </p:nvPr>
        </p:nvSpPr>
        <p:spPr>
          <a:xfrm>
            <a:off x="393514" y="1161691"/>
            <a:ext cx="8595360" cy="914400"/>
          </a:xfrm>
        </p:spPr>
        <p:txBody>
          <a:bodyPr>
            <a:normAutofit/>
          </a:bodyPr>
          <a:lstStyle/>
          <a:p>
            <a:r>
              <a:rPr lang="en-US" sz="2400" dirty="0"/>
              <a:t>In the annexes in the SNET, you will find a template you can use to adapt to complete the development of a guide. </a:t>
            </a:r>
          </a:p>
          <a:p>
            <a:endParaRPr lang="en-US" sz="3200" dirty="0"/>
          </a:p>
        </p:txBody>
      </p:sp>
      <p:sp>
        <p:nvSpPr>
          <p:cNvPr id="23" name="Text Placeholder 22">
            <a:extLst>
              <a:ext uri="{FF2B5EF4-FFF2-40B4-BE49-F238E27FC236}">
                <a16:creationId xmlns:a16="http://schemas.microsoft.com/office/drawing/2014/main" id="{1F9139A8-E243-0242-B6A7-3CB8B083F5C2}"/>
              </a:ext>
            </a:extLst>
          </p:cNvPr>
          <p:cNvSpPr>
            <a:spLocks noGrp="1"/>
          </p:cNvSpPr>
          <p:nvPr>
            <p:ph type="body" sz="quarter" idx="13"/>
          </p:nvPr>
        </p:nvSpPr>
        <p:spPr/>
        <p:txBody>
          <a:bodyPr/>
          <a:lstStyle/>
          <a:p>
            <a:r>
              <a:rPr lang="en-US" dirty="0"/>
              <a:t>PAGE 35</a:t>
            </a:r>
          </a:p>
        </p:txBody>
      </p:sp>
      <p:sp>
        <p:nvSpPr>
          <p:cNvPr id="24" name="Text Placeholder 23">
            <a:extLst>
              <a:ext uri="{FF2B5EF4-FFF2-40B4-BE49-F238E27FC236}">
                <a16:creationId xmlns:a16="http://schemas.microsoft.com/office/drawing/2014/main" id="{185F9A28-9CB6-A845-B623-A24F9C502645}"/>
              </a:ext>
            </a:extLst>
          </p:cNvPr>
          <p:cNvSpPr>
            <a:spLocks noGrp="1"/>
          </p:cNvSpPr>
          <p:nvPr>
            <p:ph type="body" sz="quarter" idx="14"/>
          </p:nvPr>
        </p:nvSpPr>
        <p:spPr/>
        <p:txBody>
          <a:bodyPr/>
          <a:lstStyle/>
          <a:p>
            <a:endParaRPr lang="en-US" dirty="0"/>
          </a:p>
        </p:txBody>
      </p:sp>
      <p:sp>
        <p:nvSpPr>
          <p:cNvPr id="25" name="Text Placeholder 24">
            <a:extLst>
              <a:ext uri="{FF2B5EF4-FFF2-40B4-BE49-F238E27FC236}">
                <a16:creationId xmlns:a16="http://schemas.microsoft.com/office/drawing/2014/main" id="{E3DAF017-689E-1D47-B3E7-03154B4676EE}"/>
              </a:ext>
            </a:extLst>
          </p:cNvPr>
          <p:cNvSpPr>
            <a:spLocks noGrp="1"/>
          </p:cNvSpPr>
          <p:nvPr>
            <p:ph type="body" sz="quarter" idx="15"/>
          </p:nvPr>
        </p:nvSpPr>
        <p:spPr/>
        <p:txBody>
          <a:bodyPr/>
          <a:lstStyle/>
          <a:p>
            <a:r>
              <a:rPr lang="en-US" dirty="0"/>
              <a:t>IN OFFICE</a:t>
            </a:r>
          </a:p>
        </p:txBody>
      </p:sp>
      <p:sp>
        <p:nvSpPr>
          <p:cNvPr id="16" name="Title 15">
            <a:extLst>
              <a:ext uri="{FF2B5EF4-FFF2-40B4-BE49-F238E27FC236}">
                <a16:creationId xmlns:a16="http://schemas.microsoft.com/office/drawing/2014/main" id="{56C511B3-B38E-514F-B309-43F5AFE9992E}"/>
              </a:ext>
            </a:extLst>
          </p:cNvPr>
          <p:cNvSpPr>
            <a:spLocks noGrp="1"/>
          </p:cNvSpPr>
          <p:nvPr>
            <p:ph type="title"/>
          </p:nvPr>
        </p:nvSpPr>
        <p:spPr/>
        <p:txBody>
          <a:bodyPr/>
          <a:lstStyle/>
          <a:p>
            <a:r>
              <a:rPr lang="en-US" dirty="0"/>
              <a:t>CREATE GROUP DISCUSSION GUIDE(S)</a:t>
            </a:r>
          </a:p>
        </p:txBody>
      </p:sp>
      <p:sp>
        <p:nvSpPr>
          <p:cNvPr id="3" name="Slide Number Placeholder 2">
            <a:extLst>
              <a:ext uri="{FF2B5EF4-FFF2-40B4-BE49-F238E27FC236}">
                <a16:creationId xmlns:a16="http://schemas.microsoft.com/office/drawing/2014/main" id="{16998C74-A784-7893-D11E-DAC4C099F927}"/>
              </a:ext>
            </a:extLst>
          </p:cNvPr>
          <p:cNvSpPr>
            <a:spLocks noGrp="1"/>
          </p:cNvSpPr>
          <p:nvPr>
            <p:ph type="sldNum" sz="quarter" idx="12"/>
          </p:nvPr>
        </p:nvSpPr>
        <p:spPr/>
        <p:txBody>
          <a:bodyPr/>
          <a:lstStyle/>
          <a:p>
            <a:fld id="{5805A9EC-108B-40EA-95FB-2468C466EA14}" type="slidenum">
              <a:rPr lang="en-US" smtClean="0"/>
              <a:t>112</a:t>
            </a:fld>
            <a:endParaRPr lang="en-US" dirty="0"/>
          </a:p>
        </p:txBody>
      </p:sp>
    </p:spTree>
    <p:extLst>
      <p:ext uri="{BB962C8B-B14F-4D97-AF65-F5344CB8AC3E}">
        <p14:creationId xmlns:p14="http://schemas.microsoft.com/office/powerpoint/2010/main" val="38423218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A4481756-4A60-D741-AFF7-D1D92C6A8AF9}"/>
              </a:ext>
            </a:extLst>
          </p:cNvPr>
          <p:cNvSpPr>
            <a:spLocks noGrp="1"/>
          </p:cNvSpPr>
          <p:nvPr>
            <p:ph idx="1"/>
          </p:nvPr>
        </p:nvSpPr>
        <p:spPr>
          <a:xfrm>
            <a:off x="393515" y="1818904"/>
            <a:ext cx="8595360" cy="5029200"/>
          </a:xfrm>
        </p:spPr>
        <p:txBody>
          <a:bodyPr/>
          <a:lstStyle/>
          <a:p>
            <a:r>
              <a:rPr lang="en-US" dirty="0"/>
              <a:t>To continue with Phase 3, the core and field teams organize field work. </a:t>
            </a:r>
          </a:p>
          <a:p>
            <a:r>
              <a:rPr lang="en-US" dirty="0"/>
              <a:t>This should include visiting sites and inviting main population groups and reference groups to participate in rapid interviews. </a:t>
            </a:r>
          </a:p>
        </p:txBody>
      </p:sp>
      <p:sp>
        <p:nvSpPr>
          <p:cNvPr id="21" name="Text Placeholder 20">
            <a:extLst>
              <a:ext uri="{FF2B5EF4-FFF2-40B4-BE49-F238E27FC236}">
                <a16:creationId xmlns:a16="http://schemas.microsoft.com/office/drawing/2014/main" id="{D2A15335-B09D-9740-8FEB-CA907978232C}"/>
              </a:ext>
            </a:extLst>
          </p:cNvPr>
          <p:cNvSpPr>
            <a:spLocks noGrp="1"/>
          </p:cNvSpPr>
          <p:nvPr>
            <p:ph type="body" sz="quarter" idx="13"/>
          </p:nvPr>
        </p:nvSpPr>
        <p:spPr/>
        <p:txBody>
          <a:bodyPr/>
          <a:lstStyle/>
          <a:p>
            <a:r>
              <a:rPr lang="en-US" dirty="0"/>
              <a:t>PAGE 35-36</a:t>
            </a:r>
          </a:p>
        </p:txBody>
      </p:sp>
      <p:sp>
        <p:nvSpPr>
          <p:cNvPr id="22" name="Text Placeholder 21">
            <a:extLst>
              <a:ext uri="{FF2B5EF4-FFF2-40B4-BE49-F238E27FC236}">
                <a16:creationId xmlns:a16="http://schemas.microsoft.com/office/drawing/2014/main" id="{FD081630-E889-C647-B4B2-25162622471A}"/>
              </a:ext>
            </a:extLst>
          </p:cNvPr>
          <p:cNvSpPr>
            <a:spLocks noGrp="1"/>
          </p:cNvSpPr>
          <p:nvPr>
            <p:ph type="body" sz="quarter" idx="14"/>
          </p:nvPr>
        </p:nvSpPr>
        <p:spPr/>
        <p:txBody>
          <a:bodyPr/>
          <a:lstStyle/>
          <a:p>
            <a:endParaRPr lang="en-US" dirty="0"/>
          </a:p>
        </p:txBody>
      </p:sp>
      <p:sp>
        <p:nvSpPr>
          <p:cNvPr id="23" name="Text Placeholder 22">
            <a:extLst>
              <a:ext uri="{FF2B5EF4-FFF2-40B4-BE49-F238E27FC236}">
                <a16:creationId xmlns:a16="http://schemas.microsoft.com/office/drawing/2014/main" id="{C121EFB3-8FC8-AF42-9927-0F2F2940A428}"/>
              </a:ext>
            </a:extLst>
          </p:cNvPr>
          <p:cNvSpPr>
            <a:spLocks noGrp="1"/>
          </p:cNvSpPr>
          <p:nvPr>
            <p:ph type="body" sz="quarter" idx="15"/>
          </p:nvPr>
        </p:nvSpPr>
        <p:spPr/>
        <p:txBody>
          <a:bodyPr>
            <a:normAutofit lnSpcReduction="10000"/>
          </a:bodyPr>
          <a:lstStyle/>
          <a:p>
            <a:r>
              <a:rPr lang="en-US" dirty="0"/>
              <a:t>IN OFFICE/WITH COMMUNITIES</a:t>
            </a:r>
          </a:p>
        </p:txBody>
      </p:sp>
      <p:sp>
        <p:nvSpPr>
          <p:cNvPr id="2" name="Title 1"/>
          <p:cNvSpPr>
            <a:spLocks noGrp="1"/>
          </p:cNvSpPr>
          <p:nvPr>
            <p:ph type="title"/>
          </p:nvPr>
        </p:nvSpPr>
        <p:spPr>
          <a:xfrm>
            <a:off x="393515" y="762000"/>
            <a:ext cx="8595360" cy="914400"/>
          </a:xfrm>
        </p:spPr>
        <p:txBody>
          <a:bodyPr/>
          <a:lstStyle/>
          <a:p>
            <a:r>
              <a:rPr lang="en-US" dirty="0"/>
              <a:t>PREPARE FOR FIELDWORK</a:t>
            </a:r>
          </a:p>
        </p:txBody>
      </p:sp>
      <p:sp>
        <p:nvSpPr>
          <p:cNvPr id="3" name="Slide Number Placeholder 2">
            <a:extLst>
              <a:ext uri="{FF2B5EF4-FFF2-40B4-BE49-F238E27FC236}">
                <a16:creationId xmlns:a16="http://schemas.microsoft.com/office/drawing/2014/main" id="{609A662C-8CC7-5689-5699-D69AF7FE3A3B}"/>
              </a:ext>
            </a:extLst>
          </p:cNvPr>
          <p:cNvSpPr>
            <a:spLocks noGrp="1"/>
          </p:cNvSpPr>
          <p:nvPr>
            <p:ph type="sldNum" sz="quarter" idx="12"/>
          </p:nvPr>
        </p:nvSpPr>
        <p:spPr/>
        <p:txBody>
          <a:bodyPr/>
          <a:lstStyle/>
          <a:p>
            <a:fld id="{5805A9EC-108B-40EA-95FB-2468C466EA14}" type="slidenum">
              <a:rPr lang="en-US" smtClean="0"/>
              <a:t>113</a:t>
            </a:fld>
            <a:endParaRPr lang="en-US" dirty="0"/>
          </a:p>
        </p:txBody>
      </p:sp>
    </p:spTree>
    <p:extLst>
      <p:ext uri="{BB962C8B-B14F-4D97-AF65-F5344CB8AC3E}">
        <p14:creationId xmlns:p14="http://schemas.microsoft.com/office/powerpoint/2010/main" val="302924000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50AC09F9-4729-2347-AF33-9DFCC699D308}"/>
              </a:ext>
            </a:extLst>
          </p:cNvPr>
          <p:cNvSpPr>
            <a:spLocks noGrp="1"/>
          </p:cNvSpPr>
          <p:nvPr>
            <p:ph idx="1"/>
          </p:nvPr>
        </p:nvSpPr>
        <p:spPr>
          <a:xfrm>
            <a:off x="421588" y="1828800"/>
            <a:ext cx="8595360" cy="5029200"/>
          </a:xfrm>
        </p:spPr>
        <p:txBody>
          <a:bodyPr/>
          <a:lstStyle/>
          <a:p>
            <a:r>
              <a:rPr lang="en-US" dirty="0"/>
              <a:t>Here, the core and field teams conduct the group discussions with main population groups and reference groups. </a:t>
            </a:r>
          </a:p>
          <a:p>
            <a:r>
              <a:rPr lang="en-US" dirty="0"/>
              <a:t>You may be conducting multiple group discussions in one site on one day. </a:t>
            </a:r>
          </a:p>
          <a:p>
            <a:r>
              <a:rPr lang="en-US" b="1" i="1" dirty="0"/>
              <a:t>Note: </a:t>
            </a:r>
            <a:r>
              <a:rPr lang="en-US" i="1" dirty="0"/>
              <a:t>This activity in Phase 3 can take 3-5 days to complete, depending on the scope of your social norms exploration (that you established in </a:t>
            </a:r>
            <a:r>
              <a:rPr lang="en-US" b="1" i="1" dirty="0"/>
              <a:t>Phase 1</a:t>
            </a:r>
            <a:r>
              <a:rPr lang="en-US" i="1" dirty="0"/>
              <a:t>). </a:t>
            </a:r>
          </a:p>
          <a:p>
            <a:endParaRPr lang="en-US" dirty="0"/>
          </a:p>
        </p:txBody>
      </p:sp>
      <p:sp>
        <p:nvSpPr>
          <p:cNvPr id="23" name="Text Placeholder 22">
            <a:extLst>
              <a:ext uri="{FF2B5EF4-FFF2-40B4-BE49-F238E27FC236}">
                <a16:creationId xmlns:a16="http://schemas.microsoft.com/office/drawing/2014/main" id="{103F2B03-931F-C64B-8D22-03F2D33C3881}"/>
              </a:ext>
            </a:extLst>
          </p:cNvPr>
          <p:cNvSpPr>
            <a:spLocks noGrp="1"/>
          </p:cNvSpPr>
          <p:nvPr>
            <p:ph type="body" sz="quarter" idx="13"/>
          </p:nvPr>
        </p:nvSpPr>
        <p:spPr/>
        <p:txBody>
          <a:bodyPr/>
          <a:lstStyle/>
          <a:p>
            <a:r>
              <a:rPr lang="en-US" dirty="0"/>
              <a:t>PAGE 36-43</a:t>
            </a:r>
          </a:p>
        </p:txBody>
      </p:sp>
      <p:sp>
        <p:nvSpPr>
          <p:cNvPr id="24" name="Text Placeholder 23">
            <a:extLst>
              <a:ext uri="{FF2B5EF4-FFF2-40B4-BE49-F238E27FC236}">
                <a16:creationId xmlns:a16="http://schemas.microsoft.com/office/drawing/2014/main" id="{F5D3D554-6888-4047-95D8-B08D7F781C16}"/>
              </a:ext>
            </a:extLst>
          </p:cNvPr>
          <p:cNvSpPr>
            <a:spLocks noGrp="1"/>
          </p:cNvSpPr>
          <p:nvPr>
            <p:ph type="body" sz="quarter" idx="14"/>
          </p:nvPr>
        </p:nvSpPr>
        <p:spPr/>
        <p:txBody>
          <a:bodyPr/>
          <a:lstStyle/>
          <a:p>
            <a:endParaRPr lang="en-US" dirty="0"/>
          </a:p>
        </p:txBody>
      </p:sp>
      <p:sp>
        <p:nvSpPr>
          <p:cNvPr id="25" name="Text Placeholder 24">
            <a:extLst>
              <a:ext uri="{FF2B5EF4-FFF2-40B4-BE49-F238E27FC236}">
                <a16:creationId xmlns:a16="http://schemas.microsoft.com/office/drawing/2014/main" id="{E5B39716-2036-D54C-B80B-D91AA1D112FF}"/>
              </a:ext>
            </a:extLst>
          </p:cNvPr>
          <p:cNvSpPr>
            <a:spLocks noGrp="1"/>
          </p:cNvSpPr>
          <p:nvPr>
            <p:ph type="body" sz="quarter" idx="15"/>
          </p:nvPr>
        </p:nvSpPr>
        <p:spPr/>
        <p:txBody>
          <a:bodyPr>
            <a:normAutofit lnSpcReduction="10000"/>
          </a:bodyPr>
          <a:lstStyle/>
          <a:p>
            <a:r>
              <a:rPr lang="en-US" dirty="0"/>
              <a:t>WITH COMMUNITIES</a:t>
            </a:r>
          </a:p>
        </p:txBody>
      </p:sp>
      <p:sp>
        <p:nvSpPr>
          <p:cNvPr id="11" name="Title 10">
            <a:extLst>
              <a:ext uri="{FF2B5EF4-FFF2-40B4-BE49-F238E27FC236}">
                <a16:creationId xmlns:a16="http://schemas.microsoft.com/office/drawing/2014/main" id="{C1FDC82C-8259-6C4A-80E5-A5C82E3E2963}"/>
              </a:ext>
            </a:extLst>
          </p:cNvPr>
          <p:cNvSpPr>
            <a:spLocks noGrp="1"/>
          </p:cNvSpPr>
          <p:nvPr>
            <p:ph type="title"/>
          </p:nvPr>
        </p:nvSpPr>
        <p:spPr>
          <a:xfrm>
            <a:off x="393514" y="737937"/>
            <a:ext cx="8595360" cy="914400"/>
          </a:xfrm>
        </p:spPr>
        <p:txBody>
          <a:bodyPr>
            <a:normAutofit/>
          </a:bodyPr>
          <a:lstStyle/>
          <a:p>
            <a:r>
              <a:rPr lang="en-US" dirty="0"/>
              <a:t>CONDUCT GROUP DISCUSSIONS GROUPS </a:t>
            </a:r>
          </a:p>
        </p:txBody>
      </p:sp>
      <p:sp>
        <p:nvSpPr>
          <p:cNvPr id="2" name="Slide Number Placeholder 1">
            <a:extLst>
              <a:ext uri="{FF2B5EF4-FFF2-40B4-BE49-F238E27FC236}">
                <a16:creationId xmlns:a16="http://schemas.microsoft.com/office/drawing/2014/main" id="{E7FA0487-8664-4CD7-B985-1369BDCADD41}"/>
              </a:ext>
            </a:extLst>
          </p:cNvPr>
          <p:cNvSpPr>
            <a:spLocks noGrp="1"/>
          </p:cNvSpPr>
          <p:nvPr>
            <p:ph type="sldNum" sz="quarter" idx="12"/>
          </p:nvPr>
        </p:nvSpPr>
        <p:spPr/>
        <p:txBody>
          <a:bodyPr/>
          <a:lstStyle/>
          <a:p>
            <a:fld id="{5805A9EC-108B-40EA-95FB-2468C466EA14}" type="slidenum">
              <a:rPr lang="en-US" smtClean="0"/>
              <a:t>114</a:t>
            </a:fld>
            <a:endParaRPr lang="en-US" dirty="0"/>
          </a:p>
        </p:txBody>
      </p:sp>
    </p:spTree>
    <p:extLst>
      <p:ext uri="{BB962C8B-B14F-4D97-AF65-F5344CB8AC3E}">
        <p14:creationId xmlns:p14="http://schemas.microsoft.com/office/powerpoint/2010/main" val="129787874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63F14672-04E0-9F42-BEC9-3EA5DB88573C}"/>
              </a:ext>
            </a:extLst>
          </p:cNvPr>
          <p:cNvSpPr>
            <a:spLocks noGrp="1"/>
          </p:cNvSpPr>
          <p:nvPr>
            <p:ph idx="1"/>
          </p:nvPr>
        </p:nvSpPr>
        <p:spPr/>
        <p:txBody>
          <a:bodyPr/>
          <a:lstStyle/>
          <a:p>
            <a:pPr marL="514350" lvl="0" indent="-514350">
              <a:buFont typeface="+mj-lt"/>
              <a:buAutoNum type="arabicPeriod"/>
            </a:pPr>
            <a:r>
              <a:rPr lang="en-US" dirty="0">
                <a:sym typeface="PT Sans"/>
              </a:rPr>
              <a:t>In your group, select one of the behaviors of interest from your program and ask ‘why does this happen’. </a:t>
            </a:r>
          </a:p>
          <a:p>
            <a:pPr marL="514350" lvl="0" indent="-514350">
              <a:buFont typeface="+mj-lt"/>
              <a:buAutoNum type="arabicPeriod"/>
            </a:pPr>
            <a:r>
              <a:rPr lang="en-US" dirty="0">
                <a:sym typeface="PT Sans"/>
              </a:rPr>
              <a:t>For each explanation that emerges, ask ‘why again’ five times, diving deeper into each explanation given (you’ll do this for each first ‘why’ you listed) </a:t>
            </a:r>
          </a:p>
          <a:p>
            <a:pPr marL="514350" lvl="0" indent="-514350">
              <a:buFont typeface="+mj-lt"/>
              <a:buAutoNum type="arabicPeriod"/>
            </a:pPr>
            <a:r>
              <a:rPr lang="en-US" dirty="0">
                <a:sym typeface="PT Sans"/>
              </a:rPr>
              <a:t>For all the factors that emerged, circle any that are norms-focused.</a:t>
            </a:r>
          </a:p>
          <a:p>
            <a:pPr marL="514350" lvl="0" indent="-514350">
              <a:buFont typeface="+mj-lt"/>
              <a:buAutoNum type="arabicPeriod"/>
            </a:pPr>
            <a:r>
              <a:rPr lang="en-US" dirty="0">
                <a:sym typeface="PT Sans"/>
              </a:rPr>
              <a:t>Once selected, have a discussion of each of the circles norms-focused factors. Why do these happen? Are there sanctions or rewards for complying?</a:t>
            </a:r>
          </a:p>
          <a:p>
            <a:pPr marL="514350" indent="-514350">
              <a:buFont typeface="+mj-lt"/>
              <a:buAutoNum type="arabicPeriod"/>
            </a:pPr>
            <a:endParaRPr lang="en-US" dirty="0"/>
          </a:p>
        </p:txBody>
      </p:sp>
      <p:sp>
        <p:nvSpPr>
          <p:cNvPr id="18" name="Text Placeholder 17">
            <a:extLst>
              <a:ext uri="{FF2B5EF4-FFF2-40B4-BE49-F238E27FC236}">
                <a16:creationId xmlns:a16="http://schemas.microsoft.com/office/drawing/2014/main" id="{92570227-7F0B-9548-9A24-9CD5B3143B3A}"/>
              </a:ext>
            </a:extLst>
          </p:cNvPr>
          <p:cNvSpPr>
            <a:spLocks noGrp="1"/>
          </p:cNvSpPr>
          <p:nvPr>
            <p:ph type="body" sz="quarter" idx="13"/>
          </p:nvPr>
        </p:nvSpPr>
        <p:spPr/>
        <p:txBody>
          <a:bodyPr/>
          <a:lstStyle/>
          <a:p>
            <a:r>
              <a:rPr lang="en-US" dirty="0"/>
              <a:t>PAGES 37-39</a:t>
            </a:r>
          </a:p>
        </p:txBody>
      </p:sp>
      <p:sp>
        <p:nvSpPr>
          <p:cNvPr id="19" name="Text Placeholder 18">
            <a:extLst>
              <a:ext uri="{FF2B5EF4-FFF2-40B4-BE49-F238E27FC236}">
                <a16:creationId xmlns:a16="http://schemas.microsoft.com/office/drawing/2014/main" id="{01236D36-9D87-1C41-A8CD-0DCDA9AF138F}"/>
              </a:ext>
            </a:extLst>
          </p:cNvPr>
          <p:cNvSpPr>
            <a:spLocks noGrp="1"/>
          </p:cNvSpPr>
          <p:nvPr>
            <p:ph type="body" sz="quarter" idx="14"/>
          </p:nvPr>
        </p:nvSpPr>
        <p:spPr/>
        <p:txBody>
          <a:bodyPr/>
          <a:lstStyle/>
          <a:p>
            <a:endParaRPr lang="en-US" dirty="0"/>
          </a:p>
        </p:txBody>
      </p:sp>
      <p:sp>
        <p:nvSpPr>
          <p:cNvPr id="20" name="Text Placeholder 19">
            <a:extLst>
              <a:ext uri="{FF2B5EF4-FFF2-40B4-BE49-F238E27FC236}">
                <a16:creationId xmlns:a16="http://schemas.microsoft.com/office/drawing/2014/main" id="{1BEFBCFB-09CE-0D4A-9229-078C7BA68C4E}"/>
              </a:ext>
            </a:extLst>
          </p:cNvPr>
          <p:cNvSpPr>
            <a:spLocks noGrp="1"/>
          </p:cNvSpPr>
          <p:nvPr>
            <p:ph type="body" sz="quarter" idx="15"/>
          </p:nvPr>
        </p:nvSpPr>
        <p:spPr/>
        <p:txBody>
          <a:bodyPr>
            <a:normAutofit lnSpcReduction="10000"/>
          </a:bodyPr>
          <a:lstStyle/>
          <a:p>
            <a:r>
              <a:rPr lang="en-US" dirty="0"/>
              <a:t>WITH COMMUNITIES</a:t>
            </a:r>
          </a:p>
          <a:p>
            <a:endParaRPr lang="en-US" dirty="0"/>
          </a:p>
        </p:txBody>
      </p:sp>
      <p:sp>
        <p:nvSpPr>
          <p:cNvPr id="11" name="Title 10">
            <a:extLst>
              <a:ext uri="{FF2B5EF4-FFF2-40B4-BE49-F238E27FC236}">
                <a16:creationId xmlns:a16="http://schemas.microsoft.com/office/drawing/2014/main" id="{3842B70D-7DA7-EB4B-9D17-E5586029FA9E}"/>
              </a:ext>
            </a:extLst>
          </p:cNvPr>
          <p:cNvSpPr>
            <a:spLocks noGrp="1"/>
          </p:cNvSpPr>
          <p:nvPr>
            <p:ph type="title"/>
          </p:nvPr>
        </p:nvSpPr>
        <p:spPr/>
        <p:txBody>
          <a:bodyPr/>
          <a:lstStyle/>
          <a:p>
            <a:r>
              <a:rPr lang="en-US" b="0" dirty="0"/>
              <a:t>HOW TO CONDUCT: </a:t>
            </a:r>
            <a:r>
              <a:rPr lang="en-US" dirty="0"/>
              <a:t>‘FIVE WHYS’</a:t>
            </a:r>
          </a:p>
        </p:txBody>
      </p:sp>
      <p:sp>
        <p:nvSpPr>
          <p:cNvPr id="2" name="Slide Number Placeholder 1">
            <a:extLst>
              <a:ext uri="{FF2B5EF4-FFF2-40B4-BE49-F238E27FC236}">
                <a16:creationId xmlns:a16="http://schemas.microsoft.com/office/drawing/2014/main" id="{2B01344C-F071-7E20-79BE-0963A114E485}"/>
              </a:ext>
            </a:extLst>
          </p:cNvPr>
          <p:cNvSpPr>
            <a:spLocks noGrp="1"/>
          </p:cNvSpPr>
          <p:nvPr>
            <p:ph type="sldNum" sz="quarter" idx="12"/>
          </p:nvPr>
        </p:nvSpPr>
        <p:spPr/>
        <p:txBody>
          <a:bodyPr/>
          <a:lstStyle/>
          <a:p>
            <a:fld id="{5805A9EC-108B-40EA-95FB-2468C466EA14}" type="slidenum">
              <a:rPr lang="en-US" smtClean="0"/>
              <a:t>115</a:t>
            </a:fld>
            <a:endParaRPr lang="en-US" dirty="0"/>
          </a:p>
        </p:txBody>
      </p:sp>
    </p:spTree>
    <p:extLst>
      <p:ext uri="{BB962C8B-B14F-4D97-AF65-F5344CB8AC3E}">
        <p14:creationId xmlns:p14="http://schemas.microsoft.com/office/powerpoint/2010/main" val="236943043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9" name="Text Box 2">
            <a:extLst>
              <a:ext uri="{FF2B5EF4-FFF2-40B4-BE49-F238E27FC236}">
                <a16:creationId xmlns:a16="http://schemas.microsoft.com/office/drawing/2014/main" id="{17AB0794-4760-824D-92BC-8ABFB3170949}"/>
              </a:ext>
            </a:extLst>
          </p:cNvPr>
          <p:cNvSpPr txBox="1">
            <a:spLocks noChangeArrowheads="1"/>
          </p:cNvSpPr>
          <p:nvPr/>
        </p:nvSpPr>
        <p:spPr bwMode="auto">
          <a:xfrm>
            <a:off x="1320867" y="2157950"/>
            <a:ext cx="7543800" cy="4464606"/>
          </a:xfrm>
          <a:prstGeom prst="rect">
            <a:avLst/>
          </a:prstGeom>
          <a:solidFill>
            <a:srgbClr val="2B6FB6">
              <a:alpha val="20000"/>
            </a:srgbClr>
          </a:solidFill>
          <a:ln w="9525">
            <a:noFill/>
            <a:miter lim="800000"/>
            <a:headEnd/>
            <a:tailEnd/>
          </a:ln>
        </p:spPr>
        <p:txBody>
          <a:bodyPr rot="0" vert="horz" wrap="square" lIns="0" tIns="0" rIns="0" bIns="45720" anchor="t" anchorCtr="0">
            <a:noAutofit/>
          </a:bodyPr>
          <a:lstStyle/>
          <a:p>
            <a:pPr marL="182880" marR="182880">
              <a:lnSpc>
                <a:spcPct val="115000"/>
              </a:lnSpc>
              <a:spcBef>
                <a:spcPts val="0"/>
              </a:spcBef>
              <a:spcAft>
                <a:spcPts val="300"/>
              </a:spcAft>
            </a:pPr>
            <a:r>
              <a:rPr lang="en-US" sz="10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a:t>
            </a:r>
          </a:p>
          <a:p>
            <a:pPr marL="182880" marR="182880">
              <a:spcBef>
                <a:spcPts val="0"/>
              </a:spcBef>
              <a:spcAft>
                <a:spcPts val="600"/>
              </a:spcAft>
            </a:pPr>
            <a:endParaRPr lang="en-US" sz="10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5C188FFF-531D-AE4A-9F61-A90EC24247FD}"/>
              </a:ext>
            </a:extLst>
          </p:cNvPr>
          <p:cNvGraphicFramePr>
            <a:graphicFrameLocks noGrp="1"/>
          </p:cNvGraphicFramePr>
          <p:nvPr>
            <p:extLst>
              <p:ext uri="{D42A27DB-BD31-4B8C-83A1-F6EECF244321}">
                <p14:modId xmlns:p14="http://schemas.microsoft.com/office/powerpoint/2010/main" val="3638498603"/>
              </p:ext>
            </p:extLst>
          </p:nvPr>
        </p:nvGraphicFramePr>
        <p:xfrm>
          <a:off x="1320867" y="2157950"/>
          <a:ext cx="7543800" cy="4452758"/>
        </p:xfrm>
        <a:graphic>
          <a:graphicData uri="http://schemas.openxmlformats.org/drawingml/2006/table">
            <a:tbl>
              <a:tblPr firstRow="1" firstCol="1" bandRow="1"/>
              <a:tblGrid>
                <a:gridCol w="2585044">
                  <a:extLst>
                    <a:ext uri="{9D8B030D-6E8A-4147-A177-3AD203B41FA5}">
                      <a16:colId xmlns:a16="http://schemas.microsoft.com/office/drawing/2014/main" val="1933474703"/>
                    </a:ext>
                  </a:extLst>
                </a:gridCol>
                <a:gridCol w="2395112">
                  <a:extLst>
                    <a:ext uri="{9D8B030D-6E8A-4147-A177-3AD203B41FA5}">
                      <a16:colId xmlns:a16="http://schemas.microsoft.com/office/drawing/2014/main" val="1187781292"/>
                    </a:ext>
                  </a:extLst>
                </a:gridCol>
                <a:gridCol w="2563644">
                  <a:extLst>
                    <a:ext uri="{9D8B030D-6E8A-4147-A177-3AD203B41FA5}">
                      <a16:colId xmlns:a16="http://schemas.microsoft.com/office/drawing/2014/main" val="2387315919"/>
                    </a:ext>
                  </a:extLst>
                </a:gridCol>
              </a:tblGrid>
              <a:tr h="1137232">
                <a:tc>
                  <a:txBody>
                    <a:bodyPr/>
                    <a:lstStyle/>
                    <a:p>
                      <a:pPr marL="0" marR="0">
                        <a:lnSpc>
                          <a:spcPct val="115000"/>
                        </a:lnSpc>
                        <a:spcBef>
                          <a:spcPts val="0"/>
                        </a:spcBef>
                        <a:spcAft>
                          <a:spcPts val="600"/>
                        </a:spcAft>
                      </a:pPr>
                      <a:r>
                        <a:rPr lang="en-US" sz="14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Why is there no discussion on puberty between adolescents/parents?</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6FB7"/>
                      </a:solidFill>
                      <a:prstDash val="solid"/>
                      <a:round/>
                      <a:headEnd type="none" w="med" len="med"/>
                      <a:tailEnd type="none" w="med" len="med"/>
                    </a:lnL>
                    <a:lnR w="12700" cap="flat" cmpd="sng" algn="ctr">
                      <a:solidFill>
                        <a:srgbClr val="2C6FB7"/>
                      </a:solidFill>
                      <a:prstDash val="solid"/>
                      <a:round/>
                      <a:headEnd type="none" w="med" len="med"/>
                      <a:tailEnd type="none" w="med" len="med"/>
                    </a:lnR>
                    <a:lnT w="12700" cap="flat" cmpd="sng" algn="ctr">
                      <a:solidFill>
                        <a:srgbClr val="2C6FB7"/>
                      </a:solidFill>
                      <a:prstDash val="solid"/>
                      <a:round/>
                      <a:headEnd type="none" w="med" len="med"/>
                      <a:tailEnd type="none" w="med" len="med"/>
                    </a:lnT>
                    <a:lnB w="12700" cap="flat" cmpd="sng" algn="ctr">
                      <a:solidFill>
                        <a:srgbClr val="9F9F9F"/>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4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Why are girls (not boys) responsible for household chores?</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6FB7"/>
                      </a:solidFill>
                      <a:prstDash val="solid"/>
                      <a:round/>
                      <a:headEnd type="none" w="med" len="med"/>
                      <a:tailEnd type="none" w="med" len="med"/>
                    </a:lnL>
                    <a:lnR w="12700" cap="flat" cmpd="sng" algn="ctr">
                      <a:solidFill>
                        <a:srgbClr val="2C6FB7"/>
                      </a:solidFill>
                      <a:prstDash val="solid"/>
                      <a:round/>
                      <a:headEnd type="none" w="med" len="med"/>
                      <a:tailEnd type="none" w="med" len="med"/>
                    </a:lnR>
                    <a:lnT w="12700" cap="flat" cmpd="sng" algn="ctr">
                      <a:solidFill>
                        <a:srgbClr val="2C6FB7"/>
                      </a:solidFill>
                      <a:prstDash val="solid"/>
                      <a:round/>
                      <a:headEnd type="none" w="med" len="med"/>
                      <a:tailEnd type="none" w="med" len="med"/>
                    </a:lnT>
                    <a:lnB w="12700" cap="flat" cmpd="sng" algn="ctr">
                      <a:solidFill>
                        <a:srgbClr val="9F9F9F"/>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4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Why is boys’ education prioritized over girls’ education?</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6FB7"/>
                      </a:solidFill>
                      <a:prstDash val="solid"/>
                      <a:round/>
                      <a:headEnd type="none" w="med" len="med"/>
                      <a:tailEnd type="none" w="med" len="med"/>
                    </a:lnL>
                    <a:lnR w="12700" cap="flat" cmpd="sng" algn="ctr">
                      <a:solidFill>
                        <a:srgbClr val="2C6FB7"/>
                      </a:solidFill>
                      <a:prstDash val="solid"/>
                      <a:round/>
                      <a:headEnd type="none" w="med" len="med"/>
                      <a:tailEnd type="none" w="med" len="med"/>
                    </a:lnR>
                    <a:lnT w="12700" cap="flat" cmpd="sng" algn="ctr">
                      <a:solidFill>
                        <a:srgbClr val="2C6FB7"/>
                      </a:solidFill>
                      <a:prstDash val="solid"/>
                      <a:round/>
                      <a:headEnd type="none" w="med" len="med"/>
                      <a:tailEnd type="none" w="med" len="med"/>
                    </a:lnT>
                    <a:lnB w="12700" cap="flat" cmpd="sng" algn="ctr">
                      <a:solidFill>
                        <a:srgbClr val="9F9F9F"/>
                      </a:solidFill>
                      <a:prstDash val="solid"/>
                      <a:round/>
                      <a:headEnd type="none" w="med" len="med"/>
                      <a:tailEnd type="none" w="med" len="med"/>
                    </a:lnB>
                  </a:tcPr>
                </a:tc>
                <a:extLst>
                  <a:ext uri="{0D108BD9-81ED-4DB2-BD59-A6C34878D82A}">
                    <a16:rowId xmlns:a16="http://schemas.microsoft.com/office/drawing/2014/main" val="2484887133"/>
                  </a:ext>
                </a:extLst>
              </a:tr>
              <a:tr h="601136">
                <a:tc>
                  <a:txBody>
                    <a:bodyPr/>
                    <a:lstStyle/>
                    <a:p>
                      <a:pPr marL="0" marR="0">
                        <a:lnSpc>
                          <a:spcPct val="115000"/>
                        </a:lnSpc>
                        <a:spcBef>
                          <a:spcPts val="0"/>
                        </a:spcBef>
                        <a:spcAft>
                          <a:spcPts val="600"/>
                        </a:spcAft>
                      </a:pPr>
                      <a:r>
                        <a:rPr lang="en-US" sz="14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Parents are ashamed to speak</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6FB7"/>
                      </a:solidFill>
                      <a:prstDash val="solid"/>
                      <a:round/>
                      <a:headEnd type="none" w="med" len="med"/>
                      <a:tailEnd type="none" w="med" len="med"/>
                    </a:lnL>
                    <a:lnR w="12700" cap="flat" cmpd="sng" algn="ctr">
                      <a:solidFill>
                        <a:srgbClr val="2C6FB7"/>
                      </a:solidFill>
                      <a:prstDash val="solid"/>
                      <a:round/>
                      <a:headEnd type="none" w="med" len="med"/>
                      <a:tailEnd type="none" w="med" len="med"/>
                    </a:lnR>
                    <a:lnT w="12700" cap="flat" cmpd="sng" algn="ctr">
                      <a:solidFill>
                        <a:srgbClr val="9F9F9F"/>
                      </a:solidFill>
                      <a:prstDash val="solid"/>
                      <a:round/>
                      <a:headEnd type="none" w="med" len="med"/>
                      <a:tailEnd type="none" w="med" len="med"/>
                    </a:lnT>
                    <a:lnB w="12700" cap="flat" cmpd="sng" algn="ctr">
                      <a:solidFill>
                        <a:srgbClr val="9F9F9F"/>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4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Parents prioritize boys’ development</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6FB7"/>
                      </a:solidFill>
                      <a:prstDash val="solid"/>
                      <a:round/>
                      <a:headEnd type="none" w="med" len="med"/>
                      <a:tailEnd type="none" w="med" len="med"/>
                    </a:lnL>
                    <a:lnR w="12700" cap="flat" cmpd="sng" algn="ctr">
                      <a:solidFill>
                        <a:srgbClr val="2C6FB7"/>
                      </a:solidFill>
                      <a:prstDash val="solid"/>
                      <a:round/>
                      <a:headEnd type="none" w="med" len="med"/>
                      <a:tailEnd type="none" w="med" len="med"/>
                    </a:lnR>
                    <a:lnT w="12700" cap="flat" cmpd="sng" algn="ctr">
                      <a:solidFill>
                        <a:srgbClr val="9F9F9F"/>
                      </a:solidFill>
                      <a:prstDash val="solid"/>
                      <a:round/>
                      <a:headEnd type="none" w="med" len="med"/>
                      <a:tailEnd type="none" w="med" len="med"/>
                    </a:lnT>
                    <a:lnB w="12700" cap="flat" cmpd="sng" algn="ctr">
                      <a:solidFill>
                        <a:srgbClr val="9F9F9F"/>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4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Parents cannot afford to send all children to school</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6FB7"/>
                      </a:solidFill>
                      <a:prstDash val="solid"/>
                      <a:round/>
                      <a:headEnd type="none" w="med" len="med"/>
                      <a:tailEnd type="none" w="med" len="med"/>
                    </a:lnL>
                    <a:lnR w="12700" cap="flat" cmpd="sng" algn="ctr">
                      <a:solidFill>
                        <a:srgbClr val="2C6FB7"/>
                      </a:solidFill>
                      <a:prstDash val="solid"/>
                      <a:round/>
                      <a:headEnd type="none" w="med" len="med"/>
                      <a:tailEnd type="none" w="med" len="med"/>
                    </a:lnR>
                    <a:lnT w="12700" cap="flat" cmpd="sng" algn="ctr">
                      <a:solidFill>
                        <a:srgbClr val="9F9F9F"/>
                      </a:solidFill>
                      <a:prstDash val="solid"/>
                      <a:round/>
                      <a:headEnd type="none" w="med" len="med"/>
                      <a:tailEnd type="none" w="med" len="med"/>
                    </a:lnT>
                    <a:lnB w="12700" cap="flat" cmpd="sng" algn="ctr">
                      <a:solidFill>
                        <a:srgbClr val="9F9F9F"/>
                      </a:solidFill>
                      <a:prstDash val="solid"/>
                      <a:round/>
                      <a:headEnd type="none" w="med" len="med"/>
                      <a:tailEnd type="none" w="med" len="med"/>
                    </a:lnB>
                  </a:tcPr>
                </a:tc>
                <a:extLst>
                  <a:ext uri="{0D108BD9-81ED-4DB2-BD59-A6C34878D82A}">
                    <a16:rowId xmlns:a16="http://schemas.microsoft.com/office/drawing/2014/main" val="2733155298"/>
                  </a:ext>
                </a:extLst>
              </a:tr>
              <a:tr h="794463">
                <a:tc>
                  <a:txBody>
                    <a:bodyPr/>
                    <a:lstStyle/>
                    <a:p>
                      <a:pPr marL="0" marR="0">
                        <a:lnSpc>
                          <a:spcPct val="115000"/>
                        </a:lnSpc>
                        <a:spcBef>
                          <a:spcPts val="0"/>
                        </a:spcBef>
                        <a:spcAft>
                          <a:spcPts val="600"/>
                        </a:spcAft>
                      </a:pPr>
                      <a:r>
                        <a:rPr lang="en-US" sz="1400" dirty="0">
                          <a:solidFill>
                            <a:srgbClr val="2B6FB6"/>
                          </a:solidFill>
                          <a:effectLst/>
                          <a:latin typeface="Calibri" panose="020F0502020204030204" pitchFamily="34" charset="0"/>
                          <a:ea typeface="Calibri" panose="020F0502020204030204" pitchFamily="34" charset="0"/>
                          <a:cs typeface="Times New Roman" panose="02020603050405020304" pitchFamily="18" charset="0"/>
                        </a:rPr>
                        <a:t>Speaking of sexuality is taboo in this community</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6FB7"/>
                      </a:solidFill>
                      <a:prstDash val="solid"/>
                      <a:round/>
                      <a:headEnd type="none" w="med" len="med"/>
                      <a:tailEnd type="none" w="med" len="med"/>
                    </a:lnL>
                    <a:lnR w="12700" cap="flat" cmpd="sng" algn="ctr">
                      <a:solidFill>
                        <a:srgbClr val="2C6FB7"/>
                      </a:solidFill>
                      <a:prstDash val="solid"/>
                      <a:round/>
                      <a:headEnd type="none" w="med" len="med"/>
                      <a:tailEnd type="none" w="med" len="med"/>
                    </a:lnR>
                    <a:lnT w="12700" cap="flat" cmpd="sng" algn="ctr">
                      <a:solidFill>
                        <a:srgbClr val="9F9F9F"/>
                      </a:solidFill>
                      <a:prstDash val="solid"/>
                      <a:round/>
                      <a:headEnd type="none" w="med" len="med"/>
                      <a:tailEnd type="none" w="med" len="med"/>
                    </a:lnT>
                    <a:lnB w="12700" cap="flat" cmpd="sng" algn="ctr">
                      <a:solidFill>
                        <a:srgbClr val="2C6FB7"/>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400" dirty="0">
                          <a:solidFill>
                            <a:srgbClr val="2B6FB6"/>
                          </a:solidFill>
                          <a:effectLst/>
                          <a:latin typeface="Calibri" panose="020F0502020204030204" pitchFamily="34" charset="0"/>
                          <a:ea typeface="Calibri" panose="020F0502020204030204" pitchFamily="34" charset="0"/>
                          <a:cs typeface="Times New Roman" panose="02020603050405020304" pitchFamily="18" charset="0"/>
                        </a:rPr>
                        <a:t>Girls will marry and become housewives</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6FB7"/>
                      </a:solidFill>
                      <a:prstDash val="solid"/>
                      <a:round/>
                      <a:headEnd type="none" w="med" len="med"/>
                      <a:tailEnd type="none" w="med" len="med"/>
                    </a:lnL>
                    <a:lnR w="12700" cap="flat" cmpd="sng" algn="ctr">
                      <a:solidFill>
                        <a:srgbClr val="2C6FB7"/>
                      </a:solidFill>
                      <a:prstDash val="solid"/>
                      <a:round/>
                      <a:headEnd type="none" w="med" len="med"/>
                      <a:tailEnd type="none" w="med" len="med"/>
                    </a:lnR>
                    <a:lnT w="12700" cap="flat" cmpd="sng" algn="ctr">
                      <a:solidFill>
                        <a:srgbClr val="9F9F9F"/>
                      </a:solidFill>
                      <a:prstDash val="solid"/>
                      <a:round/>
                      <a:headEnd type="none" w="med" len="med"/>
                      <a:tailEnd type="none" w="med" len="med"/>
                    </a:lnT>
                    <a:lnB w="12700" cap="flat" cmpd="sng" algn="ctr">
                      <a:solidFill>
                        <a:srgbClr val="2C6FB7"/>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400" dirty="0">
                          <a:solidFill>
                            <a:srgbClr val="2B6FB6"/>
                          </a:solidFill>
                          <a:effectLst/>
                          <a:latin typeface="Calibri" panose="020F0502020204030204" pitchFamily="34" charset="0"/>
                          <a:ea typeface="Calibri" panose="020F0502020204030204" pitchFamily="34" charset="0"/>
                          <a:cs typeface="Times New Roman" panose="02020603050405020304" pitchFamily="18" charset="0"/>
                        </a:rPr>
                        <a:t>Boys have responsibilities to help their families because they are strong</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6FB7"/>
                      </a:solidFill>
                      <a:prstDash val="solid"/>
                      <a:round/>
                      <a:headEnd type="none" w="med" len="med"/>
                      <a:tailEnd type="none" w="med" len="med"/>
                    </a:lnL>
                    <a:lnR w="12700" cap="flat" cmpd="sng" algn="ctr">
                      <a:solidFill>
                        <a:srgbClr val="2C6FB7"/>
                      </a:solidFill>
                      <a:prstDash val="solid"/>
                      <a:round/>
                      <a:headEnd type="none" w="med" len="med"/>
                      <a:tailEnd type="none" w="med" len="med"/>
                    </a:lnR>
                    <a:lnT w="12700" cap="flat" cmpd="sng" algn="ctr">
                      <a:solidFill>
                        <a:srgbClr val="9F9F9F"/>
                      </a:solidFill>
                      <a:prstDash val="solid"/>
                      <a:round/>
                      <a:headEnd type="none" w="med" len="med"/>
                      <a:tailEnd type="none" w="med" len="med"/>
                    </a:lnT>
                    <a:lnB w="12700" cap="flat" cmpd="sng" algn="ctr">
                      <a:solidFill>
                        <a:srgbClr val="2C6FB7"/>
                      </a:solidFill>
                      <a:prstDash val="solid"/>
                      <a:round/>
                      <a:headEnd type="none" w="med" len="med"/>
                      <a:tailEnd type="none" w="med" len="med"/>
                    </a:lnB>
                  </a:tcPr>
                </a:tc>
                <a:extLst>
                  <a:ext uri="{0D108BD9-81ED-4DB2-BD59-A6C34878D82A}">
                    <a16:rowId xmlns:a16="http://schemas.microsoft.com/office/drawing/2014/main" val="2588656356"/>
                  </a:ext>
                </a:extLst>
              </a:tr>
              <a:tr h="601136">
                <a:tc>
                  <a:txBody>
                    <a:bodyPr/>
                    <a:lstStyle/>
                    <a:p>
                      <a:pPr marL="0" marR="0">
                        <a:lnSpc>
                          <a:spcPct val="115000"/>
                        </a:lnSpc>
                        <a:spcBef>
                          <a:spcPts val="0"/>
                        </a:spcBef>
                        <a:spcAft>
                          <a:spcPts val="600"/>
                        </a:spcAft>
                      </a:pPr>
                      <a:r>
                        <a:rPr lang="en-US" sz="14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Parents (schools, community) don’t have knowledge to share</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6FB7"/>
                      </a:solidFill>
                      <a:prstDash val="solid"/>
                      <a:round/>
                      <a:headEnd type="none" w="med" len="med"/>
                      <a:tailEnd type="none" w="med" len="med"/>
                    </a:lnL>
                    <a:lnR w="12700" cap="flat" cmpd="sng" algn="ctr">
                      <a:solidFill>
                        <a:srgbClr val="2C6FB7"/>
                      </a:solidFill>
                      <a:prstDash val="solid"/>
                      <a:round/>
                      <a:headEnd type="none" w="med" len="med"/>
                      <a:tailEnd type="none" w="med" len="med"/>
                    </a:lnR>
                    <a:lnT w="12700" cap="flat" cmpd="sng" algn="ctr">
                      <a:solidFill>
                        <a:srgbClr val="2C6FB7"/>
                      </a:solidFill>
                      <a:prstDash val="solid"/>
                      <a:round/>
                      <a:headEnd type="none" w="med" len="med"/>
                      <a:tailEnd type="none" w="med" len="med"/>
                    </a:lnT>
                    <a:lnB w="12700" cap="flat" cmpd="sng" algn="ctr">
                      <a:solidFill>
                        <a:srgbClr val="9F9F9F"/>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400" dirty="0">
                          <a:solidFill>
                            <a:srgbClr val="2B6FB6"/>
                          </a:solidFill>
                          <a:effectLst/>
                          <a:latin typeface="Calibri" panose="020F0502020204030204" pitchFamily="34" charset="0"/>
                          <a:ea typeface="Calibri" panose="020F0502020204030204" pitchFamily="34" charset="0"/>
                          <a:cs typeface="Times New Roman" panose="02020603050405020304" pitchFamily="18" charset="0"/>
                        </a:rPr>
                        <a:t>Certain kinds of work are reserved for girls</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6FB7"/>
                      </a:solidFill>
                      <a:prstDash val="solid"/>
                      <a:round/>
                      <a:headEnd type="none" w="med" len="med"/>
                      <a:tailEnd type="none" w="med" len="med"/>
                    </a:lnL>
                    <a:lnR w="12700" cap="flat" cmpd="sng" algn="ctr">
                      <a:solidFill>
                        <a:srgbClr val="2C6FB7"/>
                      </a:solidFill>
                      <a:prstDash val="solid"/>
                      <a:round/>
                      <a:headEnd type="none" w="med" len="med"/>
                      <a:tailEnd type="none" w="med" len="med"/>
                    </a:lnR>
                    <a:lnT w="12700" cap="flat" cmpd="sng" algn="ctr">
                      <a:solidFill>
                        <a:srgbClr val="2C6FB7"/>
                      </a:solidFill>
                      <a:prstDash val="solid"/>
                      <a:round/>
                      <a:headEnd type="none" w="med" len="med"/>
                      <a:tailEnd type="none" w="med" len="med"/>
                    </a:lnT>
                    <a:lnB w="12700" cap="flat" cmpd="sng" algn="ctr">
                      <a:solidFill>
                        <a:srgbClr val="9F9F9F"/>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400" dirty="0">
                          <a:solidFill>
                            <a:srgbClr val="2B6FB6"/>
                          </a:solidFill>
                          <a:effectLst/>
                          <a:latin typeface="Calibri" panose="020F0502020204030204" pitchFamily="34" charset="0"/>
                          <a:ea typeface="Calibri" panose="020F0502020204030204" pitchFamily="34" charset="0"/>
                          <a:cs typeface="Times New Roman" panose="02020603050405020304" pitchFamily="18" charset="0"/>
                        </a:rPr>
                        <a:t>All men should be strong</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6FB7"/>
                      </a:solidFill>
                      <a:prstDash val="solid"/>
                      <a:round/>
                      <a:headEnd type="none" w="med" len="med"/>
                      <a:tailEnd type="none" w="med" len="med"/>
                    </a:lnL>
                    <a:lnR w="12700" cap="flat" cmpd="sng" algn="ctr">
                      <a:solidFill>
                        <a:srgbClr val="2C6FB7"/>
                      </a:solidFill>
                      <a:prstDash val="solid"/>
                      <a:round/>
                      <a:headEnd type="none" w="med" len="med"/>
                      <a:tailEnd type="none" w="med" len="med"/>
                    </a:lnR>
                    <a:lnT w="12700" cap="flat" cmpd="sng" algn="ctr">
                      <a:solidFill>
                        <a:srgbClr val="2C6FB7"/>
                      </a:solidFill>
                      <a:prstDash val="solid"/>
                      <a:round/>
                      <a:headEnd type="none" w="med" len="med"/>
                      <a:tailEnd type="none" w="med" len="med"/>
                    </a:lnT>
                    <a:lnB w="12700" cap="flat" cmpd="sng" algn="ctr">
                      <a:solidFill>
                        <a:srgbClr val="9F9F9F"/>
                      </a:solidFill>
                      <a:prstDash val="solid"/>
                      <a:round/>
                      <a:headEnd type="none" w="med" len="med"/>
                      <a:tailEnd type="none" w="med" len="med"/>
                    </a:lnB>
                  </a:tcPr>
                </a:tc>
                <a:extLst>
                  <a:ext uri="{0D108BD9-81ED-4DB2-BD59-A6C34878D82A}">
                    <a16:rowId xmlns:a16="http://schemas.microsoft.com/office/drawing/2014/main" val="2333543147"/>
                  </a:ext>
                </a:extLst>
              </a:tr>
              <a:tr h="794463">
                <a:tc>
                  <a:txBody>
                    <a:bodyPr/>
                    <a:lstStyle/>
                    <a:p>
                      <a:pPr marL="0" marR="0">
                        <a:lnSpc>
                          <a:spcPct val="115000"/>
                        </a:lnSpc>
                        <a:spcBef>
                          <a:spcPts val="0"/>
                        </a:spcBef>
                        <a:spcAft>
                          <a:spcPts val="600"/>
                        </a:spcAft>
                      </a:pPr>
                      <a:r>
                        <a:rPr lang="en-US" sz="14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Parents feel inferior to their children if thy gain more knowledge</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6FB7"/>
                      </a:solidFill>
                      <a:prstDash val="solid"/>
                      <a:round/>
                      <a:headEnd type="none" w="med" len="med"/>
                      <a:tailEnd type="none" w="med" len="med"/>
                    </a:lnL>
                    <a:lnR w="12700" cap="flat" cmpd="sng" algn="ctr">
                      <a:solidFill>
                        <a:srgbClr val="2C6FB7"/>
                      </a:solidFill>
                      <a:prstDash val="solid"/>
                      <a:round/>
                      <a:headEnd type="none" w="med" len="med"/>
                      <a:tailEnd type="none" w="med" len="med"/>
                    </a:lnR>
                    <a:lnT w="12700" cap="flat" cmpd="sng" algn="ctr">
                      <a:solidFill>
                        <a:srgbClr val="9F9F9F"/>
                      </a:solidFill>
                      <a:prstDash val="solid"/>
                      <a:round/>
                      <a:headEnd type="none" w="med" len="med"/>
                      <a:tailEnd type="none" w="med" len="med"/>
                    </a:lnT>
                    <a:lnB w="12700" cap="flat" cmpd="sng" algn="ctr">
                      <a:solidFill>
                        <a:srgbClr val="2C6FB7"/>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4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Boys have to take responsibility from a young age</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6FB7"/>
                      </a:solidFill>
                      <a:prstDash val="solid"/>
                      <a:round/>
                      <a:headEnd type="none" w="med" len="med"/>
                      <a:tailEnd type="none" w="med" len="med"/>
                    </a:lnL>
                    <a:lnR w="12700" cap="flat" cmpd="sng" algn="ctr">
                      <a:solidFill>
                        <a:srgbClr val="2C6FB7"/>
                      </a:solidFill>
                      <a:prstDash val="solid"/>
                      <a:round/>
                      <a:headEnd type="none" w="med" len="med"/>
                      <a:tailEnd type="none" w="med" len="med"/>
                    </a:lnR>
                    <a:lnT w="12700" cap="flat" cmpd="sng" algn="ctr">
                      <a:solidFill>
                        <a:srgbClr val="9F9F9F"/>
                      </a:solidFill>
                      <a:prstDash val="solid"/>
                      <a:round/>
                      <a:headEnd type="none" w="med" len="med"/>
                      <a:tailEnd type="none" w="med" len="med"/>
                    </a:lnT>
                    <a:lnB w="12700" cap="flat" cmpd="sng" algn="ctr">
                      <a:solidFill>
                        <a:srgbClr val="2C6FB7"/>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4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Girls all get married</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6FB7"/>
                      </a:solidFill>
                      <a:prstDash val="solid"/>
                      <a:round/>
                      <a:headEnd type="none" w="med" len="med"/>
                      <a:tailEnd type="none" w="med" len="med"/>
                    </a:lnL>
                    <a:lnR w="12700" cap="flat" cmpd="sng" algn="ctr">
                      <a:solidFill>
                        <a:srgbClr val="2C6FB7"/>
                      </a:solidFill>
                      <a:prstDash val="solid"/>
                      <a:round/>
                      <a:headEnd type="none" w="med" len="med"/>
                      <a:tailEnd type="none" w="med" len="med"/>
                    </a:lnR>
                    <a:lnT w="12700" cap="flat" cmpd="sng" algn="ctr">
                      <a:solidFill>
                        <a:srgbClr val="9F9F9F"/>
                      </a:solidFill>
                      <a:prstDash val="solid"/>
                      <a:round/>
                      <a:headEnd type="none" w="med" len="med"/>
                      <a:tailEnd type="none" w="med" len="med"/>
                    </a:lnT>
                    <a:lnB w="12700" cap="flat" cmpd="sng" algn="ctr">
                      <a:solidFill>
                        <a:srgbClr val="2C6FB7"/>
                      </a:solidFill>
                      <a:prstDash val="solid"/>
                      <a:round/>
                      <a:headEnd type="none" w="med" len="med"/>
                      <a:tailEnd type="none" w="med" len="med"/>
                    </a:lnB>
                  </a:tcPr>
                </a:tc>
                <a:extLst>
                  <a:ext uri="{0D108BD9-81ED-4DB2-BD59-A6C34878D82A}">
                    <a16:rowId xmlns:a16="http://schemas.microsoft.com/office/drawing/2014/main" val="2875231886"/>
                  </a:ext>
                </a:extLst>
              </a:tr>
              <a:tr h="524328">
                <a:tc>
                  <a:txBody>
                    <a:bodyPr/>
                    <a:lstStyle/>
                    <a:p>
                      <a:pPr marL="0" marR="0">
                        <a:lnSpc>
                          <a:spcPct val="115000"/>
                        </a:lnSpc>
                        <a:spcBef>
                          <a:spcPts val="0"/>
                        </a:spcBef>
                        <a:spcAft>
                          <a:spcPts val="600"/>
                        </a:spcAft>
                      </a:pPr>
                      <a:r>
                        <a:rPr lang="en-US" sz="1400" dirty="0">
                          <a:solidFill>
                            <a:srgbClr val="2B6FB6"/>
                          </a:solidFill>
                          <a:effectLst/>
                          <a:latin typeface="Calibri" panose="020F0502020204030204" pitchFamily="34" charset="0"/>
                          <a:ea typeface="Calibri" panose="020F0502020204030204" pitchFamily="34" charset="0"/>
                          <a:cs typeface="Times New Roman" panose="02020603050405020304" pitchFamily="18" charset="0"/>
                        </a:rPr>
                        <a:t>Nobody talks to their children about puberty</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6FB7"/>
                      </a:solidFill>
                      <a:prstDash val="solid"/>
                      <a:round/>
                      <a:headEnd type="none" w="med" len="med"/>
                      <a:tailEnd type="none" w="med" len="med"/>
                    </a:lnL>
                    <a:lnR w="12700" cap="flat" cmpd="sng" algn="ctr">
                      <a:solidFill>
                        <a:srgbClr val="2C6FB7"/>
                      </a:solidFill>
                      <a:prstDash val="solid"/>
                      <a:round/>
                      <a:headEnd type="none" w="med" len="med"/>
                      <a:tailEnd type="none" w="med" len="med"/>
                    </a:lnR>
                    <a:lnT w="12700" cap="flat" cmpd="sng" algn="ctr">
                      <a:solidFill>
                        <a:srgbClr val="2C6FB7"/>
                      </a:solidFill>
                      <a:prstDash val="solid"/>
                      <a:round/>
                      <a:headEnd type="none" w="med" len="med"/>
                      <a:tailEnd type="none" w="med" len="med"/>
                    </a:lnT>
                    <a:lnB w="12700" cap="flat" cmpd="sng" algn="ctr">
                      <a:solidFill>
                        <a:srgbClr val="9F9F9F"/>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4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Girls are meant to be submissive</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6FB7"/>
                      </a:solidFill>
                      <a:prstDash val="solid"/>
                      <a:round/>
                      <a:headEnd type="none" w="med" len="med"/>
                      <a:tailEnd type="none" w="med" len="med"/>
                    </a:lnL>
                    <a:lnR w="12700" cap="flat" cmpd="sng" algn="ctr">
                      <a:solidFill>
                        <a:srgbClr val="2C6FB7"/>
                      </a:solidFill>
                      <a:prstDash val="solid"/>
                      <a:round/>
                      <a:headEnd type="none" w="med" len="med"/>
                      <a:tailEnd type="none" w="med" len="med"/>
                    </a:lnR>
                    <a:lnT w="12700" cap="flat" cmpd="sng" algn="ctr">
                      <a:solidFill>
                        <a:srgbClr val="2C6FB7"/>
                      </a:solidFill>
                      <a:prstDash val="solid"/>
                      <a:round/>
                      <a:headEnd type="none" w="med" len="med"/>
                      <a:tailEnd type="none" w="med" len="med"/>
                    </a:lnT>
                    <a:lnB w="12700" cap="flat" cmpd="sng" algn="ctr">
                      <a:solidFill>
                        <a:srgbClr val="9F9F9F"/>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400" dirty="0">
                          <a:solidFill>
                            <a:srgbClr val="2B6FB6"/>
                          </a:solidFill>
                          <a:effectLst/>
                          <a:latin typeface="Calibri" panose="020F0502020204030204" pitchFamily="34" charset="0"/>
                          <a:ea typeface="Calibri" panose="020F0502020204030204" pitchFamily="34" charset="0"/>
                          <a:cs typeface="Times New Roman" panose="02020603050405020304" pitchFamily="18" charset="0"/>
                        </a:rPr>
                        <a:t>A girls’ role is to be married</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C6FB7"/>
                      </a:solidFill>
                      <a:prstDash val="solid"/>
                      <a:round/>
                      <a:headEnd type="none" w="med" len="med"/>
                      <a:tailEnd type="none" w="med" len="med"/>
                    </a:lnL>
                    <a:lnR w="12700" cap="flat" cmpd="sng" algn="ctr">
                      <a:solidFill>
                        <a:srgbClr val="2C6FB7"/>
                      </a:solidFill>
                      <a:prstDash val="solid"/>
                      <a:round/>
                      <a:headEnd type="none" w="med" len="med"/>
                      <a:tailEnd type="none" w="med" len="med"/>
                    </a:lnR>
                    <a:lnT w="12700" cap="flat" cmpd="sng" algn="ctr">
                      <a:solidFill>
                        <a:srgbClr val="2C6FB7"/>
                      </a:solidFill>
                      <a:prstDash val="solid"/>
                      <a:round/>
                      <a:headEnd type="none" w="med" len="med"/>
                      <a:tailEnd type="none" w="med" len="med"/>
                    </a:lnT>
                    <a:lnB w="12700" cap="flat" cmpd="sng" algn="ctr">
                      <a:solidFill>
                        <a:srgbClr val="9F9F9F"/>
                      </a:solidFill>
                      <a:prstDash val="solid"/>
                      <a:round/>
                      <a:headEnd type="none" w="med" len="med"/>
                      <a:tailEnd type="none" w="med" len="med"/>
                    </a:lnB>
                  </a:tcPr>
                </a:tc>
                <a:extLst>
                  <a:ext uri="{0D108BD9-81ED-4DB2-BD59-A6C34878D82A}">
                    <a16:rowId xmlns:a16="http://schemas.microsoft.com/office/drawing/2014/main" val="3810882947"/>
                  </a:ext>
                </a:extLst>
              </a:tr>
            </a:tbl>
          </a:graphicData>
        </a:graphic>
      </p:graphicFrame>
      <p:sp>
        <p:nvSpPr>
          <p:cNvPr id="14" name="Content Placeholder 13">
            <a:extLst>
              <a:ext uri="{FF2B5EF4-FFF2-40B4-BE49-F238E27FC236}">
                <a16:creationId xmlns:a16="http://schemas.microsoft.com/office/drawing/2014/main" id="{059F050D-4BEB-0D4D-948D-75BD9D1BDEC8}"/>
              </a:ext>
            </a:extLst>
          </p:cNvPr>
          <p:cNvSpPr>
            <a:spLocks noGrp="1"/>
          </p:cNvSpPr>
          <p:nvPr>
            <p:ph idx="1"/>
          </p:nvPr>
        </p:nvSpPr>
        <p:spPr>
          <a:xfrm>
            <a:off x="624840" y="1142999"/>
            <a:ext cx="8170364" cy="914400"/>
          </a:xfrm>
        </p:spPr>
        <p:txBody>
          <a:bodyPr/>
          <a:lstStyle/>
          <a:p>
            <a:r>
              <a:rPr lang="en-US" sz="2000" dirty="0"/>
              <a:t>A program created three behavior-focused questions to explore using the ‘Five Whys’. After all group discussions in two sites were completed, the team compiled all responses into a summary table, shown here…</a:t>
            </a:r>
          </a:p>
          <a:p>
            <a:endParaRPr lang="en-US" dirty="0"/>
          </a:p>
        </p:txBody>
      </p:sp>
      <p:sp>
        <p:nvSpPr>
          <p:cNvPr id="21" name="Text Placeholder 20">
            <a:extLst>
              <a:ext uri="{FF2B5EF4-FFF2-40B4-BE49-F238E27FC236}">
                <a16:creationId xmlns:a16="http://schemas.microsoft.com/office/drawing/2014/main" id="{B8B0BF72-03B0-9244-A4EF-676A488CC0F0}"/>
              </a:ext>
            </a:extLst>
          </p:cNvPr>
          <p:cNvSpPr>
            <a:spLocks noGrp="1"/>
          </p:cNvSpPr>
          <p:nvPr>
            <p:ph type="body" sz="quarter" idx="13"/>
          </p:nvPr>
        </p:nvSpPr>
        <p:spPr/>
        <p:txBody>
          <a:bodyPr/>
          <a:lstStyle/>
          <a:p>
            <a:r>
              <a:rPr lang="en-US" dirty="0"/>
              <a:t>PAGES 37-39</a:t>
            </a:r>
          </a:p>
        </p:txBody>
      </p:sp>
      <p:sp>
        <p:nvSpPr>
          <p:cNvPr id="22" name="Text Placeholder 21">
            <a:extLst>
              <a:ext uri="{FF2B5EF4-FFF2-40B4-BE49-F238E27FC236}">
                <a16:creationId xmlns:a16="http://schemas.microsoft.com/office/drawing/2014/main" id="{394EFAC0-85BB-A948-884C-7A95297A8087}"/>
              </a:ext>
            </a:extLst>
          </p:cNvPr>
          <p:cNvSpPr>
            <a:spLocks noGrp="1"/>
          </p:cNvSpPr>
          <p:nvPr>
            <p:ph type="body" sz="quarter" idx="14"/>
          </p:nvPr>
        </p:nvSpPr>
        <p:spPr/>
        <p:txBody>
          <a:bodyPr/>
          <a:lstStyle/>
          <a:p>
            <a:endParaRPr lang="en-US" dirty="0"/>
          </a:p>
        </p:txBody>
      </p:sp>
      <p:sp>
        <p:nvSpPr>
          <p:cNvPr id="23" name="Text Placeholder 22">
            <a:extLst>
              <a:ext uri="{FF2B5EF4-FFF2-40B4-BE49-F238E27FC236}">
                <a16:creationId xmlns:a16="http://schemas.microsoft.com/office/drawing/2014/main" id="{AE9D8F63-9BD5-A74E-B6B0-22F4942F696E}"/>
              </a:ext>
            </a:extLst>
          </p:cNvPr>
          <p:cNvSpPr>
            <a:spLocks noGrp="1"/>
          </p:cNvSpPr>
          <p:nvPr>
            <p:ph type="body" sz="quarter" idx="15"/>
          </p:nvPr>
        </p:nvSpPr>
        <p:spPr/>
        <p:txBody>
          <a:bodyPr>
            <a:normAutofit lnSpcReduction="10000"/>
          </a:bodyPr>
          <a:lstStyle/>
          <a:p>
            <a:r>
              <a:rPr lang="en-US" dirty="0"/>
              <a:t>WITH COMMUNITIES</a:t>
            </a:r>
          </a:p>
          <a:p>
            <a:endParaRPr lang="en-US" dirty="0"/>
          </a:p>
        </p:txBody>
      </p:sp>
      <p:sp>
        <p:nvSpPr>
          <p:cNvPr id="13" name="Title 12">
            <a:extLst>
              <a:ext uri="{FF2B5EF4-FFF2-40B4-BE49-F238E27FC236}">
                <a16:creationId xmlns:a16="http://schemas.microsoft.com/office/drawing/2014/main" id="{E226A824-EA20-EC4A-ADA3-4A4D057CAB96}"/>
              </a:ext>
            </a:extLst>
          </p:cNvPr>
          <p:cNvSpPr>
            <a:spLocks noGrp="1"/>
          </p:cNvSpPr>
          <p:nvPr>
            <p:ph type="title"/>
          </p:nvPr>
        </p:nvSpPr>
        <p:spPr/>
        <p:txBody>
          <a:bodyPr/>
          <a:lstStyle/>
          <a:p>
            <a:r>
              <a:rPr lang="en-US" b="0" dirty="0"/>
              <a:t>EXAMPLE: </a:t>
            </a:r>
            <a:r>
              <a:rPr lang="en-US" dirty="0"/>
              <a:t>'FIVE WHYS’</a:t>
            </a:r>
          </a:p>
        </p:txBody>
      </p:sp>
      <p:sp>
        <p:nvSpPr>
          <p:cNvPr id="2" name="Slide Number Placeholder 1">
            <a:extLst>
              <a:ext uri="{FF2B5EF4-FFF2-40B4-BE49-F238E27FC236}">
                <a16:creationId xmlns:a16="http://schemas.microsoft.com/office/drawing/2014/main" id="{83C24E0F-89F5-788A-1F8A-03672F63AF56}"/>
              </a:ext>
            </a:extLst>
          </p:cNvPr>
          <p:cNvSpPr>
            <a:spLocks noGrp="1"/>
          </p:cNvSpPr>
          <p:nvPr>
            <p:ph type="sldNum" sz="quarter" idx="12"/>
          </p:nvPr>
        </p:nvSpPr>
        <p:spPr/>
        <p:txBody>
          <a:bodyPr/>
          <a:lstStyle/>
          <a:p>
            <a:fld id="{5805A9EC-108B-40EA-95FB-2468C466EA14}" type="slidenum">
              <a:rPr lang="en-US" smtClean="0"/>
              <a:t>116</a:t>
            </a:fld>
            <a:endParaRPr lang="en-US" dirty="0"/>
          </a:p>
        </p:txBody>
      </p:sp>
    </p:spTree>
    <p:extLst>
      <p:ext uri="{BB962C8B-B14F-4D97-AF65-F5344CB8AC3E}">
        <p14:creationId xmlns:p14="http://schemas.microsoft.com/office/powerpoint/2010/main" val="54388113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378;p31">
            <a:extLst>
              <a:ext uri="{FF2B5EF4-FFF2-40B4-BE49-F238E27FC236}">
                <a16:creationId xmlns:a16="http://schemas.microsoft.com/office/drawing/2014/main" id="{5CC7F335-AA74-E64E-8C53-9CE7F651B9A0}"/>
              </a:ext>
            </a:extLst>
          </p:cNvPr>
          <p:cNvSpPr txBox="1">
            <a:spLocks noGrp="1"/>
          </p:cNvSpPr>
          <p:nvPr>
            <p:ph idx="1"/>
          </p:nvPr>
        </p:nvSpPr>
        <p:spPr>
          <a:prstGeom prst="rect">
            <a:avLst/>
          </a:prstGeom>
          <a:noFill/>
          <a:ln>
            <a:noFill/>
          </a:ln>
        </p:spPr>
        <p:txBody>
          <a:bodyPr spcFirstLastPara="1" wrap="square" lIns="45713" tIns="22850" rIns="45713" bIns="22850" anchor="t" anchorCtr="0">
            <a:noAutofit/>
          </a:bodyPr>
          <a:lstStyle>
            <a:lvl1pPr marL="0" marR="0" indent="0" algn="just" defTabSz="825500" rtl="0" latinLnBrk="0">
              <a:lnSpc>
                <a:spcPct val="100000"/>
              </a:lnSpc>
              <a:spcBef>
                <a:spcPts val="0"/>
              </a:spcBef>
              <a:spcAft>
                <a:spcPts val="0"/>
              </a:spcAft>
              <a:buClrTx/>
              <a:buSzTx/>
              <a:buFontTx/>
              <a:buNone/>
              <a:tabLst/>
              <a:defRPr sz="3600" b="0" i="0" u="none" strike="noStrike" cap="none" spc="0" baseline="0">
                <a:ln>
                  <a:noFill/>
                </a:ln>
                <a:solidFill>
                  <a:schemeClr val="tx1">
                    <a:lumMod val="50000"/>
                  </a:schemeClr>
                </a:solidFill>
                <a:uFillTx/>
                <a:latin typeface="+mj-lt"/>
                <a:ea typeface="PT Sans"/>
                <a:cs typeface="PT Sans"/>
                <a:sym typeface="PT Sans"/>
              </a:defRPr>
            </a:lvl1pPr>
            <a:lvl2pPr marL="0" marR="0" indent="228600" algn="just" defTabSz="825500" rtl="0" latinLnBrk="0">
              <a:lnSpc>
                <a:spcPct val="100000"/>
              </a:lnSpc>
              <a:spcBef>
                <a:spcPts val="0"/>
              </a:spcBef>
              <a:spcAft>
                <a:spcPts val="0"/>
              </a:spcAft>
              <a:buClrTx/>
              <a:buSzTx/>
              <a:buFontTx/>
              <a:buNone/>
              <a:tabLst/>
              <a:defRPr sz="3600" b="0" i="0" u="none" strike="noStrike" cap="none" spc="0" baseline="0">
                <a:ln>
                  <a:noFill/>
                </a:ln>
                <a:solidFill>
                  <a:schemeClr val="tx1">
                    <a:lumMod val="50000"/>
                  </a:schemeClr>
                </a:solidFill>
                <a:uFillTx/>
                <a:latin typeface="+mj-lt"/>
                <a:ea typeface="PT Sans"/>
                <a:cs typeface="PT Sans"/>
                <a:sym typeface="PT Sans"/>
              </a:defRPr>
            </a:lvl2pPr>
            <a:lvl3pPr marL="0" marR="0" indent="457200" algn="just" defTabSz="825500" rtl="0" latinLnBrk="0">
              <a:lnSpc>
                <a:spcPct val="100000"/>
              </a:lnSpc>
              <a:spcBef>
                <a:spcPts val="0"/>
              </a:spcBef>
              <a:spcAft>
                <a:spcPts val="0"/>
              </a:spcAft>
              <a:buClrTx/>
              <a:buSzTx/>
              <a:buFontTx/>
              <a:buNone/>
              <a:tabLst/>
              <a:defRPr sz="3600" b="0" i="0" u="none" strike="noStrike" cap="none" spc="0" baseline="0">
                <a:ln>
                  <a:noFill/>
                </a:ln>
                <a:solidFill>
                  <a:schemeClr val="tx1">
                    <a:lumMod val="50000"/>
                  </a:schemeClr>
                </a:solidFill>
                <a:uFillTx/>
                <a:latin typeface="+mj-lt"/>
                <a:ea typeface="PT Sans"/>
                <a:cs typeface="PT Sans"/>
                <a:sym typeface="PT Sans"/>
              </a:defRPr>
            </a:lvl3pPr>
            <a:lvl4pPr marL="0" marR="0" indent="685800" algn="just" defTabSz="825500" rtl="0" latinLnBrk="0">
              <a:lnSpc>
                <a:spcPct val="100000"/>
              </a:lnSpc>
              <a:spcBef>
                <a:spcPts val="0"/>
              </a:spcBef>
              <a:spcAft>
                <a:spcPts val="0"/>
              </a:spcAft>
              <a:buClrTx/>
              <a:buSzTx/>
              <a:buFontTx/>
              <a:buNone/>
              <a:tabLst/>
              <a:defRPr sz="3600" b="0" i="0" u="none" strike="noStrike" cap="none" spc="0" baseline="0">
                <a:ln>
                  <a:noFill/>
                </a:ln>
                <a:solidFill>
                  <a:schemeClr val="tx1">
                    <a:lumMod val="50000"/>
                  </a:schemeClr>
                </a:solidFill>
                <a:uFillTx/>
                <a:latin typeface="+mj-lt"/>
                <a:ea typeface="PT Sans"/>
                <a:cs typeface="PT Sans"/>
                <a:sym typeface="PT Sans"/>
              </a:defRPr>
            </a:lvl4pPr>
            <a:lvl5pPr marL="0" marR="0" indent="914400" algn="just" defTabSz="825500" rtl="0" latinLnBrk="0">
              <a:lnSpc>
                <a:spcPct val="100000"/>
              </a:lnSpc>
              <a:spcBef>
                <a:spcPts val="0"/>
              </a:spcBef>
              <a:spcAft>
                <a:spcPts val="0"/>
              </a:spcAft>
              <a:buClrTx/>
              <a:buSzTx/>
              <a:buFontTx/>
              <a:buNone/>
              <a:tabLst/>
              <a:defRPr sz="3600" b="0" i="0" u="none" strike="noStrike" cap="none" spc="0" baseline="0">
                <a:ln>
                  <a:noFill/>
                </a:ln>
                <a:solidFill>
                  <a:schemeClr val="tx1">
                    <a:lumMod val="50000"/>
                  </a:schemeClr>
                </a:solidFill>
                <a:uFillTx/>
                <a:latin typeface="+mj-lt"/>
                <a:ea typeface="PT Sans"/>
                <a:cs typeface="PT Sans"/>
                <a:sym typeface="PT Sans"/>
              </a:defRPr>
            </a:lvl5pPr>
            <a:lvl6pPr marL="0" marR="0" indent="11430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6pPr>
            <a:lvl7pPr marL="0" marR="0" indent="13716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7pPr>
            <a:lvl8pPr marL="0" marR="0" indent="16002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8pPr>
            <a:lvl9pPr marL="0" marR="0" indent="18288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9pPr>
          </a:lstStyle>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sym typeface="PT Sans"/>
              </a:rPr>
              <a:t>Select one of the behaviors of interest from your program.</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sym typeface="PT Sans"/>
              </a:rPr>
              <a:t>Based on your selected behavior</a:t>
            </a:r>
            <a:r>
              <a:rPr kumimoji="0" lang="en-US" sz="2400" b="1" i="0" u="none" strike="noStrike" kern="1200" cap="none" spc="0" normalizeH="0" baseline="0" noProof="0" dirty="0">
                <a:ln>
                  <a:noFill/>
                </a:ln>
                <a:solidFill>
                  <a:schemeClr val="tx1"/>
                </a:solidFill>
                <a:effectLst/>
                <a:uLnTx/>
                <a:uFillTx/>
                <a:latin typeface="+mn-lt"/>
                <a:ea typeface="+mn-ea"/>
                <a:cs typeface="+mn-cs"/>
                <a:sym typeface="PT Sans"/>
              </a:rPr>
              <a:t>:  </a:t>
            </a:r>
            <a:r>
              <a:rPr kumimoji="0" lang="en-US" sz="2400" b="0" i="0" u="none" strike="noStrike" kern="1200" cap="none" spc="0" normalizeH="0" baseline="0" noProof="0" dirty="0">
                <a:ln>
                  <a:noFill/>
                </a:ln>
                <a:solidFill>
                  <a:schemeClr val="tx1"/>
                </a:solidFill>
                <a:effectLst/>
                <a:uLnTx/>
                <a:uFillTx/>
                <a:latin typeface="+mn-lt"/>
                <a:ea typeface="+mn-ea"/>
                <a:cs typeface="+mn-cs"/>
                <a:sym typeface="PT Sans"/>
              </a:rPr>
              <a:t>Draw a tree at center of a flipchart. Under the tree (roots), list factors that may influence this behavior.</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sym typeface="PT Sans"/>
              </a:rPr>
              <a:t>When done, </a:t>
            </a:r>
            <a:r>
              <a:rPr kumimoji="0" lang="en-US" sz="2400" b="1" i="0" u="none" strike="noStrike" kern="1200" cap="none" spc="0" normalizeH="0" baseline="0" noProof="0" dirty="0">
                <a:ln>
                  <a:noFill/>
                </a:ln>
                <a:solidFill>
                  <a:schemeClr val="tx1"/>
                </a:solidFill>
                <a:effectLst/>
                <a:uLnTx/>
                <a:uFillTx/>
                <a:latin typeface="+mn-lt"/>
                <a:ea typeface="+mn-ea"/>
                <a:cs typeface="+mn-cs"/>
                <a:sym typeface="PT Sans"/>
              </a:rPr>
              <a:t>label the factors by type: </a:t>
            </a:r>
            <a:r>
              <a:rPr kumimoji="0" lang="en-US" sz="2400" b="0" i="0" u="none" strike="noStrike" kern="1200" cap="none" spc="0" normalizeH="0" baseline="0" noProof="0" dirty="0">
                <a:ln>
                  <a:noFill/>
                </a:ln>
                <a:solidFill>
                  <a:schemeClr val="tx1"/>
                </a:solidFill>
                <a:effectLst/>
                <a:uLnTx/>
                <a:uFillTx/>
                <a:latin typeface="+mn-lt"/>
                <a:ea typeface="+mn-ea"/>
                <a:cs typeface="+mn-cs"/>
                <a:sym typeface="PT Sans"/>
              </a:rPr>
              <a:t>Norms/Social, Individual, Resources, Structural. </a:t>
            </a:r>
          </a:p>
          <a:p>
            <a:pPr marL="457200" marR="0" lvl="0" indent="-457200" algn="l" defTabSz="412750" rtl="0" eaLnBrk="1" fontAlgn="auto" latinLnBrk="0" hangingPunct="0">
              <a:lnSpc>
                <a:spcPct val="115000"/>
              </a:lnSpc>
              <a:spcBef>
                <a:spcPts val="0"/>
              </a:spcBef>
              <a:spcAft>
                <a:spcPts val="150"/>
              </a:spcAft>
              <a:buClrTx/>
              <a:buSzTx/>
              <a:buFont typeface="+mj-lt"/>
              <a:buAutoNum type="arabicPeriod"/>
              <a:tabLst/>
              <a:defRPr/>
            </a:pPr>
            <a:r>
              <a:rPr kumimoji="0" lang="en-US" sz="2400" b="0" i="0" u="none" strike="noStrike" kern="0" cap="none" spc="0" normalizeH="0" baseline="0" noProof="0" dirty="0">
                <a:ln>
                  <a:noFill/>
                </a:ln>
                <a:solidFill>
                  <a:schemeClr val="tx1"/>
                </a:solidFill>
                <a:effectLst/>
                <a:uLnTx/>
                <a:uFillTx/>
                <a:latin typeface="+mn-lt"/>
                <a:ea typeface="Times New Roman" panose="02020603050405020304" pitchFamily="18" charset="0"/>
                <a:cs typeface="Times New Roman" panose="02020603050405020304" pitchFamily="18" charset="0"/>
                <a:sym typeface="PT Sans"/>
              </a:rPr>
              <a:t>Focus on just </a:t>
            </a:r>
            <a:r>
              <a:rPr kumimoji="0" lang="en-US" sz="2400" b="1" i="0" u="none" strike="noStrike" kern="0" cap="none" spc="0" normalizeH="0" baseline="0" noProof="0" dirty="0">
                <a:ln>
                  <a:noFill/>
                </a:ln>
                <a:solidFill>
                  <a:schemeClr val="tx1"/>
                </a:solidFill>
                <a:effectLst/>
                <a:uLnTx/>
                <a:uFillTx/>
                <a:latin typeface="+mn-lt"/>
                <a:ea typeface="Times New Roman" panose="02020603050405020304" pitchFamily="18" charset="0"/>
                <a:cs typeface="Times New Roman" panose="02020603050405020304" pitchFamily="18" charset="0"/>
                <a:sym typeface="PT Sans"/>
              </a:rPr>
              <a:t>the social norms-related </a:t>
            </a:r>
            <a:r>
              <a:rPr kumimoji="0" lang="en-US" sz="2400" b="0" i="0" u="none" strike="noStrike" kern="0" cap="none" spc="0" normalizeH="0" baseline="0" noProof="0" dirty="0">
                <a:ln>
                  <a:noFill/>
                </a:ln>
                <a:solidFill>
                  <a:schemeClr val="tx1"/>
                </a:solidFill>
                <a:effectLst/>
                <a:uLnTx/>
                <a:uFillTx/>
                <a:latin typeface="+mn-lt"/>
                <a:ea typeface="Times New Roman" panose="02020603050405020304" pitchFamily="18" charset="0"/>
                <a:cs typeface="Times New Roman" panose="02020603050405020304" pitchFamily="18" charset="0"/>
                <a:sym typeface="PT Sans"/>
              </a:rPr>
              <a:t>root causes (now circled) and dive a bit deeper. </a:t>
            </a:r>
          </a:p>
          <a:p>
            <a:pPr marL="831057" marR="0" lvl="0" indent="-342900" algn="l" defTabSz="412750" rtl="0" eaLnBrk="1" fontAlgn="auto" latinLnBrk="0" hangingPunct="0">
              <a:lnSpc>
                <a:spcPct val="115000"/>
              </a:lnSpc>
              <a:spcBef>
                <a:spcPts val="0"/>
              </a:spcBef>
              <a:spcAft>
                <a:spcPts val="15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chemeClr val="tx1"/>
                </a:solidFill>
                <a:effectLst/>
                <a:uLnTx/>
                <a:uFillTx/>
                <a:latin typeface="+mn-lt"/>
                <a:ea typeface="Times New Roman" panose="02020603050405020304" pitchFamily="18" charset="0"/>
                <a:cs typeface="Times New Roman" panose="02020603050405020304" pitchFamily="18" charset="0"/>
                <a:sym typeface="PT Sans"/>
              </a:rPr>
              <a:t>Discuss the types of norms that may be at play for each circled cause and write them next to the circles.</a:t>
            </a:r>
          </a:p>
          <a:p>
            <a:pPr marL="831057" marR="0" lvl="0" indent="-342900" algn="l" defTabSz="412750" rtl="0" eaLnBrk="1" fontAlgn="auto" latinLnBrk="0" hangingPunct="0">
              <a:lnSpc>
                <a:spcPct val="115000"/>
              </a:lnSpc>
              <a:spcBef>
                <a:spcPts val="0"/>
              </a:spcBef>
              <a:spcAft>
                <a:spcPts val="15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chemeClr val="tx1"/>
                </a:solidFill>
                <a:effectLst/>
                <a:uLnTx/>
                <a:uFillTx/>
                <a:latin typeface="+mn-lt"/>
                <a:ea typeface="Times New Roman" panose="02020603050405020304" pitchFamily="18" charset="0"/>
                <a:cs typeface="Times New Roman" panose="02020603050405020304" pitchFamily="18" charset="0"/>
                <a:sym typeface="PT Sans"/>
              </a:rPr>
              <a:t>What are the benefits to following the norm? What are the consequences of not following the norm? (This is a reward or sanction.)</a:t>
            </a:r>
          </a:p>
        </p:txBody>
      </p:sp>
      <p:sp>
        <p:nvSpPr>
          <p:cNvPr id="13" name="Text Placeholder 12">
            <a:extLst>
              <a:ext uri="{FF2B5EF4-FFF2-40B4-BE49-F238E27FC236}">
                <a16:creationId xmlns:a16="http://schemas.microsoft.com/office/drawing/2014/main" id="{A7FDF2ED-FEBB-164C-A83E-54F3382793C3}"/>
              </a:ext>
            </a:extLst>
          </p:cNvPr>
          <p:cNvSpPr>
            <a:spLocks noGrp="1"/>
          </p:cNvSpPr>
          <p:nvPr>
            <p:ph type="body" sz="quarter" idx="13"/>
          </p:nvPr>
        </p:nvSpPr>
        <p:spPr/>
        <p:txBody>
          <a:bodyPr/>
          <a:lstStyle/>
          <a:p>
            <a:r>
              <a:rPr lang="en-US" dirty="0"/>
              <a:t>PAGES 40-41</a:t>
            </a:r>
          </a:p>
        </p:txBody>
      </p:sp>
      <p:sp>
        <p:nvSpPr>
          <p:cNvPr id="42" name="Text Placeholder 41">
            <a:extLst>
              <a:ext uri="{FF2B5EF4-FFF2-40B4-BE49-F238E27FC236}">
                <a16:creationId xmlns:a16="http://schemas.microsoft.com/office/drawing/2014/main" id="{CDFBA286-311F-E84D-8D61-D1D8B6402786}"/>
              </a:ext>
            </a:extLst>
          </p:cNvPr>
          <p:cNvSpPr>
            <a:spLocks noGrp="1"/>
          </p:cNvSpPr>
          <p:nvPr>
            <p:ph type="body" sz="quarter" idx="14"/>
          </p:nvPr>
        </p:nvSpPr>
        <p:spPr/>
        <p:txBody>
          <a:bodyPr/>
          <a:lstStyle/>
          <a:p>
            <a:endParaRPr lang="en-US" dirty="0"/>
          </a:p>
        </p:txBody>
      </p:sp>
      <p:sp>
        <p:nvSpPr>
          <p:cNvPr id="43" name="Text Placeholder 42">
            <a:extLst>
              <a:ext uri="{FF2B5EF4-FFF2-40B4-BE49-F238E27FC236}">
                <a16:creationId xmlns:a16="http://schemas.microsoft.com/office/drawing/2014/main" id="{966651D1-2426-A447-9767-BB815ADC2257}"/>
              </a:ext>
            </a:extLst>
          </p:cNvPr>
          <p:cNvSpPr>
            <a:spLocks noGrp="1"/>
          </p:cNvSpPr>
          <p:nvPr>
            <p:ph type="body" sz="quarter" idx="15"/>
          </p:nvPr>
        </p:nvSpPr>
        <p:spPr/>
        <p:txBody>
          <a:bodyPr>
            <a:normAutofit lnSpcReduction="10000"/>
          </a:bodyPr>
          <a:lstStyle/>
          <a:p>
            <a:r>
              <a:rPr lang="en-US" dirty="0"/>
              <a:t>WITH COMMUNITIES</a:t>
            </a:r>
          </a:p>
        </p:txBody>
      </p:sp>
      <p:sp>
        <p:nvSpPr>
          <p:cNvPr id="11" name="Title 10">
            <a:extLst>
              <a:ext uri="{FF2B5EF4-FFF2-40B4-BE49-F238E27FC236}">
                <a16:creationId xmlns:a16="http://schemas.microsoft.com/office/drawing/2014/main" id="{412F777A-498A-8147-A2C1-DC3F09295149}"/>
              </a:ext>
            </a:extLst>
          </p:cNvPr>
          <p:cNvSpPr>
            <a:spLocks noGrp="1"/>
          </p:cNvSpPr>
          <p:nvPr>
            <p:ph type="title"/>
          </p:nvPr>
        </p:nvSpPr>
        <p:spPr/>
        <p:txBody>
          <a:bodyPr/>
          <a:lstStyle/>
          <a:p>
            <a:r>
              <a:rPr lang="en-US" b="0" dirty="0"/>
              <a:t>HOW TO CONDUCT: </a:t>
            </a:r>
            <a:r>
              <a:rPr lang="en-US" dirty="0"/>
              <a:t>‘PROBLEM TREE ANALYSIS’</a:t>
            </a:r>
          </a:p>
        </p:txBody>
      </p:sp>
      <p:sp>
        <p:nvSpPr>
          <p:cNvPr id="2" name="Slide Number Placeholder 1">
            <a:extLst>
              <a:ext uri="{FF2B5EF4-FFF2-40B4-BE49-F238E27FC236}">
                <a16:creationId xmlns:a16="http://schemas.microsoft.com/office/drawing/2014/main" id="{3B8D8CD6-A112-5DA0-6A2E-A9EA6EFA6AAD}"/>
              </a:ext>
            </a:extLst>
          </p:cNvPr>
          <p:cNvSpPr>
            <a:spLocks noGrp="1"/>
          </p:cNvSpPr>
          <p:nvPr>
            <p:ph type="sldNum" sz="quarter" idx="12"/>
          </p:nvPr>
        </p:nvSpPr>
        <p:spPr/>
        <p:txBody>
          <a:bodyPr/>
          <a:lstStyle/>
          <a:p>
            <a:fld id="{5805A9EC-108B-40EA-95FB-2468C466EA14}" type="slidenum">
              <a:rPr lang="en-US" smtClean="0"/>
              <a:t>117</a:t>
            </a:fld>
            <a:endParaRPr lang="en-US" dirty="0"/>
          </a:p>
        </p:txBody>
      </p:sp>
    </p:spTree>
    <p:extLst>
      <p:ext uri="{BB962C8B-B14F-4D97-AF65-F5344CB8AC3E}">
        <p14:creationId xmlns:p14="http://schemas.microsoft.com/office/powerpoint/2010/main" val="4309045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B25B27-DAD8-B64C-90D6-83950B5B300E}"/>
              </a:ext>
            </a:extLst>
          </p:cNvPr>
          <p:cNvSpPr/>
          <p:nvPr/>
        </p:nvSpPr>
        <p:spPr>
          <a:xfrm>
            <a:off x="3990436" y="2072244"/>
            <a:ext cx="3920912" cy="4582581"/>
          </a:xfrm>
          <a:prstGeom prst="rect">
            <a:avLst/>
          </a:prstGeom>
          <a:solidFill>
            <a:srgbClr val="2B6FB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E8FA096-2AB6-D046-B350-2425BAFCCA2E}"/>
              </a:ext>
            </a:extLst>
          </p:cNvPr>
          <p:cNvPicPr>
            <a:picLocks noChangeAspect="1"/>
          </p:cNvPicPr>
          <p:nvPr/>
        </p:nvPicPr>
        <p:blipFill>
          <a:blip r:embed="rId3"/>
          <a:stretch>
            <a:fillRect/>
          </a:stretch>
        </p:blipFill>
        <p:spPr>
          <a:xfrm>
            <a:off x="4267199" y="2307012"/>
            <a:ext cx="3367385" cy="4140353"/>
          </a:xfrm>
          <a:prstGeom prst="rect">
            <a:avLst/>
          </a:prstGeom>
          <a:solidFill>
            <a:schemeClr val="bg1"/>
          </a:solidFill>
        </p:spPr>
      </p:pic>
      <p:sp>
        <p:nvSpPr>
          <p:cNvPr id="14" name="Content Placeholder 13">
            <a:extLst>
              <a:ext uri="{FF2B5EF4-FFF2-40B4-BE49-F238E27FC236}">
                <a16:creationId xmlns:a16="http://schemas.microsoft.com/office/drawing/2014/main" id="{40DEF535-DE8F-214F-AE2A-249418293D3D}"/>
              </a:ext>
            </a:extLst>
          </p:cNvPr>
          <p:cNvSpPr>
            <a:spLocks noGrp="1"/>
          </p:cNvSpPr>
          <p:nvPr>
            <p:ph idx="1"/>
          </p:nvPr>
        </p:nvSpPr>
        <p:spPr>
          <a:xfrm>
            <a:off x="434340" y="1049725"/>
            <a:ext cx="8595360" cy="1160075"/>
          </a:xfrm>
        </p:spPr>
        <p:txBody>
          <a:bodyPr>
            <a:normAutofit lnSpcReduction="10000"/>
          </a:bodyPr>
          <a:lstStyle/>
          <a:p>
            <a:r>
              <a:rPr lang="en-US" sz="2000" dirty="0"/>
              <a:t>Here is a problem tree from a team’s  exercise looking into the behavior of ‘low use of family planning’. The team conducted the analysis, circled and labeled factors, and for each normative factor, created a post-it note with details of the causes and sanctions. </a:t>
            </a:r>
          </a:p>
          <a:p>
            <a:endParaRPr lang="en-US" dirty="0"/>
          </a:p>
        </p:txBody>
      </p:sp>
      <p:sp>
        <p:nvSpPr>
          <p:cNvPr id="20" name="Text Placeholder 19">
            <a:extLst>
              <a:ext uri="{FF2B5EF4-FFF2-40B4-BE49-F238E27FC236}">
                <a16:creationId xmlns:a16="http://schemas.microsoft.com/office/drawing/2014/main" id="{0C3D54CA-83AE-3D4C-AC0F-D93B8AD0D114}"/>
              </a:ext>
            </a:extLst>
          </p:cNvPr>
          <p:cNvSpPr>
            <a:spLocks noGrp="1"/>
          </p:cNvSpPr>
          <p:nvPr>
            <p:ph type="body" sz="quarter" idx="13"/>
          </p:nvPr>
        </p:nvSpPr>
        <p:spPr/>
        <p:txBody>
          <a:bodyPr/>
          <a:lstStyle/>
          <a:p>
            <a:r>
              <a:rPr lang="en-US" dirty="0"/>
              <a:t>PAGE 41</a:t>
            </a:r>
          </a:p>
        </p:txBody>
      </p:sp>
      <p:sp>
        <p:nvSpPr>
          <p:cNvPr id="21" name="Text Placeholder 20">
            <a:extLst>
              <a:ext uri="{FF2B5EF4-FFF2-40B4-BE49-F238E27FC236}">
                <a16:creationId xmlns:a16="http://schemas.microsoft.com/office/drawing/2014/main" id="{EB51E817-79DA-0544-B144-EBF808BB515D}"/>
              </a:ext>
            </a:extLst>
          </p:cNvPr>
          <p:cNvSpPr>
            <a:spLocks noGrp="1"/>
          </p:cNvSpPr>
          <p:nvPr>
            <p:ph type="body" sz="quarter" idx="14"/>
          </p:nvPr>
        </p:nvSpPr>
        <p:spPr/>
        <p:txBody>
          <a:bodyPr/>
          <a:lstStyle/>
          <a:p>
            <a:endParaRPr lang="en-US" dirty="0"/>
          </a:p>
        </p:txBody>
      </p:sp>
      <p:sp>
        <p:nvSpPr>
          <p:cNvPr id="22" name="Text Placeholder 21">
            <a:extLst>
              <a:ext uri="{FF2B5EF4-FFF2-40B4-BE49-F238E27FC236}">
                <a16:creationId xmlns:a16="http://schemas.microsoft.com/office/drawing/2014/main" id="{6E7A3C88-2705-8D46-8F1C-BBE249B40791}"/>
              </a:ext>
            </a:extLst>
          </p:cNvPr>
          <p:cNvSpPr>
            <a:spLocks noGrp="1"/>
          </p:cNvSpPr>
          <p:nvPr>
            <p:ph type="body" sz="quarter" idx="15"/>
          </p:nvPr>
        </p:nvSpPr>
        <p:spPr/>
        <p:txBody>
          <a:bodyPr>
            <a:normAutofit lnSpcReduction="10000"/>
          </a:bodyPr>
          <a:lstStyle/>
          <a:p>
            <a:r>
              <a:rPr lang="en-US" dirty="0"/>
              <a:t>WITH COMMUNITIES</a:t>
            </a:r>
          </a:p>
          <a:p>
            <a:endParaRPr lang="en-US" dirty="0"/>
          </a:p>
        </p:txBody>
      </p:sp>
      <p:sp>
        <p:nvSpPr>
          <p:cNvPr id="13" name="Title 12">
            <a:extLst>
              <a:ext uri="{FF2B5EF4-FFF2-40B4-BE49-F238E27FC236}">
                <a16:creationId xmlns:a16="http://schemas.microsoft.com/office/drawing/2014/main" id="{DADE2BE1-0478-304C-9D25-FB2AFA31102A}"/>
              </a:ext>
            </a:extLst>
          </p:cNvPr>
          <p:cNvSpPr>
            <a:spLocks noGrp="1"/>
          </p:cNvSpPr>
          <p:nvPr>
            <p:ph type="title"/>
          </p:nvPr>
        </p:nvSpPr>
        <p:spPr/>
        <p:txBody>
          <a:bodyPr/>
          <a:lstStyle/>
          <a:p>
            <a:r>
              <a:rPr lang="en-US" b="0" dirty="0"/>
              <a:t>EXAMPLE: </a:t>
            </a:r>
            <a:r>
              <a:rPr lang="en-US" dirty="0"/>
              <a:t>‘PROBLEM TREE ANALYSIS’</a:t>
            </a:r>
          </a:p>
        </p:txBody>
      </p:sp>
      <p:sp>
        <p:nvSpPr>
          <p:cNvPr id="2" name="Slide Number Placeholder 1">
            <a:extLst>
              <a:ext uri="{FF2B5EF4-FFF2-40B4-BE49-F238E27FC236}">
                <a16:creationId xmlns:a16="http://schemas.microsoft.com/office/drawing/2014/main" id="{410A5E6C-3BB4-D4CA-5EE5-620E8ABB7457}"/>
              </a:ext>
            </a:extLst>
          </p:cNvPr>
          <p:cNvSpPr>
            <a:spLocks noGrp="1"/>
          </p:cNvSpPr>
          <p:nvPr>
            <p:ph type="sldNum" sz="quarter" idx="12"/>
          </p:nvPr>
        </p:nvSpPr>
        <p:spPr/>
        <p:txBody>
          <a:bodyPr/>
          <a:lstStyle/>
          <a:p>
            <a:fld id="{5805A9EC-108B-40EA-95FB-2468C466EA14}" type="slidenum">
              <a:rPr lang="en-US" smtClean="0"/>
              <a:t>118</a:t>
            </a:fld>
            <a:endParaRPr lang="en-US" dirty="0"/>
          </a:p>
        </p:txBody>
      </p:sp>
    </p:spTree>
    <p:extLst>
      <p:ext uri="{BB962C8B-B14F-4D97-AF65-F5344CB8AC3E}">
        <p14:creationId xmlns:p14="http://schemas.microsoft.com/office/powerpoint/2010/main" val="10615484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D42041F-3DB0-9D4E-BE3E-E10F7F76CE7D}"/>
              </a:ext>
            </a:extLst>
          </p:cNvPr>
          <p:cNvSpPr>
            <a:spLocks noGrp="1"/>
          </p:cNvSpPr>
          <p:nvPr>
            <p:ph idx="1"/>
          </p:nvPr>
        </p:nvSpPr>
        <p:spPr>
          <a:xfrm>
            <a:off x="397525" y="1161690"/>
            <a:ext cx="8595360" cy="5391509"/>
          </a:xfrm>
        </p:spPr>
        <p:txBody>
          <a:bodyPr>
            <a:normAutofit/>
          </a:bodyPr>
          <a:lstStyle/>
          <a:p>
            <a:pPr marL="514350" lvl="0" indent="-514350">
              <a:buFont typeface="+mj-lt"/>
              <a:buAutoNum type="arabicPeriod"/>
            </a:pPr>
            <a:r>
              <a:rPr lang="en-US" dirty="0">
                <a:sym typeface="PT Sans"/>
              </a:rPr>
              <a:t>Develop a vignette (short story) for group discussions, focused on one behavior that you think would be contextually relevant. </a:t>
            </a:r>
          </a:p>
          <a:p>
            <a:pPr marL="514350" lvl="0" indent="-514350">
              <a:buFont typeface="+mj-lt"/>
              <a:buAutoNum type="arabicPeriod"/>
            </a:pPr>
            <a:r>
              <a:rPr lang="en-US" dirty="0">
                <a:sym typeface="PT Sans"/>
              </a:rPr>
              <a:t>Your vignette should be a story and have the following elements:</a:t>
            </a:r>
          </a:p>
          <a:p>
            <a:pPr lvl="2"/>
            <a:r>
              <a:rPr lang="en-US" sz="2400" dirty="0">
                <a:sym typeface="PT Sans"/>
              </a:rPr>
              <a:t>Introduce the context – be specific but simple</a:t>
            </a:r>
          </a:p>
          <a:p>
            <a:pPr lvl="2"/>
            <a:r>
              <a:rPr lang="en-US" sz="2400" dirty="0">
                <a:sym typeface="PT Sans"/>
              </a:rPr>
              <a:t>Present a situation about the behavior/absence of a behavior</a:t>
            </a:r>
          </a:p>
          <a:p>
            <a:pPr lvl="2"/>
            <a:r>
              <a:rPr lang="en-US" sz="2400" dirty="0">
                <a:sym typeface="PT Sans"/>
              </a:rPr>
              <a:t>Includes a situation where a social norm is challenged or broken (and sanctions)</a:t>
            </a:r>
          </a:p>
          <a:p>
            <a:pPr lvl="2"/>
            <a:r>
              <a:rPr lang="en-US" sz="2400" dirty="0">
                <a:sym typeface="PT Sans"/>
              </a:rPr>
              <a:t>Include reference groups</a:t>
            </a:r>
          </a:p>
          <a:p>
            <a:pPr lvl="2"/>
            <a:r>
              <a:rPr lang="en-US" sz="2400" dirty="0">
                <a:sym typeface="PT Sans"/>
              </a:rPr>
              <a:t>Use open ended questions to engage with the story about norms</a:t>
            </a:r>
          </a:p>
        </p:txBody>
      </p:sp>
      <p:sp>
        <p:nvSpPr>
          <p:cNvPr id="18" name="Text Placeholder 17">
            <a:extLst>
              <a:ext uri="{FF2B5EF4-FFF2-40B4-BE49-F238E27FC236}">
                <a16:creationId xmlns:a16="http://schemas.microsoft.com/office/drawing/2014/main" id="{BDD97EFA-1B01-E544-B2F7-76B1A70D6FB7}"/>
              </a:ext>
            </a:extLst>
          </p:cNvPr>
          <p:cNvSpPr>
            <a:spLocks noGrp="1"/>
          </p:cNvSpPr>
          <p:nvPr>
            <p:ph type="body" sz="quarter" idx="13"/>
          </p:nvPr>
        </p:nvSpPr>
        <p:spPr/>
        <p:txBody>
          <a:bodyPr/>
          <a:lstStyle/>
          <a:p>
            <a:r>
              <a:rPr lang="en-US" dirty="0"/>
              <a:t>PAGES 40-41</a:t>
            </a:r>
          </a:p>
        </p:txBody>
      </p:sp>
      <p:sp>
        <p:nvSpPr>
          <p:cNvPr id="19" name="Text Placeholder 18">
            <a:extLst>
              <a:ext uri="{FF2B5EF4-FFF2-40B4-BE49-F238E27FC236}">
                <a16:creationId xmlns:a16="http://schemas.microsoft.com/office/drawing/2014/main" id="{FCE10337-2EB4-F74E-9901-0FDCDA535B18}"/>
              </a:ext>
            </a:extLst>
          </p:cNvPr>
          <p:cNvSpPr>
            <a:spLocks noGrp="1"/>
          </p:cNvSpPr>
          <p:nvPr>
            <p:ph type="body" sz="quarter" idx="14"/>
          </p:nvPr>
        </p:nvSpPr>
        <p:spPr/>
        <p:txBody>
          <a:bodyPr/>
          <a:lstStyle/>
          <a:p>
            <a:endParaRPr lang="en-US" dirty="0"/>
          </a:p>
        </p:txBody>
      </p:sp>
      <p:sp>
        <p:nvSpPr>
          <p:cNvPr id="20" name="Text Placeholder 19">
            <a:extLst>
              <a:ext uri="{FF2B5EF4-FFF2-40B4-BE49-F238E27FC236}">
                <a16:creationId xmlns:a16="http://schemas.microsoft.com/office/drawing/2014/main" id="{056DC5A8-9292-FE4D-87C1-1B70D00B969A}"/>
              </a:ext>
            </a:extLst>
          </p:cNvPr>
          <p:cNvSpPr>
            <a:spLocks noGrp="1"/>
          </p:cNvSpPr>
          <p:nvPr>
            <p:ph type="body" sz="quarter" idx="15"/>
          </p:nvPr>
        </p:nvSpPr>
        <p:spPr/>
        <p:txBody>
          <a:bodyPr>
            <a:normAutofit lnSpcReduction="10000"/>
          </a:bodyPr>
          <a:lstStyle/>
          <a:p>
            <a:r>
              <a:rPr lang="en-US" dirty="0"/>
              <a:t>WITH COMMUNITIES</a:t>
            </a:r>
          </a:p>
          <a:p>
            <a:endParaRPr lang="en-US" dirty="0"/>
          </a:p>
        </p:txBody>
      </p:sp>
      <p:sp>
        <p:nvSpPr>
          <p:cNvPr id="11" name="Title 10">
            <a:extLst>
              <a:ext uri="{FF2B5EF4-FFF2-40B4-BE49-F238E27FC236}">
                <a16:creationId xmlns:a16="http://schemas.microsoft.com/office/drawing/2014/main" id="{8E558E5D-ED08-1843-BAEA-BC88E859429D}"/>
              </a:ext>
            </a:extLst>
          </p:cNvPr>
          <p:cNvSpPr>
            <a:spLocks noGrp="1"/>
          </p:cNvSpPr>
          <p:nvPr>
            <p:ph type="title"/>
          </p:nvPr>
        </p:nvSpPr>
        <p:spPr/>
        <p:txBody>
          <a:bodyPr/>
          <a:lstStyle/>
          <a:p>
            <a:r>
              <a:rPr lang="en-US" b="0" dirty="0"/>
              <a:t>HOW TO CONDUCT: </a:t>
            </a:r>
            <a:r>
              <a:rPr lang="en-US" dirty="0"/>
              <a:t>VIGNETTES</a:t>
            </a:r>
          </a:p>
        </p:txBody>
      </p:sp>
      <p:sp>
        <p:nvSpPr>
          <p:cNvPr id="2" name="Slide Number Placeholder 1">
            <a:extLst>
              <a:ext uri="{FF2B5EF4-FFF2-40B4-BE49-F238E27FC236}">
                <a16:creationId xmlns:a16="http://schemas.microsoft.com/office/drawing/2014/main" id="{18940D4D-FA62-1B79-D933-C5905D0B100A}"/>
              </a:ext>
            </a:extLst>
          </p:cNvPr>
          <p:cNvSpPr>
            <a:spLocks noGrp="1"/>
          </p:cNvSpPr>
          <p:nvPr>
            <p:ph type="sldNum" sz="quarter" idx="12"/>
          </p:nvPr>
        </p:nvSpPr>
        <p:spPr/>
        <p:txBody>
          <a:bodyPr/>
          <a:lstStyle/>
          <a:p>
            <a:fld id="{5805A9EC-108B-40EA-95FB-2468C466EA14}" type="slidenum">
              <a:rPr lang="en-US" smtClean="0"/>
              <a:t>119</a:t>
            </a:fld>
            <a:endParaRPr lang="en-US" dirty="0"/>
          </a:p>
        </p:txBody>
      </p:sp>
    </p:spTree>
    <p:extLst>
      <p:ext uri="{BB962C8B-B14F-4D97-AF65-F5344CB8AC3E}">
        <p14:creationId xmlns:p14="http://schemas.microsoft.com/office/powerpoint/2010/main" val="3110307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A5B9C-8D96-CC4F-B22A-7C58701BF7B4}"/>
              </a:ext>
            </a:extLst>
          </p:cNvPr>
          <p:cNvSpPr>
            <a:spLocks noGrp="1"/>
          </p:cNvSpPr>
          <p:nvPr>
            <p:ph type="title"/>
          </p:nvPr>
        </p:nvSpPr>
        <p:spPr/>
        <p:txBody>
          <a:bodyPr/>
          <a:lstStyle/>
          <a:p>
            <a:r>
              <a:rPr lang="en-US" dirty="0"/>
              <a:t>What is the SNET?</a:t>
            </a:r>
          </a:p>
        </p:txBody>
      </p:sp>
      <p:sp>
        <p:nvSpPr>
          <p:cNvPr id="9" name="Text Placeholder 8"/>
          <p:cNvSpPr>
            <a:spLocks noGrp="1"/>
          </p:cNvSpPr>
          <p:nvPr>
            <p:ph type="body" idx="3"/>
          </p:nvPr>
        </p:nvSpPr>
        <p:spPr/>
        <p:txBody>
          <a:bodyPr/>
          <a:lstStyle/>
          <a:p>
            <a:r>
              <a:rPr lang="en-US" dirty="0"/>
              <a:t>DEFINITION</a:t>
            </a:r>
          </a:p>
        </p:txBody>
      </p:sp>
      <p:sp>
        <p:nvSpPr>
          <p:cNvPr id="10" name="Text Placeholder 9"/>
          <p:cNvSpPr>
            <a:spLocks noGrp="1"/>
          </p:cNvSpPr>
          <p:nvPr>
            <p:ph type="body" sz="quarter" idx="10"/>
          </p:nvPr>
        </p:nvSpPr>
        <p:spPr>
          <a:xfrm>
            <a:off x="4191000" y="2743200"/>
            <a:ext cx="7315200" cy="3505200"/>
          </a:xfrm>
        </p:spPr>
        <p:txBody>
          <a:bodyPr/>
          <a:lstStyle/>
          <a:p>
            <a:r>
              <a:rPr lang="en-US" dirty="0"/>
              <a:t>Participatory, learning and action tool that guides a rapid “social norm exploration”</a:t>
            </a:r>
          </a:p>
          <a:p>
            <a:r>
              <a:rPr lang="en-US" dirty="0"/>
              <a:t>Allows for rapid identification of reference groups and social norms influencing behaviors</a:t>
            </a:r>
          </a:p>
          <a:p>
            <a:r>
              <a:rPr lang="en-US" dirty="0"/>
              <a:t>Offers guidance on how to use the information in program design, strategy adjustment, and evaluation</a:t>
            </a:r>
          </a:p>
          <a:p>
            <a:endParaRPr lang="en-US" dirty="0"/>
          </a:p>
        </p:txBody>
      </p:sp>
      <p:pic>
        <p:nvPicPr>
          <p:cNvPr id="5" name="Picture 4">
            <a:extLst>
              <a:ext uri="{FF2B5EF4-FFF2-40B4-BE49-F238E27FC236}">
                <a16:creationId xmlns:a16="http://schemas.microsoft.com/office/drawing/2014/main" id="{409251F5-D997-4980-81D2-D2FF3294D6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0086" y="2687721"/>
            <a:ext cx="2689817" cy="3466258"/>
          </a:xfrm>
          <a:prstGeom prst="rect">
            <a:avLst/>
          </a:prstGeom>
          <a:ln>
            <a:solidFill>
              <a:schemeClr val="tx1"/>
            </a:solidFill>
          </a:ln>
        </p:spPr>
      </p:pic>
      <p:sp>
        <p:nvSpPr>
          <p:cNvPr id="3" name="Slide Number Placeholder 2">
            <a:extLst>
              <a:ext uri="{FF2B5EF4-FFF2-40B4-BE49-F238E27FC236}">
                <a16:creationId xmlns:a16="http://schemas.microsoft.com/office/drawing/2014/main" id="{A8824879-4E47-CAB9-C7B6-78A0FB9C68F3}"/>
              </a:ext>
            </a:extLst>
          </p:cNvPr>
          <p:cNvSpPr>
            <a:spLocks noGrp="1"/>
          </p:cNvSpPr>
          <p:nvPr>
            <p:ph type="sldNum" sz="quarter" idx="12"/>
          </p:nvPr>
        </p:nvSpPr>
        <p:spPr/>
        <p:txBody>
          <a:bodyPr/>
          <a:lstStyle/>
          <a:p>
            <a:fld id="{5805A9EC-108B-40EA-95FB-2468C466EA14}" type="slidenum">
              <a:rPr lang="en-US" smtClean="0"/>
              <a:t>12</a:t>
            </a:fld>
            <a:endParaRPr lang="en-US" dirty="0"/>
          </a:p>
        </p:txBody>
      </p:sp>
    </p:spTree>
    <p:custDataLst>
      <p:tags r:id="rId1"/>
    </p:custDataLst>
    <p:extLst>
      <p:ext uri="{BB962C8B-B14F-4D97-AF65-F5344CB8AC3E}">
        <p14:creationId xmlns:p14="http://schemas.microsoft.com/office/powerpoint/2010/main" val="223912407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9A363F3-6D46-AD45-AA41-6000F1A4AFEC}"/>
              </a:ext>
            </a:extLst>
          </p:cNvPr>
          <p:cNvGraphicFramePr>
            <a:graphicFrameLocks noGrp="1"/>
          </p:cNvGraphicFramePr>
          <p:nvPr>
            <p:extLst>
              <p:ext uri="{D42A27DB-BD31-4B8C-83A1-F6EECF244321}">
                <p14:modId xmlns:p14="http://schemas.microsoft.com/office/powerpoint/2010/main" val="2205830300"/>
              </p:ext>
            </p:extLst>
          </p:nvPr>
        </p:nvGraphicFramePr>
        <p:xfrm>
          <a:off x="1295400" y="2129088"/>
          <a:ext cx="7391400" cy="4613630"/>
        </p:xfrm>
        <a:graphic>
          <a:graphicData uri="http://schemas.openxmlformats.org/drawingml/2006/table">
            <a:tbl>
              <a:tblPr firstRow="1" firstCol="1" bandRow="1"/>
              <a:tblGrid>
                <a:gridCol w="7391400">
                  <a:extLst>
                    <a:ext uri="{9D8B030D-6E8A-4147-A177-3AD203B41FA5}">
                      <a16:colId xmlns:a16="http://schemas.microsoft.com/office/drawing/2014/main" val="780937053"/>
                    </a:ext>
                  </a:extLst>
                </a:gridCol>
              </a:tblGrid>
              <a:tr h="295965">
                <a:tc>
                  <a:txBody>
                    <a:bodyPr/>
                    <a:lstStyle/>
                    <a:p>
                      <a:pPr marL="0" marR="0" algn="l">
                        <a:lnSpc>
                          <a:spcPct val="110000"/>
                        </a:lnSpc>
                        <a:spcBef>
                          <a:spcPts val="0"/>
                        </a:spcBef>
                        <a:spcAft>
                          <a:spcPts val="0"/>
                        </a:spcAft>
                      </a:pPr>
                      <a:r>
                        <a:rPr lang="en-US" sz="1800" b="1" dirty="0">
                          <a:solidFill>
                            <a:schemeClr val="bg1"/>
                          </a:solidFill>
                          <a:effectLst/>
                          <a:latin typeface="Tw Cen MT Condensed" panose="020B0606020104020203" pitchFamily="34" charset="77"/>
                          <a:ea typeface="Times New Roman" panose="02020603050405020304" pitchFamily="18" charset="0"/>
                          <a:cs typeface="Times New Roman" panose="02020603050405020304" pitchFamily="18" charset="0"/>
                        </a:rPr>
                        <a:t>FORMULA FOR CONSTRUCTING VIGNETTES</a:t>
                      </a:r>
                      <a:r>
                        <a:rPr lang="en-US" sz="1400" b="1" dirty="0">
                          <a:solidFill>
                            <a:schemeClr val="bg1"/>
                          </a:solidFill>
                          <a:effectLst/>
                          <a:latin typeface="Tw Cen MT Condensed" panose="020B0606020104020203" pitchFamily="34" charset="77"/>
                          <a:ea typeface="Times New Roman" panose="02020603050405020304" pitchFamily="18" charset="0"/>
                          <a:cs typeface="Times New Roman" panose="02020603050405020304" pitchFamily="18" charset="0"/>
                        </a:rPr>
                        <a:t> </a:t>
                      </a:r>
                      <a:endParaRPr lang="en-US" sz="1800" b="1" dirty="0">
                        <a:solidFill>
                          <a:schemeClr val="bg1"/>
                        </a:solidFill>
                        <a:effectLst/>
                        <a:latin typeface="Tw Cen MT Condensed" panose="020B0606020104020203" pitchFamily="34" charset="77"/>
                        <a:ea typeface="Times New Roman" panose="02020603050405020304" pitchFamily="18" charset="0"/>
                        <a:cs typeface="Times New Roman" panose="02020603050405020304" pitchFamily="18" charset="0"/>
                      </a:endParaRPr>
                    </a:p>
                  </a:txBody>
                  <a:tcPr marL="65134" marR="65134" marT="0" marB="0" anchor="ctr">
                    <a:lnL w="12700" cap="flat" cmpd="sng" algn="ctr">
                      <a:solidFill>
                        <a:srgbClr val="2C6FB7"/>
                      </a:solidFill>
                      <a:prstDash val="solid"/>
                      <a:round/>
                      <a:headEnd type="none" w="med" len="med"/>
                      <a:tailEnd type="none" w="med" len="med"/>
                    </a:lnL>
                    <a:lnR w="12700" cap="flat" cmpd="sng" algn="ctr">
                      <a:solidFill>
                        <a:srgbClr val="2C6FB7"/>
                      </a:solidFill>
                      <a:prstDash val="solid"/>
                      <a:round/>
                      <a:headEnd type="none" w="med" len="med"/>
                      <a:tailEnd type="none" w="med" len="med"/>
                    </a:lnR>
                    <a:lnT w="12700" cap="flat" cmpd="sng" algn="ctr">
                      <a:solidFill>
                        <a:srgbClr val="2C6FB7"/>
                      </a:solidFill>
                      <a:prstDash val="solid"/>
                      <a:round/>
                      <a:headEnd type="none" w="med" len="med"/>
                      <a:tailEnd type="none" w="med" len="med"/>
                    </a:lnT>
                    <a:lnB w="12700" cap="flat" cmpd="sng" algn="ctr">
                      <a:solidFill>
                        <a:srgbClr val="9F9F9F"/>
                      </a:solidFill>
                      <a:prstDash val="solid"/>
                      <a:round/>
                      <a:headEnd type="none" w="med" len="med"/>
                      <a:tailEnd type="none" w="med" len="med"/>
                    </a:lnB>
                    <a:solidFill>
                      <a:srgbClr val="2B6FB6"/>
                    </a:solidFill>
                  </a:tcPr>
                </a:tc>
                <a:extLst>
                  <a:ext uri="{0D108BD9-81ED-4DB2-BD59-A6C34878D82A}">
                    <a16:rowId xmlns:a16="http://schemas.microsoft.com/office/drawing/2014/main" val="4146804149"/>
                  </a:ext>
                </a:extLst>
              </a:tr>
              <a:tr h="847035">
                <a:tc>
                  <a:txBody>
                    <a:bodyPr/>
                    <a:lstStyle/>
                    <a:p>
                      <a:pPr marL="0" marR="0" algn="l">
                        <a:lnSpc>
                          <a:spcPct val="115000"/>
                        </a:lnSpc>
                        <a:spcBef>
                          <a:spcPts val="0"/>
                        </a:spcBef>
                        <a:spcAft>
                          <a:spcPts val="600"/>
                        </a:spcAft>
                      </a:pPr>
                      <a:r>
                        <a:rPr lang="en-US" sz="12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What is the behavior of interest for the story?</a:t>
                      </a:r>
                      <a:endParaRPr lang="en-US"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600"/>
                        </a:spcAft>
                      </a:pPr>
                      <a:r>
                        <a:rPr lang="en-US" sz="1200" i="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Example: We want parents to talk to their adolescents about puberty (body changes, menstruation, etc.) </a:t>
                      </a:r>
                      <a:endParaRPr lang="en-US"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What are typical situations when such discussions might occur or should be avoided? </a:t>
                      </a:r>
                    </a:p>
                    <a:p>
                      <a:pPr marL="342900" marR="0" lvl="0" indent="-342900" algn="l">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What goes on socially in such situation? What people are typically involved in such situations?</a:t>
                      </a:r>
                    </a:p>
                  </a:txBody>
                  <a:tcPr marL="65134" marR="65134" marT="0" marB="0" anchor="ctr">
                    <a:lnL w="12700" cap="flat" cmpd="sng" algn="ctr">
                      <a:solidFill>
                        <a:srgbClr val="2C6FB7"/>
                      </a:solidFill>
                      <a:prstDash val="solid"/>
                      <a:round/>
                      <a:headEnd type="none" w="med" len="med"/>
                      <a:tailEnd type="none" w="med" len="med"/>
                    </a:lnL>
                    <a:lnR w="12700" cap="flat" cmpd="sng" algn="ctr">
                      <a:solidFill>
                        <a:srgbClr val="2C6FB7"/>
                      </a:solidFill>
                      <a:prstDash val="solid"/>
                      <a:round/>
                      <a:headEnd type="none" w="med" len="med"/>
                      <a:tailEnd type="none" w="med" len="med"/>
                    </a:lnR>
                    <a:lnT w="12700" cap="flat" cmpd="sng" algn="ctr">
                      <a:solidFill>
                        <a:srgbClr val="9F9F9F"/>
                      </a:solidFill>
                      <a:prstDash val="solid"/>
                      <a:round/>
                      <a:headEnd type="none" w="med" len="med"/>
                      <a:tailEnd type="none" w="med" len="med"/>
                    </a:lnT>
                    <a:lnB w="12700" cap="flat" cmpd="sng" algn="ctr">
                      <a:solidFill>
                        <a:srgbClr val="9F9F9F"/>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50522572"/>
                  </a:ext>
                </a:extLst>
              </a:tr>
              <a:tr h="1379773">
                <a:tc>
                  <a:txBody>
                    <a:bodyPr/>
                    <a:lstStyle/>
                    <a:p>
                      <a:pPr marL="0" marR="0" algn="l">
                        <a:lnSpc>
                          <a:spcPct val="115000"/>
                        </a:lnSpc>
                        <a:spcBef>
                          <a:spcPts val="0"/>
                        </a:spcBef>
                        <a:spcAft>
                          <a:spcPts val="600"/>
                        </a:spcAft>
                      </a:pPr>
                      <a:r>
                        <a:rPr lang="en-US" sz="12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Questions to explore perceptions about what is common behavior: </a:t>
                      </a:r>
                      <a:endParaRPr lang="en-US"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In your opinion, how many people practice this behavior? [few] [some] [many] [most]</a:t>
                      </a:r>
                    </a:p>
                    <a:p>
                      <a:pPr marL="342900" marR="0" lvl="0" indent="-342900" algn="l">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What are some of the advantages of practicing this behavior? What are some of the disadvantages? </a:t>
                      </a:r>
                    </a:p>
                    <a:p>
                      <a:pPr marL="342900" marR="0" lvl="0" indent="-342900" algn="l">
                        <a:lnSpc>
                          <a:spcPct val="115000"/>
                        </a:lnSpc>
                        <a:spcBef>
                          <a:spcPts val="0"/>
                        </a:spcBef>
                        <a:spcAft>
                          <a:spcPts val="0"/>
                        </a:spcAft>
                        <a:buFont typeface="Symbol" pitchFamily="2" charset="2"/>
                        <a:buChar char=""/>
                      </a:pPr>
                      <a:r>
                        <a:rPr lang="en-US" sz="12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How many see this as a disadvantage? [few] [some] [many] [most]</a:t>
                      </a:r>
                    </a:p>
                    <a:p>
                      <a:pPr marL="342900" marR="0" lvl="0" indent="-342900" algn="l">
                        <a:lnSpc>
                          <a:spcPct val="115000"/>
                        </a:lnSpc>
                        <a:spcBef>
                          <a:spcPts val="0"/>
                        </a:spcBef>
                        <a:spcAft>
                          <a:spcPts val="0"/>
                        </a:spcAft>
                        <a:buFont typeface="Symbol" pitchFamily="2" charset="2"/>
                        <a:buChar char=""/>
                      </a:pPr>
                      <a:r>
                        <a:rPr lang="en-US" sz="12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Are these advantages/disadvantages stronger for some community groups than others?</a:t>
                      </a:r>
                    </a:p>
                  </a:txBody>
                  <a:tcPr marL="65134" marR="65134" marT="0" marB="0" anchor="ctr">
                    <a:lnL w="12700" cap="flat" cmpd="sng" algn="ctr">
                      <a:solidFill>
                        <a:srgbClr val="2C6FB7"/>
                      </a:solidFill>
                      <a:prstDash val="solid"/>
                      <a:round/>
                      <a:headEnd type="none" w="med" len="med"/>
                      <a:tailEnd type="none" w="med" len="med"/>
                    </a:lnL>
                    <a:lnR w="12700" cap="flat" cmpd="sng" algn="ctr">
                      <a:solidFill>
                        <a:srgbClr val="2C6FB7"/>
                      </a:solidFill>
                      <a:prstDash val="solid"/>
                      <a:round/>
                      <a:headEnd type="none" w="med" len="med"/>
                      <a:tailEnd type="none" w="med" len="med"/>
                    </a:lnR>
                    <a:lnT w="12700" cap="flat" cmpd="sng" algn="ctr">
                      <a:solidFill>
                        <a:srgbClr val="9F9F9F"/>
                      </a:solidFill>
                      <a:prstDash val="solid"/>
                      <a:round/>
                      <a:headEnd type="none" w="med" len="med"/>
                      <a:tailEnd type="none" w="med" len="med"/>
                    </a:lnT>
                    <a:lnB w="12700" cap="flat" cmpd="sng" algn="ctr">
                      <a:solidFill>
                        <a:srgbClr val="2C6FB7"/>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79765019"/>
                  </a:ext>
                </a:extLst>
              </a:tr>
              <a:tr h="1848230">
                <a:tc>
                  <a:txBody>
                    <a:bodyPr/>
                    <a:lstStyle/>
                    <a:p>
                      <a:pPr marL="0" marR="0" algn="l">
                        <a:lnSpc>
                          <a:spcPct val="115000"/>
                        </a:lnSpc>
                        <a:spcBef>
                          <a:spcPts val="0"/>
                        </a:spcBef>
                        <a:spcAft>
                          <a:spcPts val="600"/>
                        </a:spcAft>
                      </a:pPr>
                      <a:r>
                        <a:rPr lang="en-US" sz="12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Questions to explore perceptions about whether others think is an approved behavior:</a:t>
                      </a:r>
                      <a:endParaRPr lang="en-US"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Do people in your community expect you and people like you to behave this way?</a:t>
                      </a:r>
                    </a:p>
                    <a:p>
                      <a:pPr marL="342900" marR="0" lvl="0" indent="-342900" algn="l">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How many people have this expectation? [few] [some] [many] [most]</a:t>
                      </a:r>
                    </a:p>
                    <a:p>
                      <a:pPr marL="342900" marR="0" lvl="0" indent="-342900" algn="l">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Are these expectations stronger for some community groups than others?</a:t>
                      </a:r>
                    </a:p>
                    <a:p>
                      <a:pPr marL="342900" marR="0" lvl="0" indent="-342900" algn="l">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How many people in your community approve this behavior? [few] [some] [many] [most]</a:t>
                      </a:r>
                    </a:p>
                    <a:p>
                      <a:pPr marL="342900" marR="0" lvl="0" indent="-342900" algn="l">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What happens if you do not practice this behavior?</a:t>
                      </a:r>
                    </a:p>
                    <a:p>
                      <a:pPr marL="342900" marR="0" lvl="0" indent="-342900" algn="l">
                        <a:lnSpc>
                          <a:spcPct val="115000"/>
                        </a:lnSpc>
                        <a:spcBef>
                          <a:spcPts val="0"/>
                        </a:spcBef>
                        <a:spcAft>
                          <a:spcPts val="0"/>
                        </a:spcAft>
                        <a:buFont typeface="Symbol" pitchFamily="2" charset="2"/>
                        <a:buChar char=""/>
                      </a:pPr>
                      <a:r>
                        <a:rPr lang="en-US" sz="12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How many people in your community would sanction people if they did not practice this behavior? [few] [some] [many] [most]</a:t>
                      </a:r>
                    </a:p>
                    <a:p>
                      <a:pPr marL="342900" marR="0" lvl="0" indent="-342900" algn="l">
                        <a:lnSpc>
                          <a:spcPct val="115000"/>
                        </a:lnSpc>
                        <a:spcBef>
                          <a:spcPts val="0"/>
                        </a:spcBef>
                        <a:spcAft>
                          <a:spcPts val="0"/>
                        </a:spcAft>
                        <a:buFont typeface="Symbol" pitchFamily="2" charset="2"/>
                        <a:buChar char=""/>
                      </a:pPr>
                      <a:r>
                        <a:rPr lang="en-US" sz="12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Are these sanctions stronger for some community groups than others?</a:t>
                      </a:r>
                    </a:p>
                  </a:txBody>
                  <a:tcPr marL="65134" marR="65134" marT="0" marB="0" anchor="ctr">
                    <a:lnL w="12700" cap="flat" cmpd="sng" algn="ctr">
                      <a:solidFill>
                        <a:srgbClr val="2C6FB7"/>
                      </a:solidFill>
                      <a:prstDash val="solid"/>
                      <a:round/>
                      <a:headEnd type="none" w="med" len="med"/>
                      <a:tailEnd type="none" w="med" len="med"/>
                    </a:lnL>
                    <a:lnR w="12700" cap="flat" cmpd="sng" algn="ctr">
                      <a:solidFill>
                        <a:srgbClr val="2C6FB7"/>
                      </a:solidFill>
                      <a:prstDash val="solid"/>
                      <a:round/>
                      <a:headEnd type="none" w="med" len="med"/>
                      <a:tailEnd type="none" w="med" len="med"/>
                    </a:lnR>
                    <a:lnT w="12700" cap="flat" cmpd="sng" algn="ctr">
                      <a:solidFill>
                        <a:srgbClr val="2C6FB7"/>
                      </a:solidFill>
                      <a:prstDash val="solid"/>
                      <a:round/>
                      <a:headEnd type="none" w="med" len="med"/>
                      <a:tailEnd type="none" w="med" len="med"/>
                    </a:lnT>
                    <a:lnB w="12700" cap="flat" cmpd="sng" algn="ctr">
                      <a:solidFill>
                        <a:srgbClr val="9F9F9F"/>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89543779"/>
                  </a:ext>
                </a:extLst>
              </a:tr>
            </a:tbl>
          </a:graphicData>
        </a:graphic>
      </p:graphicFrame>
      <p:sp>
        <p:nvSpPr>
          <p:cNvPr id="13" name="Content Placeholder 12">
            <a:extLst>
              <a:ext uri="{FF2B5EF4-FFF2-40B4-BE49-F238E27FC236}">
                <a16:creationId xmlns:a16="http://schemas.microsoft.com/office/drawing/2014/main" id="{F1114D7F-6D26-ED44-9CDD-83A324B87C72}"/>
              </a:ext>
            </a:extLst>
          </p:cNvPr>
          <p:cNvSpPr>
            <a:spLocks noGrp="1"/>
          </p:cNvSpPr>
          <p:nvPr>
            <p:ph idx="1"/>
          </p:nvPr>
        </p:nvSpPr>
        <p:spPr>
          <a:xfrm>
            <a:off x="393514" y="1029298"/>
            <a:ext cx="8595360" cy="1099790"/>
          </a:xfrm>
        </p:spPr>
        <p:txBody>
          <a:bodyPr>
            <a:normAutofit/>
          </a:bodyPr>
          <a:lstStyle/>
          <a:p>
            <a:r>
              <a:rPr lang="en-US" sz="2400" dirty="0"/>
              <a:t>Your vignette(s) will be completed contextually adapted. However, as helpful, we’ve provided a sample formula to use as you develop your vignette. </a:t>
            </a:r>
          </a:p>
        </p:txBody>
      </p:sp>
      <p:sp>
        <p:nvSpPr>
          <p:cNvPr id="19" name="Text Placeholder 18">
            <a:extLst>
              <a:ext uri="{FF2B5EF4-FFF2-40B4-BE49-F238E27FC236}">
                <a16:creationId xmlns:a16="http://schemas.microsoft.com/office/drawing/2014/main" id="{58DD851D-1BB1-724F-B5F3-A6B90FBC4184}"/>
              </a:ext>
            </a:extLst>
          </p:cNvPr>
          <p:cNvSpPr>
            <a:spLocks noGrp="1"/>
          </p:cNvSpPr>
          <p:nvPr>
            <p:ph type="body" sz="quarter" idx="13"/>
          </p:nvPr>
        </p:nvSpPr>
        <p:spPr/>
        <p:txBody>
          <a:bodyPr/>
          <a:lstStyle/>
          <a:p>
            <a:r>
              <a:rPr lang="en-US" dirty="0"/>
              <a:t>PAGE 43</a:t>
            </a:r>
          </a:p>
        </p:txBody>
      </p:sp>
      <p:sp>
        <p:nvSpPr>
          <p:cNvPr id="20" name="Text Placeholder 19">
            <a:extLst>
              <a:ext uri="{FF2B5EF4-FFF2-40B4-BE49-F238E27FC236}">
                <a16:creationId xmlns:a16="http://schemas.microsoft.com/office/drawing/2014/main" id="{EAC2A1BF-485F-5B43-B676-A74331849BDE}"/>
              </a:ext>
            </a:extLst>
          </p:cNvPr>
          <p:cNvSpPr>
            <a:spLocks noGrp="1"/>
          </p:cNvSpPr>
          <p:nvPr>
            <p:ph type="body" sz="quarter" idx="14"/>
          </p:nvPr>
        </p:nvSpPr>
        <p:spPr/>
        <p:txBody>
          <a:bodyPr/>
          <a:lstStyle/>
          <a:p>
            <a:endParaRPr lang="en-US" dirty="0"/>
          </a:p>
        </p:txBody>
      </p:sp>
      <p:sp>
        <p:nvSpPr>
          <p:cNvPr id="21" name="Text Placeholder 20">
            <a:extLst>
              <a:ext uri="{FF2B5EF4-FFF2-40B4-BE49-F238E27FC236}">
                <a16:creationId xmlns:a16="http://schemas.microsoft.com/office/drawing/2014/main" id="{792A8337-0868-994B-B1CF-47F414A08A63}"/>
              </a:ext>
            </a:extLst>
          </p:cNvPr>
          <p:cNvSpPr>
            <a:spLocks noGrp="1"/>
          </p:cNvSpPr>
          <p:nvPr>
            <p:ph type="body" sz="quarter" idx="15"/>
          </p:nvPr>
        </p:nvSpPr>
        <p:spPr/>
        <p:txBody>
          <a:bodyPr>
            <a:normAutofit lnSpcReduction="10000"/>
          </a:bodyPr>
          <a:lstStyle/>
          <a:p>
            <a:r>
              <a:rPr lang="en-US" dirty="0"/>
              <a:t>WITH COMMUNITIES</a:t>
            </a:r>
          </a:p>
          <a:p>
            <a:endParaRPr lang="en-US" dirty="0"/>
          </a:p>
        </p:txBody>
      </p:sp>
      <p:sp>
        <p:nvSpPr>
          <p:cNvPr id="12" name="Title 11">
            <a:extLst>
              <a:ext uri="{FF2B5EF4-FFF2-40B4-BE49-F238E27FC236}">
                <a16:creationId xmlns:a16="http://schemas.microsoft.com/office/drawing/2014/main" id="{1FA22DF3-B9DD-0846-A422-C4A083423830}"/>
              </a:ext>
            </a:extLst>
          </p:cNvPr>
          <p:cNvSpPr>
            <a:spLocks noGrp="1"/>
          </p:cNvSpPr>
          <p:nvPr>
            <p:ph type="title"/>
          </p:nvPr>
        </p:nvSpPr>
        <p:spPr/>
        <p:txBody>
          <a:bodyPr/>
          <a:lstStyle/>
          <a:p>
            <a:r>
              <a:rPr lang="en-US" b="0" dirty="0"/>
              <a:t>EXAMPLE: </a:t>
            </a:r>
            <a:r>
              <a:rPr lang="en-US" dirty="0"/>
              <a:t>VIGNETTES</a:t>
            </a:r>
          </a:p>
        </p:txBody>
      </p:sp>
      <p:sp>
        <p:nvSpPr>
          <p:cNvPr id="3" name="Slide Number Placeholder 2">
            <a:extLst>
              <a:ext uri="{FF2B5EF4-FFF2-40B4-BE49-F238E27FC236}">
                <a16:creationId xmlns:a16="http://schemas.microsoft.com/office/drawing/2014/main" id="{82C914A7-9DAF-7734-9DCE-A93EDA4AC670}"/>
              </a:ext>
            </a:extLst>
          </p:cNvPr>
          <p:cNvSpPr>
            <a:spLocks noGrp="1"/>
          </p:cNvSpPr>
          <p:nvPr>
            <p:ph type="sldNum" sz="quarter" idx="12"/>
          </p:nvPr>
        </p:nvSpPr>
        <p:spPr/>
        <p:txBody>
          <a:bodyPr/>
          <a:lstStyle/>
          <a:p>
            <a:fld id="{5805A9EC-108B-40EA-95FB-2468C466EA14}" type="slidenum">
              <a:rPr lang="en-US" smtClean="0"/>
              <a:t>120</a:t>
            </a:fld>
            <a:endParaRPr lang="en-US" dirty="0"/>
          </a:p>
        </p:txBody>
      </p:sp>
    </p:spTree>
    <p:extLst>
      <p:ext uri="{BB962C8B-B14F-4D97-AF65-F5344CB8AC3E}">
        <p14:creationId xmlns:p14="http://schemas.microsoft.com/office/powerpoint/2010/main" val="38308208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0CB55D-9F29-74CE-835F-092B0821B06C}"/>
              </a:ext>
            </a:extLst>
          </p:cNvPr>
          <p:cNvSpPr>
            <a:spLocks noGrp="1"/>
          </p:cNvSpPr>
          <p:nvPr>
            <p:ph type="sldNum" sz="quarter" idx="12"/>
          </p:nvPr>
        </p:nvSpPr>
        <p:spPr/>
        <p:txBody>
          <a:bodyPr/>
          <a:lstStyle/>
          <a:p>
            <a:fld id="{5805A9EC-108B-40EA-95FB-2468C466EA14}" type="slidenum">
              <a:rPr lang="en-US" smtClean="0"/>
              <a:t>121</a:t>
            </a:fld>
            <a:endParaRPr lang="en-US" dirty="0"/>
          </a:p>
        </p:txBody>
      </p:sp>
      <p:sp>
        <p:nvSpPr>
          <p:cNvPr id="3" name="Title 2">
            <a:extLst>
              <a:ext uri="{FF2B5EF4-FFF2-40B4-BE49-F238E27FC236}">
                <a16:creationId xmlns:a16="http://schemas.microsoft.com/office/drawing/2014/main" id="{44DCD0B7-8641-1183-DEFC-FDE28F264CAB}"/>
              </a:ext>
            </a:extLst>
          </p:cNvPr>
          <p:cNvSpPr>
            <a:spLocks noGrp="1"/>
          </p:cNvSpPr>
          <p:nvPr>
            <p:ph type="title"/>
          </p:nvPr>
        </p:nvSpPr>
        <p:spPr/>
        <p:txBody>
          <a:bodyPr>
            <a:normAutofit/>
          </a:bodyPr>
          <a:lstStyle/>
          <a:p>
            <a:r>
              <a:rPr kumimoji="0" lang="en-US" sz="4000" i="0" u="none" strike="noStrike" kern="1200" cap="none" spc="0" normalizeH="0" baseline="0" noProof="0" dirty="0">
                <a:ln>
                  <a:noFill/>
                </a:ln>
                <a:solidFill>
                  <a:srgbClr val="FFFFFF"/>
                </a:solidFill>
                <a:effectLst/>
                <a:uLnTx/>
                <a:uFillTx/>
                <a:latin typeface="Tw Cen MT Condensed"/>
                <a:ea typeface="+mn-ea"/>
                <a:cs typeface="+mn-cs"/>
              </a:rPr>
              <a:t>ACTIVITY 5: PARTICIPANT-LED SIMULATED FIELDWORK PHASES</a:t>
            </a:r>
            <a:endParaRPr lang="en-US" dirty="0"/>
          </a:p>
        </p:txBody>
      </p:sp>
      <p:sp>
        <p:nvSpPr>
          <p:cNvPr id="7" name="Slide Number Placeholder 1">
            <a:extLst>
              <a:ext uri="{FF2B5EF4-FFF2-40B4-BE49-F238E27FC236}">
                <a16:creationId xmlns:a16="http://schemas.microsoft.com/office/drawing/2014/main" id="{85E57E5D-C640-9641-86CE-AC2F1ED5F02E}"/>
              </a:ext>
            </a:extLst>
          </p:cNvPr>
          <p:cNvSpPr txBox="1">
            <a:spLocks/>
          </p:cNvSpPr>
          <p:nvPr/>
        </p:nvSpPr>
        <p:spPr>
          <a:xfrm>
            <a:off x="10465346" y="6356350"/>
            <a:ext cx="1488882"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rgbClr val="90909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05A9EC-108B-40EA-95FB-2468C466EA14}" type="slidenum">
              <a:rPr lang="en-US" smtClean="0"/>
              <a:pPr/>
              <a:t>121</a:t>
            </a:fld>
            <a:endParaRPr lang="en-US" dirty="0"/>
          </a:p>
        </p:txBody>
      </p:sp>
      <p:sp>
        <p:nvSpPr>
          <p:cNvPr id="9" name="Slide Number Placeholder 1">
            <a:extLst>
              <a:ext uri="{FF2B5EF4-FFF2-40B4-BE49-F238E27FC236}">
                <a16:creationId xmlns:a16="http://schemas.microsoft.com/office/drawing/2014/main" id="{43EC7E54-9A24-5F32-9004-AFDD05C1D069}"/>
              </a:ext>
            </a:extLst>
          </p:cNvPr>
          <p:cNvSpPr txBox="1">
            <a:spLocks/>
          </p:cNvSpPr>
          <p:nvPr/>
        </p:nvSpPr>
        <p:spPr>
          <a:xfrm>
            <a:off x="10465346" y="6356350"/>
            <a:ext cx="1488882"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rgbClr val="90909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05A9EC-108B-40EA-95FB-2468C466EA14}" type="slidenum">
              <a:rPr lang="en-US" smtClean="0"/>
              <a:pPr/>
              <a:t>121</a:t>
            </a:fld>
            <a:endParaRPr lang="en-US" dirty="0"/>
          </a:p>
        </p:txBody>
      </p:sp>
      <p:sp>
        <p:nvSpPr>
          <p:cNvPr id="10" name="Slide Number Placeholder 5">
            <a:extLst>
              <a:ext uri="{FF2B5EF4-FFF2-40B4-BE49-F238E27FC236}">
                <a16:creationId xmlns:a16="http://schemas.microsoft.com/office/drawing/2014/main" id="{74C51127-727F-F3DB-7B28-390AB1321337}"/>
              </a:ext>
            </a:extLst>
          </p:cNvPr>
          <p:cNvSpPr txBox="1">
            <a:spLocks/>
          </p:cNvSpPr>
          <p:nvPr/>
        </p:nvSpPr>
        <p:spPr>
          <a:xfrm>
            <a:off x="10465346" y="6356350"/>
            <a:ext cx="1488882"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rgbClr val="90909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05A9EC-108B-40EA-95FB-2468C466EA14}" type="slidenum">
              <a:rPr lang="en-US" smtClean="0"/>
              <a:pPr/>
              <a:t>121</a:t>
            </a:fld>
            <a:endParaRPr lang="en-US" dirty="0"/>
          </a:p>
        </p:txBody>
      </p:sp>
      <p:sp>
        <p:nvSpPr>
          <p:cNvPr id="11" name="Text Placeholder 2">
            <a:extLst>
              <a:ext uri="{FF2B5EF4-FFF2-40B4-BE49-F238E27FC236}">
                <a16:creationId xmlns:a16="http://schemas.microsoft.com/office/drawing/2014/main" id="{C480FED0-50C3-4FC0-A934-7C41ECC37CF4}"/>
              </a:ext>
            </a:extLst>
          </p:cNvPr>
          <p:cNvSpPr txBox="1">
            <a:spLocks/>
          </p:cNvSpPr>
          <p:nvPr/>
        </p:nvSpPr>
        <p:spPr>
          <a:xfrm>
            <a:off x="609600" y="609762"/>
            <a:ext cx="11201400" cy="2133438"/>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3800" dirty="0">
                <a:solidFill>
                  <a:schemeClr val="accent3"/>
                </a:solidFill>
                <a:latin typeface="+mj-lt"/>
              </a:rPr>
              <a:t>1.   </a:t>
            </a:r>
            <a:r>
              <a:rPr lang="en-US" sz="3800" dirty="0"/>
              <a:t>Group Activity</a:t>
            </a:r>
          </a:p>
          <a:p>
            <a:pPr marL="682625">
              <a:lnSpc>
                <a:spcPct val="120000"/>
              </a:lnSpc>
              <a:spcBef>
                <a:spcPts val="0"/>
              </a:spcBef>
            </a:pPr>
            <a:r>
              <a:rPr lang="en-US" sz="3400" dirty="0"/>
              <a:t>Divide into two groups. Select either a main population group segment or a recently identified reference group from the previous exercise.  </a:t>
            </a:r>
          </a:p>
          <a:p>
            <a:pPr marL="682625">
              <a:lnSpc>
                <a:spcPct val="120000"/>
              </a:lnSpc>
              <a:spcBef>
                <a:spcPts val="0"/>
              </a:spcBef>
            </a:pPr>
            <a:r>
              <a:rPr lang="en-US" sz="3400" dirty="0"/>
              <a:t>Each group will work together to practice at least one exercise that was selected for that group during the planning Activity 3.   </a:t>
            </a:r>
          </a:p>
          <a:p>
            <a:pPr marL="682625">
              <a:lnSpc>
                <a:spcPct val="120000"/>
              </a:lnSpc>
              <a:spcBef>
                <a:spcPts val="0"/>
              </a:spcBef>
            </a:pPr>
            <a:r>
              <a:rPr lang="en-US" sz="3400" dirty="0"/>
              <a:t>First, using Annex 5 of the SNET, your group will prepare the group discussion guide for your group, exercise, and behavior. </a:t>
            </a:r>
          </a:p>
          <a:p>
            <a:pPr marL="682625">
              <a:lnSpc>
                <a:spcPct val="120000"/>
              </a:lnSpc>
              <a:spcBef>
                <a:spcPts val="0"/>
              </a:spcBef>
            </a:pPr>
            <a:r>
              <a:rPr lang="en-US" sz="3400" dirty="0"/>
              <a:t>In your group, select 1-2 Facilitators; everyone else will play participants. Practice using the guide to interview groups. Rotate roles, until everyone has had a chance to be a facilitator one time. </a:t>
            </a:r>
          </a:p>
          <a:p>
            <a:pPr marL="1139825" lvl="1">
              <a:lnSpc>
                <a:spcPct val="120000"/>
              </a:lnSpc>
              <a:spcBef>
                <a:spcPts val="0"/>
              </a:spcBef>
            </a:pPr>
            <a:r>
              <a:rPr lang="en-US" sz="3400" dirty="0"/>
              <a:t>Consider having multiple people act as notetakers so that you have good notes to use for subsequent activities. </a:t>
            </a:r>
          </a:p>
        </p:txBody>
      </p:sp>
      <p:sp>
        <p:nvSpPr>
          <p:cNvPr id="12" name="Text Placeholder 2">
            <a:extLst>
              <a:ext uri="{FF2B5EF4-FFF2-40B4-BE49-F238E27FC236}">
                <a16:creationId xmlns:a16="http://schemas.microsoft.com/office/drawing/2014/main" id="{A21D7836-84FB-3C6D-6AB1-D5B5261055A8}"/>
              </a:ext>
            </a:extLst>
          </p:cNvPr>
          <p:cNvSpPr txBox="1">
            <a:spLocks/>
          </p:cNvSpPr>
          <p:nvPr/>
        </p:nvSpPr>
        <p:spPr>
          <a:xfrm>
            <a:off x="626918" y="2743200"/>
            <a:ext cx="11201400" cy="189222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3300" dirty="0">
                <a:solidFill>
                  <a:schemeClr val="accent3"/>
                </a:solidFill>
                <a:latin typeface="+mj-lt"/>
              </a:rPr>
              <a:t>2.   </a:t>
            </a:r>
            <a:r>
              <a:rPr lang="en-US" sz="3300" dirty="0"/>
              <a:t>Debrief</a:t>
            </a:r>
          </a:p>
          <a:p>
            <a:pPr marL="682625">
              <a:lnSpc>
                <a:spcPct val="120000"/>
              </a:lnSpc>
              <a:spcBef>
                <a:spcPts val="0"/>
              </a:spcBef>
            </a:pPr>
            <a:r>
              <a:rPr lang="en-US" sz="2900" dirty="0"/>
              <a:t>How was your experience developing the guide? Were the questions easy to formulate? Difficult to formulate? </a:t>
            </a:r>
          </a:p>
          <a:p>
            <a:pPr marL="682625">
              <a:lnSpc>
                <a:spcPct val="120000"/>
              </a:lnSpc>
              <a:spcBef>
                <a:spcPts val="0"/>
              </a:spcBef>
            </a:pPr>
            <a:r>
              <a:rPr lang="en-US" sz="2900" dirty="0"/>
              <a:t>How was the experience facilitating? Notetaking?</a:t>
            </a:r>
          </a:p>
          <a:p>
            <a:pPr marL="682625">
              <a:lnSpc>
                <a:spcPct val="120000"/>
              </a:lnSpc>
              <a:spcBef>
                <a:spcPts val="0"/>
              </a:spcBef>
            </a:pPr>
            <a:r>
              <a:rPr lang="en-US" sz="2900" dirty="0"/>
              <a:t>What was your experience role playing the participant?</a:t>
            </a:r>
          </a:p>
          <a:p>
            <a:pPr marL="682625">
              <a:lnSpc>
                <a:spcPct val="120000"/>
              </a:lnSpc>
              <a:spcBef>
                <a:spcPts val="0"/>
              </a:spcBef>
            </a:pPr>
            <a:r>
              <a:rPr lang="en-US" sz="2900" dirty="0"/>
              <a:t>How are the quality of your notes? Could you improve them? How so?</a:t>
            </a:r>
          </a:p>
          <a:p>
            <a:pPr marL="682625">
              <a:lnSpc>
                <a:spcPct val="120000"/>
              </a:lnSpc>
              <a:spcBef>
                <a:spcPts val="0"/>
              </a:spcBef>
            </a:pPr>
            <a:r>
              <a:rPr lang="en-US" sz="2900" dirty="0"/>
              <a:t>How could you see this happening in your project? </a:t>
            </a:r>
          </a:p>
          <a:p>
            <a:pPr marL="682625">
              <a:lnSpc>
                <a:spcPct val="120000"/>
              </a:lnSpc>
              <a:spcBef>
                <a:spcPts val="0"/>
              </a:spcBef>
            </a:pPr>
            <a:r>
              <a:rPr lang="en-US" sz="2900" dirty="0"/>
              <a:t>What would you need to succeed? </a:t>
            </a:r>
          </a:p>
        </p:txBody>
      </p:sp>
      <p:grpSp>
        <p:nvGrpSpPr>
          <p:cNvPr id="13" name="Group 12">
            <a:extLst>
              <a:ext uri="{FF2B5EF4-FFF2-40B4-BE49-F238E27FC236}">
                <a16:creationId xmlns:a16="http://schemas.microsoft.com/office/drawing/2014/main" id="{E33334F9-E6C1-9D7F-4FC0-935080A22064}"/>
              </a:ext>
            </a:extLst>
          </p:cNvPr>
          <p:cNvGrpSpPr/>
          <p:nvPr/>
        </p:nvGrpSpPr>
        <p:grpSpPr>
          <a:xfrm>
            <a:off x="152400" y="6057890"/>
            <a:ext cx="3018642" cy="609600"/>
            <a:chOff x="152400" y="6057890"/>
            <a:chExt cx="3018642" cy="609600"/>
          </a:xfrm>
        </p:grpSpPr>
        <p:sp>
          <p:nvSpPr>
            <p:cNvPr id="14" name="Text Placeholder 13">
              <a:extLst>
                <a:ext uri="{FF2B5EF4-FFF2-40B4-BE49-F238E27FC236}">
                  <a16:creationId xmlns:a16="http://schemas.microsoft.com/office/drawing/2014/main" id="{6F71CFFC-E4F4-D122-164F-E262A30FE77A}"/>
                </a:ext>
              </a:extLst>
            </p:cNvPr>
            <p:cNvSpPr txBox="1">
              <a:spLocks/>
            </p:cNvSpPr>
            <p:nvPr/>
          </p:nvSpPr>
          <p:spPr>
            <a:xfrm>
              <a:off x="609600" y="6172200"/>
              <a:ext cx="2561442" cy="457200"/>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2B6FB6"/>
                  </a:solidFill>
                </a:rPr>
                <a:t>ACTIVITY HANDOUT 5</a:t>
              </a:r>
            </a:p>
          </p:txBody>
        </p:sp>
        <p:pic>
          <p:nvPicPr>
            <p:cNvPr id="15" name="Picture 14" descr="Text, icon&#10;&#10;Description automatically generated">
              <a:extLst>
                <a:ext uri="{FF2B5EF4-FFF2-40B4-BE49-F238E27FC236}">
                  <a16:creationId xmlns:a16="http://schemas.microsoft.com/office/drawing/2014/main" id="{A0C47D56-AE5E-548F-9434-E3A4FAF9D1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57890"/>
              <a:ext cx="609600" cy="609600"/>
            </a:xfrm>
            <a:prstGeom prst="rect">
              <a:avLst/>
            </a:prstGeom>
          </p:spPr>
        </p:pic>
      </p:grpSp>
      <p:grpSp>
        <p:nvGrpSpPr>
          <p:cNvPr id="19" name="Group 18">
            <a:extLst>
              <a:ext uri="{FF2B5EF4-FFF2-40B4-BE49-F238E27FC236}">
                <a16:creationId xmlns:a16="http://schemas.microsoft.com/office/drawing/2014/main" id="{77B0DAFA-A63A-F022-D732-371B9DAA5401}"/>
              </a:ext>
            </a:extLst>
          </p:cNvPr>
          <p:cNvGrpSpPr/>
          <p:nvPr/>
        </p:nvGrpSpPr>
        <p:grpSpPr>
          <a:xfrm>
            <a:off x="9564569" y="6032505"/>
            <a:ext cx="2017831" cy="647690"/>
            <a:chOff x="9678747" y="6032502"/>
            <a:chExt cx="2017831" cy="647690"/>
          </a:xfrm>
        </p:grpSpPr>
        <p:grpSp>
          <p:nvGrpSpPr>
            <p:cNvPr id="20" name="Group 19">
              <a:extLst>
                <a:ext uri="{FF2B5EF4-FFF2-40B4-BE49-F238E27FC236}">
                  <a16:creationId xmlns:a16="http://schemas.microsoft.com/office/drawing/2014/main" id="{47207320-7777-F8CF-C7AB-D1C55E9E87A0}"/>
                </a:ext>
              </a:extLst>
            </p:cNvPr>
            <p:cNvGrpSpPr/>
            <p:nvPr/>
          </p:nvGrpSpPr>
          <p:grpSpPr>
            <a:xfrm>
              <a:off x="9678747" y="6032502"/>
              <a:ext cx="590744" cy="647690"/>
              <a:chOff x="9678747" y="6032502"/>
              <a:chExt cx="590744" cy="647690"/>
            </a:xfrm>
          </p:grpSpPr>
          <p:pic>
            <p:nvPicPr>
              <p:cNvPr id="22" name="Picture 21" descr="Icon&#10;&#10;Description automatically generated">
                <a:extLst>
                  <a:ext uri="{FF2B5EF4-FFF2-40B4-BE49-F238E27FC236}">
                    <a16:creationId xmlns:a16="http://schemas.microsoft.com/office/drawing/2014/main" id="{56926A85-FBB4-B30E-99C7-DB21DE56B1E4}"/>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678747" y="6032502"/>
                <a:ext cx="590744" cy="647690"/>
              </a:xfrm>
              <a:prstGeom prst="rect">
                <a:avLst/>
              </a:prstGeom>
            </p:spPr>
          </p:pic>
          <p:sp>
            <p:nvSpPr>
              <p:cNvPr id="23" name="TextBox 22">
                <a:extLst>
                  <a:ext uri="{FF2B5EF4-FFF2-40B4-BE49-F238E27FC236}">
                    <a16:creationId xmlns:a16="http://schemas.microsoft.com/office/drawing/2014/main" id="{8D93363D-6BC7-55C3-A0D8-03BD3CE4173A}"/>
                  </a:ext>
                </a:extLst>
              </p:cNvPr>
              <p:cNvSpPr txBox="1"/>
              <p:nvPr/>
            </p:nvSpPr>
            <p:spPr>
              <a:xfrm>
                <a:off x="9741707" y="6327692"/>
                <a:ext cx="464828" cy="292196"/>
              </a:xfrm>
              <a:prstGeom prst="rect">
                <a:avLst/>
              </a:prstGeom>
              <a:noFill/>
            </p:spPr>
            <p:txBody>
              <a:bodyPr wrap="square" rtlCol="0">
                <a:spAutoFit/>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lumMod val="95000"/>
                      </a:schemeClr>
                    </a:solidFill>
                    <a:effectLst/>
                    <a:uLnTx/>
                    <a:uFillTx/>
                    <a:latin typeface="Tw Cen MT Condensed"/>
                    <a:ea typeface="+mn-ea"/>
                    <a:cs typeface="+mn-cs"/>
                  </a:rPr>
                  <a:t>SNET</a:t>
                </a:r>
                <a:endParaRPr kumimoji="0" lang="en-US" sz="2000" b="0" i="0" u="none" strike="noStrike" kern="1200" cap="none" spc="0" normalizeH="0" baseline="0" noProof="0" dirty="0">
                  <a:ln>
                    <a:noFill/>
                  </a:ln>
                  <a:solidFill>
                    <a:schemeClr val="bg1">
                      <a:lumMod val="95000"/>
                    </a:schemeClr>
                  </a:solidFill>
                  <a:effectLst/>
                  <a:uLnTx/>
                  <a:uFillTx/>
                  <a:latin typeface="Tw Cen MT Condensed"/>
                  <a:ea typeface="+mn-ea"/>
                  <a:cs typeface="+mn-cs"/>
                </a:endParaRPr>
              </a:p>
            </p:txBody>
          </p:sp>
        </p:grpSp>
        <p:sp>
          <p:nvSpPr>
            <p:cNvPr id="21" name="Text Placeholder 4">
              <a:extLst>
                <a:ext uri="{FF2B5EF4-FFF2-40B4-BE49-F238E27FC236}">
                  <a16:creationId xmlns:a16="http://schemas.microsoft.com/office/drawing/2014/main" id="{2F8C3134-D958-E354-1097-0122FD09EBE3}"/>
                </a:ext>
              </a:extLst>
            </p:cNvPr>
            <p:cNvSpPr txBox="1">
              <a:spLocks/>
            </p:cNvSpPr>
            <p:nvPr/>
          </p:nvSpPr>
          <p:spPr>
            <a:xfrm>
              <a:off x="10207696" y="6172200"/>
              <a:ext cx="1488882" cy="33860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2B6FB6"/>
                  </a:solidFill>
                  <a:effectLst/>
                  <a:uLnTx/>
                  <a:uFillTx/>
                  <a:latin typeface="Tw Cen MT Condensed"/>
                  <a:ea typeface="+mn-ea"/>
                  <a:cs typeface="+mn-cs"/>
                </a:rPr>
                <a:t>PAGE 36-44</a:t>
              </a:r>
            </a:p>
          </p:txBody>
        </p:sp>
      </p:grpSp>
    </p:spTree>
    <p:extLst>
      <p:ext uri="{BB962C8B-B14F-4D97-AF65-F5344CB8AC3E}">
        <p14:creationId xmlns:p14="http://schemas.microsoft.com/office/powerpoint/2010/main" val="298833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286FB6"/>
        </a:solidFill>
        <a:effectLst/>
      </p:bgPr>
    </p:bg>
    <p:spTree>
      <p:nvGrpSpPr>
        <p:cNvPr id="1" name=""/>
        <p:cNvGrpSpPr/>
        <p:nvPr/>
      </p:nvGrpSpPr>
      <p:grpSpPr>
        <a:xfrm>
          <a:off x="0" y="0"/>
          <a:ext cx="0" cy="0"/>
          <a:chOff x="0" y="0"/>
          <a:chExt cx="0" cy="0"/>
        </a:xfrm>
      </p:grpSpPr>
      <p:pic>
        <p:nvPicPr>
          <p:cNvPr id="14" name="Picture 13" descr="A picture containing metalware, chain&#10;&#10;Description automatically generated">
            <a:extLst>
              <a:ext uri="{FF2B5EF4-FFF2-40B4-BE49-F238E27FC236}">
                <a16:creationId xmlns:a16="http://schemas.microsoft.com/office/drawing/2014/main" id="{F292B55D-C40A-4753-8DDA-8804EE8AC4A7}"/>
              </a:ext>
            </a:extLst>
          </p:cNvPr>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V="1">
            <a:off x="7005366" y="2409594"/>
            <a:ext cx="481965" cy="49168"/>
          </a:xfrm>
          <a:prstGeom prst="rect">
            <a:avLst/>
          </a:prstGeom>
        </p:spPr>
      </p:pic>
      <p:sp>
        <p:nvSpPr>
          <p:cNvPr id="2" name="Slide Number Placeholder 1">
            <a:extLst>
              <a:ext uri="{FF2B5EF4-FFF2-40B4-BE49-F238E27FC236}">
                <a16:creationId xmlns:a16="http://schemas.microsoft.com/office/drawing/2014/main" id="{ECD99F23-1718-5FB5-DE90-3C4BE880D79C}"/>
              </a:ext>
            </a:extLst>
          </p:cNvPr>
          <p:cNvSpPr>
            <a:spLocks noGrp="1"/>
          </p:cNvSpPr>
          <p:nvPr>
            <p:ph type="sldNum" sz="quarter" idx="12"/>
          </p:nvPr>
        </p:nvSpPr>
        <p:spPr/>
        <p:txBody>
          <a:bodyPr/>
          <a:lstStyle/>
          <a:p>
            <a:fld id="{5805A9EC-108B-40EA-95FB-2468C466EA14}" type="slidenum">
              <a:rPr lang="en-US" smtClean="0"/>
              <a:pPr/>
              <a:t>122</a:t>
            </a:fld>
            <a:endParaRPr lang="en-US" dirty="0"/>
          </a:p>
        </p:txBody>
      </p:sp>
    </p:spTree>
    <p:extLst>
      <p:ext uri="{BB962C8B-B14F-4D97-AF65-F5344CB8AC3E}">
        <p14:creationId xmlns:p14="http://schemas.microsoft.com/office/powerpoint/2010/main" val="28564038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71"/>
        <p:cNvGrpSpPr/>
        <p:nvPr/>
      </p:nvGrpSpPr>
      <p:grpSpPr>
        <a:xfrm>
          <a:off x="0" y="0"/>
          <a:ext cx="0" cy="0"/>
          <a:chOff x="0" y="0"/>
          <a:chExt cx="0" cy="0"/>
        </a:xfrm>
      </p:grpSpPr>
      <p:sp>
        <p:nvSpPr>
          <p:cNvPr id="972" name="Google Shape;972;p20"/>
          <p:cNvSpPr txBox="1">
            <a:spLocks noGrp="1"/>
          </p:cNvSpPr>
          <p:nvPr>
            <p:ph type="title"/>
          </p:nvPr>
        </p:nvSpPr>
        <p:spPr/>
        <p:txBody>
          <a:bodyPr/>
          <a:lstStyle/>
          <a:p>
            <a:r>
              <a:rPr lang="en-US" dirty="0"/>
              <a:t>Debrief &amp; Closing</a:t>
            </a:r>
          </a:p>
        </p:txBody>
      </p:sp>
    </p:spTree>
    <p:extLst>
      <p:ext uri="{BB962C8B-B14F-4D97-AF65-F5344CB8AC3E}">
        <p14:creationId xmlns:p14="http://schemas.microsoft.com/office/powerpoint/2010/main" val="303895127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33A92BA-F0BD-483B-607C-0791DE254960}"/>
              </a:ext>
            </a:extLst>
          </p:cNvPr>
          <p:cNvSpPr>
            <a:spLocks noGrp="1"/>
          </p:cNvSpPr>
          <p:nvPr>
            <p:ph type="sldNum" sz="quarter" idx="12"/>
          </p:nvPr>
        </p:nvSpPr>
        <p:spPr/>
        <p:txBody>
          <a:bodyPr/>
          <a:lstStyle/>
          <a:p>
            <a:fld id="{5805A9EC-108B-40EA-95FB-2468C466EA14}" type="slidenum">
              <a:rPr lang="en-US" smtClean="0"/>
              <a:t>124</a:t>
            </a:fld>
            <a:endParaRPr lang="en-US" dirty="0"/>
          </a:p>
        </p:txBody>
      </p:sp>
      <p:sp>
        <p:nvSpPr>
          <p:cNvPr id="9" name="Rectangle 8">
            <a:extLst>
              <a:ext uri="{FF2B5EF4-FFF2-40B4-BE49-F238E27FC236}">
                <a16:creationId xmlns:a16="http://schemas.microsoft.com/office/drawing/2014/main" id="{114560AB-066C-D21B-D824-2EC2EA2FBC11}"/>
              </a:ext>
            </a:extLst>
          </p:cNvPr>
          <p:cNvSpPr/>
          <p:nvPr/>
        </p:nvSpPr>
        <p:spPr>
          <a:xfrm>
            <a:off x="-152400" y="228600"/>
            <a:ext cx="12649200" cy="2053273"/>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9548A17-A022-BF04-8CDB-78D172281BBA}"/>
              </a:ext>
            </a:extLst>
          </p:cNvPr>
          <p:cNvGrpSpPr/>
          <p:nvPr/>
        </p:nvGrpSpPr>
        <p:grpSpPr>
          <a:xfrm>
            <a:off x="6294120" y="2589179"/>
            <a:ext cx="4572000" cy="3837940"/>
            <a:chOff x="7117080" y="2665412"/>
            <a:chExt cx="4389120" cy="3837940"/>
          </a:xfrm>
        </p:grpSpPr>
        <p:sp>
          <p:nvSpPr>
            <p:cNvPr id="11" name="Rectangle 10">
              <a:extLst>
                <a:ext uri="{FF2B5EF4-FFF2-40B4-BE49-F238E27FC236}">
                  <a16:creationId xmlns:a16="http://schemas.microsoft.com/office/drawing/2014/main" id="{A1925134-6FDD-F864-7D63-31C7366D2132}"/>
                </a:ext>
              </a:extLst>
            </p:cNvPr>
            <p:cNvSpPr/>
            <p:nvPr/>
          </p:nvSpPr>
          <p:spPr>
            <a:xfrm>
              <a:off x="7117080" y="3302952"/>
              <a:ext cx="4389120" cy="3200400"/>
            </a:xfrm>
            <a:prstGeom prst="rect">
              <a:avLst/>
            </a:prstGeom>
            <a:solidFill>
              <a:schemeClr val="tx2">
                <a:alpha val="30196"/>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17F8009-ACAB-6049-289B-3F6AC7C4A6F6}"/>
                </a:ext>
              </a:extLst>
            </p:cNvPr>
            <p:cNvSpPr/>
            <p:nvPr/>
          </p:nvSpPr>
          <p:spPr>
            <a:xfrm>
              <a:off x="7117080" y="2665412"/>
              <a:ext cx="4389120" cy="640080"/>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73EC91D2-71F5-614B-14CE-5C82DAB8FA3F}"/>
              </a:ext>
            </a:extLst>
          </p:cNvPr>
          <p:cNvGrpSpPr/>
          <p:nvPr/>
        </p:nvGrpSpPr>
        <p:grpSpPr>
          <a:xfrm>
            <a:off x="1463040" y="2589179"/>
            <a:ext cx="4572000" cy="3821045"/>
            <a:chOff x="2366161" y="2621087"/>
            <a:chExt cx="4389120" cy="3821045"/>
          </a:xfrm>
        </p:grpSpPr>
        <p:sp>
          <p:nvSpPr>
            <p:cNvPr id="14" name="Rectangle 13">
              <a:extLst>
                <a:ext uri="{FF2B5EF4-FFF2-40B4-BE49-F238E27FC236}">
                  <a16:creationId xmlns:a16="http://schemas.microsoft.com/office/drawing/2014/main" id="{5401D97B-5F43-E4D8-1D18-92FA679427C1}"/>
                </a:ext>
              </a:extLst>
            </p:cNvPr>
            <p:cNvSpPr/>
            <p:nvPr/>
          </p:nvSpPr>
          <p:spPr>
            <a:xfrm>
              <a:off x="2366161" y="2621087"/>
              <a:ext cx="4389120" cy="64008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F3FA209-0012-AAFA-23A6-0913B3DF7864}"/>
                </a:ext>
              </a:extLst>
            </p:cNvPr>
            <p:cNvSpPr/>
            <p:nvPr/>
          </p:nvSpPr>
          <p:spPr>
            <a:xfrm>
              <a:off x="2366161" y="3241732"/>
              <a:ext cx="4389120" cy="3200400"/>
            </a:xfrm>
            <a:prstGeom prst="rect">
              <a:avLst/>
            </a:prstGeom>
            <a:solidFill>
              <a:schemeClr val="accent2">
                <a:alpha val="30196"/>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sp>
        <p:nvSpPr>
          <p:cNvPr id="16" name="Title 1">
            <a:extLst>
              <a:ext uri="{FF2B5EF4-FFF2-40B4-BE49-F238E27FC236}">
                <a16:creationId xmlns:a16="http://schemas.microsoft.com/office/drawing/2014/main" id="{2E6F65F7-802D-A545-780B-88FA4F758EA2}"/>
              </a:ext>
            </a:extLst>
          </p:cNvPr>
          <p:cNvSpPr txBox="1">
            <a:spLocks/>
          </p:cNvSpPr>
          <p:nvPr/>
        </p:nvSpPr>
        <p:spPr>
          <a:xfrm>
            <a:off x="3134590" y="989103"/>
            <a:ext cx="8282073" cy="1088418"/>
          </a:xfrm>
          <a:prstGeom prst="rect">
            <a:avLst/>
          </a:prstGeom>
          <a:noFill/>
          <a:ln>
            <a:noFill/>
          </a:ln>
        </p:spPr>
        <p:txBody>
          <a:bodyPr spcFirstLastPara="1" vert="horz" wrap="square" lIns="45720" tIns="45700" rIns="45720" bIns="45700" rtlCol="0" anchor="t" anchorCtr="0">
            <a:noAutofit/>
          </a:bodyPr>
          <a:lstStyle>
            <a:lvl1pPr marL="0" marR="0" lvl="0" indent="0" algn="l" defTabSz="914400" rtl="0" eaLnBrk="1" latinLnBrk="0" hangingPunct="1">
              <a:lnSpc>
                <a:spcPct val="80000"/>
              </a:lnSpc>
              <a:spcBef>
                <a:spcPts val="0"/>
              </a:spcBef>
              <a:spcAft>
                <a:spcPts val="0"/>
              </a:spcAft>
              <a:buClr>
                <a:srgbClr val="2CB772"/>
              </a:buClr>
              <a:buSzPts val="8800"/>
              <a:buFont typeface="Gill Sans"/>
              <a:buNone/>
              <a:defRPr sz="7200" b="0" i="0" u="none" strike="noStrike" kern="1200" cap="none" baseline="0">
                <a:solidFill>
                  <a:schemeClr val="accent1"/>
                </a:solidFill>
                <a:latin typeface="+mj-lt"/>
                <a:ea typeface="Gill Sans"/>
                <a:cs typeface="Gill Sans"/>
                <a:sym typeface="Gill Sans"/>
              </a:defRPr>
            </a:lvl1pPr>
            <a:lvl2pPr marR="0" lvl="1"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9pPr>
          </a:lstStyle>
          <a:p>
            <a:r>
              <a:rPr lang="en-US" dirty="0">
                <a:solidFill>
                  <a:schemeClr val="bg1"/>
                </a:solidFill>
              </a:rPr>
              <a:t>What’s to come tomorrow...</a:t>
            </a:r>
          </a:p>
        </p:txBody>
      </p:sp>
      <p:sp>
        <p:nvSpPr>
          <p:cNvPr id="17" name="Text Placeholder 2">
            <a:extLst>
              <a:ext uri="{FF2B5EF4-FFF2-40B4-BE49-F238E27FC236}">
                <a16:creationId xmlns:a16="http://schemas.microsoft.com/office/drawing/2014/main" id="{623904E1-A276-5C9C-78AC-D0CAA18A9F80}"/>
              </a:ext>
            </a:extLst>
          </p:cNvPr>
          <p:cNvSpPr txBox="1">
            <a:spLocks/>
          </p:cNvSpPr>
          <p:nvPr/>
        </p:nvSpPr>
        <p:spPr>
          <a:xfrm>
            <a:off x="3134590" y="321483"/>
            <a:ext cx="6050597" cy="576235"/>
          </a:xfrm>
          <a:prstGeom prst="rect">
            <a:avLst/>
          </a:prstGeom>
          <a:noFill/>
          <a:ln>
            <a:noFill/>
          </a:ln>
        </p:spPr>
        <p:txBody>
          <a:bodyPr spcFirstLastPara="1" vert="horz" wrap="square" lIns="45720" tIns="45700" rIns="45720" bIns="45700" rtlCol="0" anchor="ctr" anchorCtr="0">
            <a:noAutofit/>
          </a:bodyPr>
          <a:lstStyle>
            <a:lvl1pPr marL="0" marR="0" lvl="0" indent="0" algn="l" defTabSz="914400" rtl="0" eaLnBrk="1" latinLnBrk="0" hangingPunct="1">
              <a:lnSpc>
                <a:spcPct val="100000"/>
              </a:lnSpc>
              <a:spcBef>
                <a:spcPts val="0"/>
              </a:spcBef>
              <a:spcAft>
                <a:spcPts val="0"/>
              </a:spcAft>
              <a:buClr>
                <a:srgbClr val="7A7B83"/>
              </a:buClr>
              <a:buSzPts val="3600"/>
              <a:buFont typeface="Gill Sans"/>
              <a:buNone/>
              <a:defRPr sz="1800" b="0" i="0" u="none" strike="noStrike" kern="1200" cap="all" baseline="0">
                <a:solidFill>
                  <a:srgbClr val="7A7B83"/>
                </a:solidFill>
                <a:latin typeface="Calibri Light" panose="020F0302020204030204" pitchFamily="34" charset="0"/>
                <a:ea typeface="Calibri Light" panose="020F0302020204030204" pitchFamily="34" charset="0"/>
                <a:cs typeface="Calibri Light" panose="020F0302020204030204" pitchFamily="34" charset="0"/>
                <a:sym typeface="Gill Sans"/>
              </a:defRPr>
            </a:lvl1pPr>
            <a:lvl2pPr marL="457200" marR="0" lvl="1" indent="-114300" algn="just" defTabSz="914400" rtl="0" eaLnBrk="1" latinLnBrk="0" hangingPunct="1">
              <a:lnSpc>
                <a:spcPct val="100000"/>
              </a:lnSpc>
              <a:spcBef>
                <a:spcPts val="0"/>
              </a:spcBef>
              <a:spcAft>
                <a:spcPts val="0"/>
              </a:spcAft>
              <a:buClr>
                <a:srgbClr val="515257"/>
              </a:buClr>
              <a:buSzPts val="3600"/>
              <a:buFont typeface="Gill Sans"/>
              <a:buNone/>
              <a:defRPr sz="1800" b="0" i="0" u="none" strike="noStrike" kern="1200" cap="none">
                <a:solidFill>
                  <a:srgbClr val="515257"/>
                </a:solidFill>
                <a:latin typeface="Gill Sans"/>
                <a:ea typeface="Gill Sans"/>
                <a:cs typeface="Gill Sans"/>
                <a:sym typeface="Gill Sans"/>
              </a:defRPr>
            </a:lvl2pPr>
            <a:lvl3pPr marL="685800" marR="0" lvl="2" indent="-114300" algn="just" defTabSz="914400" rtl="0" eaLnBrk="1" latinLnBrk="0" hangingPunct="1">
              <a:lnSpc>
                <a:spcPct val="100000"/>
              </a:lnSpc>
              <a:spcBef>
                <a:spcPts val="0"/>
              </a:spcBef>
              <a:spcAft>
                <a:spcPts val="0"/>
              </a:spcAft>
              <a:buClr>
                <a:srgbClr val="515257"/>
              </a:buClr>
              <a:buSzPts val="3600"/>
              <a:buFont typeface="Gill Sans"/>
              <a:buNone/>
              <a:defRPr sz="1800" b="0" i="0" u="none" strike="noStrike" kern="1200" cap="none">
                <a:solidFill>
                  <a:srgbClr val="515257"/>
                </a:solidFill>
                <a:latin typeface="Gill Sans"/>
                <a:ea typeface="Gill Sans"/>
                <a:cs typeface="Gill Sans"/>
                <a:sym typeface="Gill Sans"/>
              </a:defRPr>
            </a:lvl3pPr>
            <a:lvl4pPr marL="914400" marR="0" lvl="3" indent="-114300" algn="just" defTabSz="914400" rtl="0" eaLnBrk="1" latinLnBrk="0" hangingPunct="1">
              <a:lnSpc>
                <a:spcPct val="100000"/>
              </a:lnSpc>
              <a:spcBef>
                <a:spcPts val="0"/>
              </a:spcBef>
              <a:spcAft>
                <a:spcPts val="0"/>
              </a:spcAft>
              <a:buClr>
                <a:srgbClr val="515257"/>
              </a:buClr>
              <a:buSzPts val="3600"/>
              <a:buFont typeface="Gill Sans"/>
              <a:buNone/>
              <a:defRPr sz="1800" b="0" i="0" u="none" strike="noStrike" kern="1200" cap="none">
                <a:solidFill>
                  <a:srgbClr val="515257"/>
                </a:solidFill>
                <a:latin typeface="Gill Sans"/>
                <a:ea typeface="Gill Sans"/>
                <a:cs typeface="Gill Sans"/>
                <a:sym typeface="Gill Sans"/>
              </a:defRPr>
            </a:lvl4pPr>
            <a:lvl5pPr marL="1143000" marR="0" lvl="4" indent="-114300" algn="just" defTabSz="914400" rtl="0" eaLnBrk="1" latinLnBrk="0" hangingPunct="1">
              <a:lnSpc>
                <a:spcPct val="100000"/>
              </a:lnSpc>
              <a:spcBef>
                <a:spcPts val="0"/>
              </a:spcBef>
              <a:spcAft>
                <a:spcPts val="0"/>
              </a:spcAft>
              <a:buClr>
                <a:srgbClr val="515257"/>
              </a:buClr>
              <a:buSzPts val="3600"/>
              <a:buFont typeface="Gill Sans"/>
              <a:buNone/>
              <a:defRPr sz="1800" b="0" i="0" u="none" strike="noStrike" kern="1200" cap="none">
                <a:solidFill>
                  <a:srgbClr val="515257"/>
                </a:solidFill>
                <a:latin typeface="Gill Sans"/>
                <a:ea typeface="Gill Sans"/>
                <a:cs typeface="Gill Sans"/>
                <a:sym typeface="Gill Sans"/>
              </a:defRPr>
            </a:lvl5pPr>
            <a:lvl6pPr marL="1371600" marR="0" lvl="5" indent="-114300" algn="just" defTabSz="914400" rtl="0" eaLnBrk="1" latinLnBrk="0" hangingPunct="1">
              <a:lnSpc>
                <a:spcPct val="100000"/>
              </a:lnSpc>
              <a:spcBef>
                <a:spcPts val="0"/>
              </a:spcBef>
              <a:spcAft>
                <a:spcPts val="0"/>
              </a:spcAft>
              <a:buClr>
                <a:srgbClr val="A6A7AC"/>
              </a:buClr>
              <a:buSzPts val="2300"/>
              <a:buFont typeface="PT Sans"/>
              <a:buNone/>
              <a:defRPr sz="1150" b="0" i="0" u="none" strike="noStrike" kern="1200" cap="none">
                <a:solidFill>
                  <a:srgbClr val="A6A7AC"/>
                </a:solidFill>
                <a:latin typeface="PT Sans"/>
                <a:ea typeface="PT Sans"/>
                <a:cs typeface="PT Sans"/>
                <a:sym typeface="PT Sans"/>
              </a:defRPr>
            </a:lvl6pPr>
            <a:lvl7pPr marL="1600200" marR="0" lvl="6" indent="-114300" algn="just" defTabSz="914400" rtl="0" eaLnBrk="1" latinLnBrk="0" hangingPunct="1">
              <a:lnSpc>
                <a:spcPct val="100000"/>
              </a:lnSpc>
              <a:spcBef>
                <a:spcPts val="0"/>
              </a:spcBef>
              <a:spcAft>
                <a:spcPts val="0"/>
              </a:spcAft>
              <a:buClr>
                <a:srgbClr val="A6A7AC"/>
              </a:buClr>
              <a:buSzPts val="2300"/>
              <a:buFont typeface="PT Sans"/>
              <a:buNone/>
              <a:defRPr sz="1150" b="0" i="0" u="none" strike="noStrike" kern="1200" cap="none">
                <a:solidFill>
                  <a:srgbClr val="A6A7AC"/>
                </a:solidFill>
                <a:latin typeface="PT Sans"/>
                <a:ea typeface="PT Sans"/>
                <a:cs typeface="PT Sans"/>
                <a:sym typeface="PT Sans"/>
              </a:defRPr>
            </a:lvl7pPr>
            <a:lvl8pPr marL="1828800" marR="0" lvl="7" indent="-114300" algn="just" defTabSz="914400" rtl="0" eaLnBrk="1" latinLnBrk="0" hangingPunct="1">
              <a:lnSpc>
                <a:spcPct val="100000"/>
              </a:lnSpc>
              <a:spcBef>
                <a:spcPts val="0"/>
              </a:spcBef>
              <a:spcAft>
                <a:spcPts val="0"/>
              </a:spcAft>
              <a:buClr>
                <a:srgbClr val="A6A7AC"/>
              </a:buClr>
              <a:buSzPts val="2300"/>
              <a:buFont typeface="PT Sans"/>
              <a:buNone/>
              <a:defRPr sz="1150" b="0" i="0" u="none" strike="noStrike" kern="1200" cap="none">
                <a:solidFill>
                  <a:srgbClr val="A6A7AC"/>
                </a:solidFill>
                <a:latin typeface="PT Sans"/>
                <a:ea typeface="PT Sans"/>
                <a:cs typeface="PT Sans"/>
                <a:sym typeface="PT Sans"/>
              </a:defRPr>
            </a:lvl8pPr>
            <a:lvl9pPr marL="2057400" marR="0" lvl="8" indent="-114300" algn="just" defTabSz="914400" rtl="0" eaLnBrk="1" latinLnBrk="0" hangingPunct="1">
              <a:lnSpc>
                <a:spcPct val="100000"/>
              </a:lnSpc>
              <a:spcBef>
                <a:spcPts val="0"/>
              </a:spcBef>
              <a:spcAft>
                <a:spcPts val="0"/>
              </a:spcAft>
              <a:buClr>
                <a:srgbClr val="A6A7AC"/>
              </a:buClr>
              <a:buSzPts val="2300"/>
              <a:buFont typeface="PT Sans"/>
              <a:buNone/>
              <a:defRPr sz="1150" b="0" i="0" u="none" strike="noStrike" kern="1200" cap="none">
                <a:solidFill>
                  <a:srgbClr val="A6A7AC"/>
                </a:solidFill>
                <a:latin typeface="PT Sans"/>
                <a:ea typeface="PT Sans"/>
                <a:cs typeface="PT Sans"/>
                <a:sym typeface="PT Sans"/>
              </a:defRPr>
            </a:lvl9pPr>
          </a:lstStyle>
          <a:p>
            <a:r>
              <a:rPr lang="en-US" sz="2400" dirty="0">
                <a:solidFill>
                  <a:schemeClr val="bg1"/>
                </a:solidFill>
                <a:latin typeface="Calibri" panose="020F0502020204030204" pitchFamily="34" charset="0"/>
                <a:cs typeface="Calibri" panose="020F0502020204030204" pitchFamily="34" charset="0"/>
              </a:rPr>
              <a:t>Previewing Day 3</a:t>
            </a:r>
          </a:p>
        </p:txBody>
      </p:sp>
      <p:sp>
        <p:nvSpPr>
          <p:cNvPr id="20" name="Text Placeholder 5">
            <a:extLst>
              <a:ext uri="{FF2B5EF4-FFF2-40B4-BE49-F238E27FC236}">
                <a16:creationId xmlns:a16="http://schemas.microsoft.com/office/drawing/2014/main" id="{10519D91-1086-AE80-8E32-D8BC436CC570}"/>
              </a:ext>
            </a:extLst>
          </p:cNvPr>
          <p:cNvSpPr txBox="1">
            <a:spLocks/>
          </p:cNvSpPr>
          <p:nvPr/>
        </p:nvSpPr>
        <p:spPr>
          <a:xfrm>
            <a:off x="1687679" y="2655046"/>
            <a:ext cx="2835275" cy="54927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chemeClr val="bg1"/>
                </a:solidFill>
                <a:latin typeface="+mj-lt"/>
              </a:rPr>
              <a:t>DAY 3: PREVIEW</a:t>
            </a:r>
          </a:p>
        </p:txBody>
      </p:sp>
      <p:sp>
        <p:nvSpPr>
          <p:cNvPr id="21" name="Text Placeholder 6">
            <a:extLst>
              <a:ext uri="{FF2B5EF4-FFF2-40B4-BE49-F238E27FC236}">
                <a16:creationId xmlns:a16="http://schemas.microsoft.com/office/drawing/2014/main" id="{8F8A0ACC-D349-CC8E-84AF-82100A07C77C}"/>
              </a:ext>
            </a:extLst>
          </p:cNvPr>
          <p:cNvSpPr txBox="1">
            <a:spLocks/>
          </p:cNvSpPr>
          <p:nvPr/>
        </p:nvSpPr>
        <p:spPr>
          <a:xfrm>
            <a:off x="6461125" y="2671238"/>
            <a:ext cx="2835275" cy="54927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chemeClr val="bg1"/>
                </a:solidFill>
                <a:latin typeface="+mj-lt"/>
              </a:rPr>
              <a:t>YOUR HOMEWORK</a:t>
            </a:r>
          </a:p>
        </p:txBody>
      </p:sp>
      <p:sp>
        <p:nvSpPr>
          <p:cNvPr id="22" name="Text Placeholder 4">
            <a:extLst>
              <a:ext uri="{FF2B5EF4-FFF2-40B4-BE49-F238E27FC236}">
                <a16:creationId xmlns:a16="http://schemas.microsoft.com/office/drawing/2014/main" id="{F48A7D1D-194A-807B-4EBD-59C12E0F4651}"/>
              </a:ext>
            </a:extLst>
          </p:cNvPr>
          <p:cNvSpPr txBox="1">
            <a:spLocks/>
          </p:cNvSpPr>
          <p:nvPr/>
        </p:nvSpPr>
        <p:spPr>
          <a:xfrm>
            <a:off x="6522720" y="3536565"/>
            <a:ext cx="4114800" cy="26517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Tx/>
              <a:buChar char="-"/>
            </a:pPr>
            <a:r>
              <a:rPr lang="en-US" sz="2400" dirty="0"/>
              <a:t>Review SNET Phases 4 and 5. Create complementary notes to include in the analysis and application activities for Day 3. </a:t>
            </a:r>
          </a:p>
        </p:txBody>
      </p:sp>
      <p:sp>
        <p:nvSpPr>
          <p:cNvPr id="23" name="Oval 22">
            <a:extLst>
              <a:ext uri="{FF2B5EF4-FFF2-40B4-BE49-F238E27FC236}">
                <a16:creationId xmlns:a16="http://schemas.microsoft.com/office/drawing/2014/main" id="{83F05D59-ABAF-951B-7E58-C354A9A55A97}"/>
              </a:ext>
            </a:extLst>
          </p:cNvPr>
          <p:cNvSpPr/>
          <p:nvPr/>
        </p:nvSpPr>
        <p:spPr>
          <a:xfrm>
            <a:off x="405849" y="386556"/>
            <a:ext cx="1737360" cy="1737360"/>
          </a:xfrm>
          <a:prstGeom prst="ellips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24" name="Picture 23" descr="A black and white logo&#10;&#10;Description automatically generated with low confidence">
            <a:extLst>
              <a:ext uri="{FF2B5EF4-FFF2-40B4-BE49-F238E27FC236}">
                <a16:creationId xmlns:a16="http://schemas.microsoft.com/office/drawing/2014/main" id="{6DA9BDAB-75BE-6DC3-69AF-36005F72CC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714932"/>
            <a:ext cx="1097280" cy="1097280"/>
          </a:xfrm>
          <a:prstGeom prst="rect">
            <a:avLst/>
          </a:prstGeom>
        </p:spPr>
      </p:pic>
      <p:sp>
        <p:nvSpPr>
          <p:cNvPr id="4" name="Text Placeholder 3">
            <a:extLst>
              <a:ext uri="{FF2B5EF4-FFF2-40B4-BE49-F238E27FC236}">
                <a16:creationId xmlns:a16="http://schemas.microsoft.com/office/drawing/2014/main" id="{A37363D7-75C5-5603-9B8E-936C77B09E9B}"/>
              </a:ext>
            </a:extLst>
          </p:cNvPr>
          <p:cNvSpPr>
            <a:spLocks noGrp="1"/>
          </p:cNvSpPr>
          <p:nvPr>
            <p:ph type="body" sz="quarter" idx="4294967295"/>
          </p:nvPr>
        </p:nvSpPr>
        <p:spPr>
          <a:xfrm>
            <a:off x="1691640" y="3539516"/>
            <a:ext cx="4114800" cy="2651760"/>
          </a:xfrm>
        </p:spPr>
        <p:txBody>
          <a:bodyPr>
            <a:noAutofit/>
          </a:bodyPr>
          <a:lstStyle/>
          <a:p>
            <a:pPr marL="457200" indent="-457200">
              <a:buFontTx/>
              <a:buChar char="-"/>
            </a:pPr>
            <a:r>
              <a:rPr lang="en-US" sz="2400" dirty="0"/>
              <a:t>Report Out </a:t>
            </a:r>
          </a:p>
          <a:p>
            <a:pPr marL="457200" indent="-457200">
              <a:buFontTx/>
              <a:buChar char="-"/>
            </a:pPr>
            <a:r>
              <a:rPr lang="en-US" sz="2400" dirty="0"/>
              <a:t>Deep Dive into Phases 4 &amp; 5</a:t>
            </a:r>
          </a:p>
          <a:p>
            <a:pPr marL="457200" indent="-457200">
              <a:buFontTx/>
              <a:buChar char="-"/>
            </a:pPr>
            <a:r>
              <a:rPr lang="en-US" sz="2400" dirty="0"/>
              <a:t>Reflections on conducting your social norms exploration</a:t>
            </a:r>
          </a:p>
          <a:p>
            <a:pPr marL="457200" indent="-457200">
              <a:buFontTx/>
              <a:buChar char="-"/>
            </a:pPr>
            <a:r>
              <a:rPr lang="en-US" sz="2400" dirty="0"/>
              <a:t>Homework </a:t>
            </a:r>
          </a:p>
        </p:txBody>
      </p:sp>
    </p:spTree>
    <p:extLst>
      <p:ext uri="{BB962C8B-B14F-4D97-AF65-F5344CB8AC3E}">
        <p14:creationId xmlns:p14="http://schemas.microsoft.com/office/powerpoint/2010/main" val="305043230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71"/>
        <p:cNvGrpSpPr/>
        <p:nvPr/>
      </p:nvGrpSpPr>
      <p:grpSpPr>
        <a:xfrm>
          <a:off x="0" y="0"/>
          <a:ext cx="0" cy="0"/>
          <a:chOff x="0" y="0"/>
          <a:chExt cx="0" cy="0"/>
        </a:xfrm>
      </p:grpSpPr>
      <p:sp>
        <p:nvSpPr>
          <p:cNvPr id="972" name="Google Shape;972;p20"/>
          <p:cNvSpPr txBox="1">
            <a:spLocks noGrp="1"/>
          </p:cNvSpPr>
          <p:nvPr>
            <p:ph type="title"/>
          </p:nvPr>
        </p:nvSpPr>
        <p:spPr>
          <a:xfrm>
            <a:off x="533400" y="4732150"/>
            <a:ext cx="11125200" cy="914400"/>
          </a:xfrm>
          <a:prstGeom prst="rect">
            <a:avLst/>
          </a:prstGeom>
          <a:noFill/>
          <a:ln>
            <a:noFill/>
          </a:ln>
        </p:spPr>
        <p:txBody>
          <a:bodyPr spcFirstLastPara="1" wrap="square" lIns="45713" tIns="22850" rIns="45713" bIns="22850" anchor="t" anchorCtr="0">
            <a:noAutofit/>
          </a:bodyPr>
          <a:lstStyle/>
          <a:p>
            <a:r>
              <a:rPr lang="en-US" sz="8800" b="0" dirty="0">
                <a:latin typeface="Tw Cen MT Condensed" panose="020B0606020104020203" pitchFamily="34" charset="77"/>
              </a:rPr>
              <a:t>Reflections from Day 2 </a:t>
            </a:r>
            <a:endParaRPr sz="8800" b="0" dirty="0">
              <a:latin typeface="Tw Cen MT Condensed" panose="020B0606020104020203" pitchFamily="34" charset="77"/>
            </a:endParaRPr>
          </a:p>
        </p:txBody>
      </p:sp>
    </p:spTree>
    <p:extLst>
      <p:ext uri="{BB962C8B-B14F-4D97-AF65-F5344CB8AC3E}">
        <p14:creationId xmlns:p14="http://schemas.microsoft.com/office/powerpoint/2010/main" val="51002609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16AD8E-39C1-06FA-CB4A-9D2012F283C9}"/>
              </a:ext>
            </a:extLst>
          </p:cNvPr>
          <p:cNvSpPr/>
          <p:nvPr/>
        </p:nvSpPr>
        <p:spPr>
          <a:xfrm>
            <a:off x="-152400" y="228600"/>
            <a:ext cx="12649200" cy="2053273"/>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961DFE2F-6D5B-FD27-A521-B479E9BFDE7B}"/>
              </a:ext>
            </a:extLst>
          </p:cNvPr>
          <p:cNvGrpSpPr/>
          <p:nvPr/>
        </p:nvGrpSpPr>
        <p:grpSpPr>
          <a:xfrm>
            <a:off x="6294120" y="2589179"/>
            <a:ext cx="4572000" cy="3837940"/>
            <a:chOff x="7117080" y="2665412"/>
            <a:chExt cx="4389120" cy="3837940"/>
          </a:xfrm>
        </p:grpSpPr>
        <p:sp>
          <p:nvSpPr>
            <p:cNvPr id="8" name="Rectangle 7">
              <a:extLst>
                <a:ext uri="{FF2B5EF4-FFF2-40B4-BE49-F238E27FC236}">
                  <a16:creationId xmlns:a16="http://schemas.microsoft.com/office/drawing/2014/main" id="{6D77F56B-3DCE-0F17-1E4C-05FB41F31C97}"/>
                </a:ext>
              </a:extLst>
            </p:cNvPr>
            <p:cNvSpPr/>
            <p:nvPr/>
          </p:nvSpPr>
          <p:spPr>
            <a:xfrm>
              <a:off x="7117080" y="3302952"/>
              <a:ext cx="4389120" cy="3200400"/>
            </a:xfrm>
            <a:prstGeom prst="rect">
              <a:avLst/>
            </a:prstGeom>
            <a:solidFill>
              <a:schemeClr val="tx2">
                <a:alpha val="30196"/>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C0FFA4F-E58C-C76B-E51B-AB525AE2A8E1}"/>
                </a:ext>
              </a:extLst>
            </p:cNvPr>
            <p:cNvSpPr/>
            <p:nvPr/>
          </p:nvSpPr>
          <p:spPr>
            <a:xfrm>
              <a:off x="7117080" y="2665412"/>
              <a:ext cx="4389120" cy="640080"/>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972C0DAA-6677-240F-B32A-AA2E24D76762}"/>
              </a:ext>
            </a:extLst>
          </p:cNvPr>
          <p:cNvGrpSpPr/>
          <p:nvPr/>
        </p:nvGrpSpPr>
        <p:grpSpPr>
          <a:xfrm>
            <a:off x="1463040" y="2589179"/>
            <a:ext cx="4572000" cy="3840480"/>
            <a:chOff x="2366161" y="2621087"/>
            <a:chExt cx="4389120" cy="3840480"/>
          </a:xfrm>
        </p:grpSpPr>
        <p:sp>
          <p:nvSpPr>
            <p:cNvPr id="11" name="Rectangle 10">
              <a:extLst>
                <a:ext uri="{FF2B5EF4-FFF2-40B4-BE49-F238E27FC236}">
                  <a16:creationId xmlns:a16="http://schemas.microsoft.com/office/drawing/2014/main" id="{4E1B04B6-3805-9467-BCA8-A7CC45B8FC97}"/>
                </a:ext>
              </a:extLst>
            </p:cNvPr>
            <p:cNvSpPr/>
            <p:nvPr/>
          </p:nvSpPr>
          <p:spPr>
            <a:xfrm>
              <a:off x="2366161" y="2621087"/>
              <a:ext cx="4389120" cy="64008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82A8B80-F957-D08B-1DAF-47F316650EBD}"/>
                </a:ext>
              </a:extLst>
            </p:cNvPr>
            <p:cNvSpPr/>
            <p:nvPr/>
          </p:nvSpPr>
          <p:spPr>
            <a:xfrm>
              <a:off x="2366161" y="3261167"/>
              <a:ext cx="4389120" cy="3200400"/>
            </a:xfrm>
            <a:prstGeom prst="rect">
              <a:avLst/>
            </a:prstGeom>
            <a:solidFill>
              <a:schemeClr val="accent2">
                <a:alpha val="30196"/>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sp>
        <p:nvSpPr>
          <p:cNvPr id="13" name="Title 1">
            <a:extLst>
              <a:ext uri="{FF2B5EF4-FFF2-40B4-BE49-F238E27FC236}">
                <a16:creationId xmlns:a16="http://schemas.microsoft.com/office/drawing/2014/main" id="{0136CBD9-FBF6-4DA8-67EF-BBF083B44DCF}"/>
              </a:ext>
            </a:extLst>
          </p:cNvPr>
          <p:cNvSpPr txBox="1">
            <a:spLocks/>
          </p:cNvSpPr>
          <p:nvPr/>
        </p:nvSpPr>
        <p:spPr>
          <a:xfrm>
            <a:off x="3134590" y="989103"/>
            <a:ext cx="8282073" cy="1088418"/>
          </a:xfrm>
          <a:prstGeom prst="rect">
            <a:avLst/>
          </a:prstGeom>
          <a:noFill/>
          <a:ln>
            <a:noFill/>
          </a:ln>
        </p:spPr>
        <p:txBody>
          <a:bodyPr spcFirstLastPara="1" vert="horz" wrap="square" lIns="45720" tIns="45700" rIns="45720" bIns="45700" rtlCol="0" anchor="t" anchorCtr="0">
            <a:noAutofit/>
          </a:bodyPr>
          <a:lstStyle>
            <a:lvl1pPr marL="0" marR="0" lvl="0" indent="0" algn="l" defTabSz="914400" rtl="0" eaLnBrk="1" latinLnBrk="0" hangingPunct="1">
              <a:lnSpc>
                <a:spcPct val="80000"/>
              </a:lnSpc>
              <a:spcBef>
                <a:spcPts val="0"/>
              </a:spcBef>
              <a:spcAft>
                <a:spcPts val="0"/>
              </a:spcAft>
              <a:buClr>
                <a:srgbClr val="2CB772"/>
              </a:buClr>
              <a:buSzPts val="8800"/>
              <a:buFont typeface="Gill Sans"/>
              <a:buNone/>
              <a:defRPr sz="7200" b="0" i="0" u="none" strike="noStrike" kern="1200" cap="none" baseline="0">
                <a:solidFill>
                  <a:schemeClr val="accent1"/>
                </a:solidFill>
                <a:latin typeface="+mj-lt"/>
                <a:ea typeface="Gill Sans"/>
                <a:cs typeface="Gill Sans"/>
                <a:sym typeface="Gill Sans"/>
              </a:defRPr>
            </a:lvl1pPr>
            <a:lvl2pPr marR="0" lvl="1"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9pPr>
          </a:lstStyle>
          <a:p>
            <a:r>
              <a:rPr lang="en-US" dirty="0">
                <a:solidFill>
                  <a:schemeClr val="bg1"/>
                </a:solidFill>
              </a:rPr>
              <a:t>Exchanging Reflections</a:t>
            </a:r>
          </a:p>
        </p:txBody>
      </p:sp>
      <p:sp>
        <p:nvSpPr>
          <p:cNvPr id="14" name="Text Placeholder 2">
            <a:extLst>
              <a:ext uri="{FF2B5EF4-FFF2-40B4-BE49-F238E27FC236}">
                <a16:creationId xmlns:a16="http://schemas.microsoft.com/office/drawing/2014/main" id="{FB9B659A-A3E9-3017-F09F-E84466E601F5}"/>
              </a:ext>
            </a:extLst>
          </p:cNvPr>
          <p:cNvSpPr txBox="1">
            <a:spLocks/>
          </p:cNvSpPr>
          <p:nvPr/>
        </p:nvSpPr>
        <p:spPr>
          <a:xfrm>
            <a:off x="3134590" y="321483"/>
            <a:ext cx="6050597" cy="576235"/>
          </a:xfrm>
          <a:prstGeom prst="rect">
            <a:avLst/>
          </a:prstGeom>
          <a:noFill/>
          <a:ln>
            <a:noFill/>
          </a:ln>
        </p:spPr>
        <p:txBody>
          <a:bodyPr spcFirstLastPara="1" vert="horz" wrap="square" lIns="45720" tIns="45700" rIns="45720" bIns="45700" rtlCol="0" anchor="ctr" anchorCtr="0">
            <a:noAutofit/>
          </a:bodyPr>
          <a:lstStyle>
            <a:lvl1pPr marL="0" marR="0" lvl="0" indent="0" algn="l" defTabSz="914400" rtl="0" eaLnBrk="1" latinLnBrk="0" hangingPunct="1">
              <a:lnSpc>
                <a:spcPct val="100000"/>
              </a:lnSpc>
              <a:spcBef>
                <a:spcPts val="0"/>
              </a:spcBef>
              <a:spcAft>
                <a:spcPts val="0"/>
              </a:spcAft>
              <a:buClr>
                <a:srgbClr val="7A7B83"/>
              </a:buClr>
              <a:buSzPts val="3600"/>
              <a:buFont typeface="Gill Sans"/>
              <a:buNone/>
              <a:defRPr sz="1800" b="0" i="0" u="none" strike="noStrike" kern="1200" cap="all" baseline="0">
                <a:solidFill>
                  <a:srgbClr val="7A7B83"/>
                </a:solidFill>
                <a:latin typeface="Calibri Light" panose="020F0302020204030204" pitchFamily="34" charset="0"/>
                <a:ea typeface="Calibri Light" panose="020F0302020204030204" pitchFamily="34" charset="0"/>
                <a:cs typeface="Calibri Light" panose="020F0302020204030204" pitchFamily="34" charset="0"/>
                <a:sym typeface="Gill Sans"/>
              </a:defRPr>
            </a:lvl1pPr>
            <a:lvl2pPr marL="457200" marR="0" lvl="1" indent="-114300" algn="just" defTabSz="914400" rtl="0" eaLnBrk="1" latinLnBrk="0" hangingPunct="1">
              <a:lnSpc>
                <a:spcPct val="100000"/>
              </a:lnSpc>
              <a:spcBef>
                <a:spcPts val="0"/>
              </a:spcBef>
              <a:spcAft>
                <a:spcPts val="0"/>
              </a:spcAft>
              <a:buClr>
                <a:srgbClr val="515257"/>
              </a:buClr>
              <a:buSzPts val="3600"/>
              <a:buFont typeface="Gill Sans"/>
              <a:buNone/>
              <a:defRPr sz="1800" b="0" i="0" u="none" strike="noStrike" kern="1200" cap="none">
                <a:solidFill>
                  <a:srgbClr val="515257"/>
                </a:solidFill>
                <a:latin typeface="Gill Sans"/>
                <a:ea typeface="Gill Sans"/>
                <a:cs typeface="Gill Sans"/>
                <a:sym typeface="Gill Sans"/>
              </a:defRPr>
            </a:lvl2pPr>
            <a:lvl3pPr marL="685800" marR="0" lvl="2" indent="-114300" algn="just" defTabSz="914400" rtl="0" eaLnBrk="1" latinLnBrk="0" hangingPunct="1">
              <a:lnSpc>
                <a:spcPct val="100000"/>
              </a:lnSpc>
              <a:spcBef>
                <a:spcPts val="0"/>
              </a:spcBef>
              <a:spcAft>
                <a:spcPts val="0"/>
              </a:spcAft>
              <a:buClr>
                <a:srgbClr val="515257"/>
              </a:buClr>
              <a:buSzPts val="3600"/>
              <a:buFont typeface="Gill Sans"/>
              <a:buNone/>
              <a:defRPr sz="1800" b="0" i="0" u="none" strike="noStrike" kern="1200" cap="none">
                <a:solidFill>
                  <a:srgbClr val="515257"/>
                </a:solidFill>
                <a:latin typeface="Gill Sans"/>
                <a:ea typeface="Gill Sans"/>
                <a:cs typeface="Gill Sans"/>
                <a:sym typeface="Gill Sans"/>
              </a:defRPr>
            </a:lvl3pPr>
            <a:lvl4pPr marL="914400" marR="0" lvl="3" indent="-114300" algn="just" defTabSz="914400" rtl="0" eaLnBrk="1" latinLnBrk="0" hangingPunct="1">
              <a:lnSpc>
                <a:spcPct val="100000"/>
              </a:lnSpc>
              <a:spcBef>
                <a:spcPts val="0"/>
              </a:spcBef>
              <a:spcAft>
                <a:spcPts val="0"/>
              </a:spcAft>
              <a:buClr>
                <a:srgbClr val="515257"/>
              </a:buClr>
              <a:buSzPts val="3600"/>
              <a:buFont typeface="Gill Sans"/>
              <a:buNone/>
              <a:defRPr sz="1800" b="0" i="0" u="none" strike="noStrike" kern="1200" cap="none">
                <a:solidFill>
                  <a:srgbClr val="515257"/>
                </a:solidFill>
                <a:latin typeface="Gill Sans"/>
                <a:ea typeface="Gill Sans"/>
                <a:cs typeface="Gill Sans"/>
                <a:sym typeface="Gill Sans"/>
              </a:defRPr>
            </a:lvl4pPr>
            <a:lvl5pPr marL="1143000" marR="0" lvl="4" indent="-114300" algn="just" defTabSz="914400" rtl="0" eaLnBrk="1" latinLnBrk="0" hangingPunct="1">
              <a:lnSpc>
                <a:spcPct val="100000"/>
              </a:lnSpc>
              <a:spcBef>
                <a:spcPts val="0"/>
              </a:spcBef>
              <a:spcAft>
                <a:spcPts val="0"/>
              </a:spcAft>
              <a:buClr>
                <a:srgbClr val="515257"/>
              </a:buClr>
              <a:buSzPts val="3600"/>
              <a:buFont typeface="Gill Sans"/>
              <a:buNone/>
              <a:defRPr sz="1800" b="0" i="0" u="none" strike="noStrike" kern="1200" cap="none">
                <a:solidFill>
                  <a:srgbClr val="515257"/>
                </a:solidFill>
                <a:latin typeface="Gill Sans"/>
                <a:ea typeface="Gill Sans"/>
                <a:cs typeface="Gill Sans"/>
                <a:sym typeface="Gill Sans"/>
              </a:defRPr>
            </a:lvl5pPr>
            <a:lvl6pPr marL="1371600" marR="0" lvl="5" indent="-114300" algn="just" defTabSz="914400" rtl="0" eaLnBrk="1" latinLnBrk="0" hangingPunct="1">
              <a:lnSpc>
                <a:spcPct val="100000"/>
              </a:lnSpc>
              <a:spcBef>
                <a:spcPts val="0"/>
              </a:spcBef>
              <a:spcAft>
                <a:spcPts val="0"/>
              </a:spcAft>
              <a:buClr>
                <a:srgbClr val="A6A7AC"/>
              </a:buClr>
              <a:buSzPts val="2300"/>
              <a:buFont typeface="PT Sans"/>
              <a:buNone/>
              <a:defRPr sz="1150" b="0" i="0" u="none" strike="noStrike" kern="1200" cap="none">
                <a:solidFill>
                  <a:srgbClr val="A6A7AC"/>
                </a:solidFill>
                <a:latin typeface="PT Sans"/>
                <a:ea typeface="PT Sans"/>
                <a:cs typeface="PT Sans"/>
                <a:sym typeface="PT Sans"/>
              </a:defRPr>
            </a:lvl6pPr>
            <a:lvl7pPr marL="1600200" marR="0" lvl="6" indent="-114300" algn="just" defTabSz="914400" rtl="0" eaLnBrk="1" latinLnBrk="0" hangingPunct="1">
              <a:lnSpc>
                <a:spcPct val="100000"/>
              </a:lnSpc>
              <a:spcBef>
                <a:spcPts val="0"/>
              </a:spcBef>
              <a:spcAft>
                <a:spcPts val="0"/>
              </a:spcAft>
              <a:buClr>
                <a:srgbClr val="A6A7AC"/>
              </a:buClr>
              <a:buSzPts val="2300"/>
              <a:buFont typeface="PT Sans"/>
              <a:buNone/>
              <a:defRPr sz="1150" b="0" i="0" u="none" strike="noStrike" kern="1200" cap="none">
                <a:solidFill>
                  <a:srgbClr val="A6A7AC"/>
                </a:solidFill>
                <a:latin typeface="PT Sans"/>
                <a:ea typeface="PT Sans"/>
                <a:cs typeface="PT Sans"/>
                <a:sym typeface="PT Sans"/>
              </a:defRPr>
            </a:lvl7pPr>
            <a:lvl8pPr marL="1828800" marR="0" lvl="7" indent="-114300" algn="just" defTabSz="914400" rtl="0" eaLnBrk="1" latinLnBrk="0" hangingPunct="1">
              <a:lnSpc>
                <a:spcPct val="100000"/>
              </a:lnSpc>
              <a:spcBef>
                <a:spcPts val="0"/>
              </a:spcBef>
              <a:spcAft>
                <a:spcPts val="0"/>
              </a:spcAft>
              <a:buClr>
                <a:srgbClr val="A6A7AC"/>
              </a:buClr>
              <a:buSzPts val="2300"/>
              <a:buFont typeface="PT Sans"/>
              <a:buNone/>
              <a:defRPr sz="1150" b="0" i="0" u="none" strike="noStrike" kern="1200" cap="none">
                <a:solidFill>
                  <a:srgbClr val="A6A7AC"/>
                </a:solidFill>
                <a:latin typeface="PT Sans"/>
                <a:ea typeface="PT Sans"/>
                <a:cs typeface="PT Sans"/>
                <a:sym typeface="PT Sans"/>
              </a:defRPr>
            </a:lvl8pPr>
            <a:lvl9pPr marL="2057400" marR="0" lvl="8" indent="-114300" algn="just" defTabSz="914400" rtl="0" eaLnBrk="1" latinLnBrk="0" hangingPunct="1">
              <a:lnSpc>
                <a:spcPct val="100000"/>
              </a:lnSpc>
              <a:spcBef>
                <a:spcPts val="0"/>
              </a:spcBef>
              <a:spcAft>
                <a:spcPts val="0"/>
              </a:spcAft>
              <a:buClr>
                <a:srgbClr val="A6A7AC"/>
              </a:buClr>
              <a:buSzPts val="2300"/>
              <a:buFont typeface="PT Sans"/>
              <a:buNone/>
              <a:defRPr sz="1150" b="0" i="0" u="none" strike="noStrike" kern="1200" cap="none">
                <a:solidFill>
                  <a:srgbClr val="A6A7AC"/>
                </a:solidFill>
                <a:latin typeface="PT Sans"/>
                <a:ea typeface="PT Sans"/>
                <a:cs typeface="PT Sans"/>
                <a:sym typeface="PT Sans"/>
              </a:defRPr>
            </a:lvl9pPr>
          </a:lstStyle>
          <a:p>
            <a:r>
              <a:rPr lang="en-US" sz="2400" dirty="0">
                <a:solidFill>
                  <a:schemeClr val="bg1"/>
                </a:solidFill>
                <a:latin typeface="Calibri" panose="020F0502020204030204" pitchFamily="34" charset="0"/>
                <a:cs typeface="Calibri" panose="020F0502020204030204" pitchFamily="34" charset="0"/>
              </a:rPr>
              <a:t>reviewing DAY 2 &amp; Previewing Day 3</a:t>
            </a:r>
          </a:p>
        </p:txBody>
      </p:sp>
      <p:sp>
        <p:nvSpPr>
          <p:cNvPr id="15" name="Text Placeholder 3">
            <a:extLst>
              <a:ext uri="{FF2B5EF4-FFF2-40B4-BE49-F238E27FC236}">
                <a16:creationId xmlns:a16="http://schemas.microsoft.com/office/drawing/2014/main" id="{0A195D8E-FC92-2ACB-EA55-FD5D6F253B50}"/>
              </a:ext>
            </a:extLst>
          </p:cNvPr>
          <p:cNvSpPr txBox="1">
            <a:spLocks/>
          </p:cNvSpPr>
          <p:nvPr/>
        </p:nvSpPr>
        <p:spPr>
          <a:xfrm>
            <a:off x="1783080" y="3557812"/>
            <a:ext cx="3749040" cy="2658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Tx/>
              <a:buChar char="-"/>
            </a:pPr>
            <a:r>
              <a:rPr lang="en-US" sz="2400" dirty="0"/>
              <a:t>How was the homework activity? </a:t>
            </a:r>
          </a:p>
          <a:p>
            <a:pPr marL="457200" indent="-457200">
              <a:buFontTx/>
              <a:buChar char="-"/>
            </a:pPr>
            <a:r>
              <a:rPr lang="en-US" sz="2400" dirty="0"/>
              <a:t>What takeaways do you have from Day 2? </a:t>
            </a:r>
          </a:p>
          <a:p>
            <a:pPr marL="457200" indent="-457200">
              <a:buFontTx/>
              <a:buChar char="-"/>
            </a:pPr>
            <a:r>
              <a:rPr lang="en-US" sz="2400" dirty="0"/>
              <a:t>What remaining questions do you have for today? </a:t>
            </a:r>
          </a:p>
        </p:txBody>
      </p:sp>
      <p:sp>
        <p:nvSpPr>
          <p:cNvPr id="16" name="Slide Number Placeholder 7">
            <a:extLst>
              <a:ext uri="{FF2B5EF4-FFF2-40B4-BE49-F238E27FC236}">
                <a16:creationId xmlns:a16="http://schemas.microsoft.com/office/drawing/2014/main" id="{2F02EA90-36A1-DF42-9144-67C7CFA1CE96}"/>
              </a:ext>
            </a:extLst>
          </p:cNvPr>
          <p:cNvSpPr txBox="1">
            <a:spLocks/>
          </p:cNvSpPr>
          <p:nvPr/>
        </p:nvSpPr>
        <p:spPr>
          <a:xfrm>
            <a:off x="9185187" y="63370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rgbClr val="90909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05A9EC-108B-40EA-95FB-2468C466EA14}" type="slidenum">
              <a:rPr lang="en-US" smtClean="0"/>
              <a:pPr/>
              <a:t>126</a:t>
            </a:fld>
            <a:endParaRPr lang="en-US" dirty="0"/>
          </a:p>
        </p:txBody>
      </p:sp>
      <p:sp>
        <p:nvSpPr>
          <p:cNvPr id="17" name="Text Placeholder 5">
            <a:extLst>
              <a:ext uri="{FF2B5EF4-FFF2-40B4-BE49-F238E27FC236}">
                <a16:creationId xmlns:a16="http://schemas.microsoft.com/office/drawing/2014/main" id="{0289FA90-5AB2-24CD-FB25-03BFB172E370}"/>
              </a:ext>
            </a:extLst>
          </p:cNvPr>
          <p:cNvSpPr txBox="1">
            <a:spLocks/>
          </p:cNvSpPr>
          <p:nvPr/>
        </p:nvSpPr>
        <p:spPr>
          <a:xfrm>
            <a:off x="1687679" y="2655046"/>
            <a:ext cx="2835275" cy="54927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chemeClr val="bg1"/>
                </a:solidFill>
                <a:latin typeface="+mj-lt"/>
              </a:rPr>
              <a:t>DAY 2: REVIEW</a:t>
            </a:r>
          </a:p>
        </p:txBody>
      </p:sp>
      <p:sp>
        <p:nvSpPr>
          <p:cNvPr id="18" name="Text Placeholder 6">
            <a:extLst>
              <a:ext uri="{FF2B5EF4-FFF2-40B4-BE49-F238E27FC236}">
                <a16:creationId xmlns:a16="http://schemas.microsoft.com/office/drawing/2014/main" id="{D18AF67F-1515-4CF9-9948-33496F341A1E}"/>
              </a:ext>
            </a:extLst>
          </p:cNvPr>
          <p:cNvSpPr txBox="1">
            <a:spLocks/>
          </p:cNvSpPr>
          <p:nvPr/>
        </p:nvSpPr>
        <p:spPr>
          <a:xfrm>
            <a:off x="6461125" y="2671238"/>
            <a:ext cx="2835275" cy="54927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chemeClr val="bg1"/>
                </a:solidFill>
                <a:latin typeface="+mj-lt"/>
              </a:rPr>
              <a:t>DAY 3: PREVIEW </a:t>
            </a:r>
          </a:p>
        </p:txBody>
      </p:sp>
      <p:sp>
        <p:nvSpPr>
          <p:cNvPr id="19" name="Text Placeholder 4">
            <a:extLst>
              <a:ext uri="{FF2B5EF4-FFF2-40B4-BE49-F238E27FC236}">
                <a16:creationId xmlns:a16="http://schemas.microsoft.com/office/drawing/2014/main" id="{C29517CA-2E5D-CA53-E627-387D6A82D645}"/>
              </a:ext>
            </a:extLst>
          </p:cNvPr>
          <p:cNvSpPr txBox="1">
            <a:spLocks/>
          </p:cNvSpPr>
          <p:nvPr/>
        </p:nvSpPr>
        <p:spPr>
          <a:xfrm>
            <a:off x="6461125" y="3638724"/>
            <a:ext cx="4267835" cy="26113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Tx/>
              <a:buChar char="-"/>
            </a:pPr>
            <a:r>
              <a:rPr lang="en-US" sz="2400" dirty="0"/>
              <a:t>Report Out </a:t>
            </a:r>
          </a:p>
          <a:p>
            <a:pPr marL="457200" indent="-457200">
              <a:buFontTx/>
              <a:buChar char="-"/>
            </a:pPr>
            <a:r>
              <a:rPr lang="en-US" sz="2400" dirty="0"/>
              <a:t>Deep Dive into Phases 4 &amp; 5</a:t>
            </a:r>
          </a:p>
          <a:p>
            <a:pPr marL="457200" indent="-457200">
              <a:buFontTx/>
              <a:buChar char="-"/>
            </a:pPr>
            <a:r>
              <a:rPr lang="en-US" sz="2400" dirty="0"/>
              <a:t>Reflections on conducting your social norms exploration</a:t>
            </a:r>
          </a:p>
          <a:p>
            <a:pPr marL="457200" indent="-457200">
              <a:buFontTx/>
              <a:buChar char="-"/>
            </a:pPr>
            <a:r>
              <a:rPr lang="en-US" sz="2400" dirty="0"/>
              <a:t>Homework </a:t>
            </a:r>
          </a:p>
        </p:txBody>
      </p:sp>
      <p:sp>
        <p:nvSpPr>
          <p:cNvPr id="20" name="Oval 19">
            <a:extLst>
              <a:ext uri="{FF2B5EF4-FFF2-40B4-BE49-F238E27FC236}">
                <a16:creationId xmlns:a16="http://schemas.microsoft.com/office/drawing/2014/main" id="{58387C11-7964-D2BF-F986-A90AC4F545D8}"/>
              </a:ext>
            </a:extLst>
          </p:cNvPr>
          <p:cNvSpPr/>
          <p:nvPr/>
        </p:nvSpPr>
        <p:spPr>
          <a:xfrm>
            <a:off x="405849" y="386556"/>
            <a:ext cx="1737360" cy="1737360"/>
          </a:xfrm>
          <a:prstGeom prst="ellips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21" name="Picture 20" descr="A black and white logo&#10;&#10;Description automatically generated with low confidence">
            <a:extLst>
              <a:ext uri="{FF2B5EF4-FFF2-40B4-BE49-F238E27FC236}">
                <a16:creationId xmlns:a16="http://schemas.microsoft.com/office/drawing/2014/main" id="{747EBFC7-F8FE-173C-0BF9-FF3C68A904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714932"/>
            <a:ext cx="1097280" cy="1097280"/>
          </a:xfrm>
          <a:prstGeom prst="rect">
            <a:avLst/>
          </a:prstGeom>
        </p:spPr>
      </p:pic>
    </p:spTree>
    <p:extLst>
      <p:ext uri="{BB962C8B-B14F-4D97-AF65-F5344CB8AC3E}">
        <p14:creationId xmlns:p14="http://schemas.microsoft.com/office/powerpoint/2010/main" val="356380320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71"/>
        <p:cNvGrpSpPr/>
        <p:nvPr/>
      </p:nvGrpSpPr>
      <p:grpSpPr>
        <a:xfrm>
          <a:off x="0" y="0"/>
          <a:ext cx="0" cy="0"/>
          <a:chOff x="0" y="0"/>
          <a:chExt cx="0" cy="0"/>
        </a:xfrm>
      </p:grpSpPr>
      <p:sp>
        <p:nvSpPr>
          <p:cNvPr id="972" name="Google Shape;972;p20"/>
          <p:cNvSpPr txBox="1">
            <a:spLocks noGrp="1"/>
          </p:cNvSpPr>
          <p:nvPr>
            <p:ph type="title"/>
          </p:nvPr>
        </p:nvSpPr>
        <p:spPr/>
        <p:txBody>
          <a:bodyPr/>
          <a:lstStyle/>
          <a:p>
            <a:r>
              <a:rPr lang="en-US" dirty="0"/>
              <a:t>Mastering Phase 4: Analysis</a:t>
            </a:r>
          </a:p>
        </p:txBody>
      </p:sp>
      <p:sp>
        <p:nvSpPr>
          <p:cNvPr id="973" name="Google Shape;973;p20"/>
          <p:cNvSpPr txBox="1">
            <a:spLocks noGrp="1"/>
          </p:cNvSpPr>
          <p:nvPr>
            <p:ph type="body" sz="quarter" idx="11"/>
          </p:nvPr>
        </p:nvSpPr>
        <p:spPr/>
        <p:txBody>
          <a:bodyPr/>
          <a:lstStyle/>
          <a:p>
            <a:r>
              <a:rPr lang="en-US" dirty="0"/>
              <a:t>PRACTICING THE SNET PHASES </a:t>
            </a:r>
          </a:p>
        </p:txBody>
      </p:sp>
    </p:spTree>
    <p:extLst>
      <p:ext uri="{BB962C8B-B14F-4D97-AF65-F5344CB8AC3E}">
        <p14:creationId xmlns:p14="http://schemas.microsoft.com/office/powerpoint/2010/main" val="377576148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04B0F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3</a:t>
            </a:r>
            <a:br>
              <a:rPr lang="en-US" dirty="0"/>
            </a:br>
            <a:r>
              <a:rPr lang="en-US" dirty="0"/>
              <a:t>ANALYZE FINDINGS</a:t>
            </a:r>
          </a:p>
        </p:txBody>
      </p:sp>
      <p:sp>
        <p:nvSpPr>
          <p:cNvPr id="21" name="Text Placeholder 20">
            <a:extLst>
              <a:ext uri="{FF2B5EF4-FFF2-40B4-BE49-F238E27FC236}">
                <a16:creationId xmlns:a16="http://schemas.microsoft.com/office/drawing/2014/main" id="{CD5A7DA0-F78C-1A4E-AEDF-4F8F41A9CD25}"/>
              </a:ext>
            </a:extLst>
          </p:cNvPr>
          <p:cNvSpPr>
            <a:spLocks noGrp="1"/>
          </p:cNvSpPr>
          <p:nvPr>
            <p:ph type="body" sz="quarter" idx="13"/>
          </p:nvPr>
        </p:nvSpPr>
        <p:spPr/>
        <p:txBody>
          <a:bodyPr/>
          <a:lstStyle/>
          <a:p>
            <a:r>
              <a:rPr lang="en-US" dirty="0"/>
              <a:t>PAGES 44-52</a:t>
            </a:r>
          </a:p>
        </p:txBody>
      </p:sp>
      <p:sp>
        <p:nvSpPr>
          <p:cNvPr id="22" name="Text Placeholder 21">
            <a:extLst>
              <a:ext uri="{FF2B5EF4-FFF2-40B4-BE49-F238E27FC236}">
                <a16:creationId xmlns:a16="http://schemas.microsoft.com/office/drawing/2014/main" id="{847BB52F-8296-E541-B3EC-12E8DE6E37C7}"/>
              </a:ext>
            </a:extLst>
          </p:cNvPr>
          <p:cNvSpPr>
            <a:spLocks noGrp="1"/>
          </p:cNvSpPr>
          <p:nvPr>
            <p:ph type="body" sz="quarter" idx="15"/>
          </p:nvPr>
        </p:nvSpPr>
        <p:spPr/>
        <p:txBody>
          <a:bodyPr/>
          <a:lstStyle/>
          <a:p>
            <a:r>
              <a:rPr lang="en-US" dirty="0"/>
              <a:t>IN OFFICE</a:t>
            </a:r>
          </a:p>
        </p:txBody>
      </p:sp>
      <p:pic>
        <p:nvPicPr>
          <p:cNvPr id="14" name="Picture 13" descr="A picture containing metalware, chain&#10;&#10;Description automatically generated">
            <a:extLst>
              <a:ext uri="{FF2B5EF4-FFF2-40B4-BE49-F238E27FC236}">
                <a16:creationId xmlns:a16="http://schemas.microsoft.com/office/drawing/2014/main" id="{F292B55D-C40A-4753-8DDA-8804EE8AC4A7}"/>
              </a:ext>
            </a:extLst>
          </p:cNvPr>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V="1">
            <a:off x="7005366" y="2409594"/>
            <a:ext cx="481965" cy="49168"/>
          </a:xfrm>
          <a:prstGeom prst="rect">
            <a:avLst/>
          </a:prstGeom>
        </p:spPr>
      </p:pic>
      <p:sp>
        <p:nvSpPr>
          <p:cNvPr id="3" name="Slide Number Placeholder 2">
            <a:extLst>
              <a:ext uri="{FF2B5EF4-FFF2-40B4-BE49-F238E27FC236}">
                <a16:creationId xmlns:a16="http://schemas.microsoft.com/office/drawing/2014/main" id="{624369A1-B076-03CF-1381-31E38ED5ADB9}"/>
              </a:ext>
            </a:extLst>
          </p:cNvPr>
          <p:cNvSpPr>
            <a:spLocks noGrp="1"/>
          </p:cNvSpPr>
          <p:nvPr>
            <p:ph type="sldNum" sz="quarter" idx="12"/>
          </p:nvPr>
        </p:nvSpPr>
        <p:spPr/>
        <p:txBody>
          <a:bodyPr/>
          <a:lstStyle/>
          <a:p>
            <a:fld id="{5805A9EC-108B-40EA-95FB-2468C466EA14}" type="slidenum">
              <a:rPr lang="en-US" smtClean="0"/>
              <a:t>128</a:t>
            </a:fld>
            <a:endParaRPr lang="en-US" dirty="0"/>
          </a:p>
        </p:txBody>
      </p:sp>
    </p:spTree>
    <p:extLst>
      <p:ext uri="{BB962C8B-B14F-4D97-AF65-F5344CB8AC3E}">
        <p14:creationId xmlns:p14="http://schemas.microsoft.com/office/powerpoint/2010/main" val="22748654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D62872-04BC-C14F-9163-1D2A2F5846C6}"/>
              </a:ext>
            </a:extLst>
          </p:cNvPr>
          <p:cNvSpPr/>
          <p:nvPr/>
        </p:nvSpPr>
        <p:spPr>
          <a:xfrm>
            <a:off x="457200" y="1604962"/>
            <a:ext cx="10972799" cy="3863994"/>
          </a:xfrm>
          <a:prstGeom prst="rect">
            <a:avLst/>
          </a:prstGeom>
          <a:solidFill>
            <a:srgbClr val="04B0F1">
              <a:alpha val="45490"/>
            </a:srgbClr>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Content Placeholder 3">
            <a:extLst>
              <a:ext uri="{FF2B5EF4-FFF2-40B4-BE49-F238E27FC236}">
                <a16:creationId xmlns:a16="http://schemas.microsoft.com/office/drawing/2014/main" id="{DD83FDC5-A6AE-CD49-8581-CF6DD9C6F5C1}"/>
              </a:ext>
            </a:extLst>
          </p:cNvPr>
          <p:cNvGraphicFramePr>
            <a:graphicFrameLocks/>
          </p:cNvGraphicFramePr>
          <p:nvPr>
            <p:extLst>
              <p:ext uri="{D42A27DB-BD31-4B8C-83A1-F6EECF244321}">
                <p14:modId xmlns:p14="http://schemas.microsoft.com/office/powerpoint/2010/main" val="3878559620"/>
              </p:ext>
            </p:extLst>
          </p:nvPr>
        </p:nvGraphicFramePr>
        <p:xfrm>
          <a:off x="457200" y="1604962"/>
          <a:ext cx="10972799" cy="3863994"/>
        </p:xfrm>
        <a:graphic>
          <a:graphicData uri="http://schemas.openxmlformats.org/drawingml/2006/table">
            <a:tbl>
              <a:tblPr firstRow="1" firstCol="1" bandRow="1">
                <a:tableStyleId>{5A111915-BE36-4E01-A7E5-04B1672EAD32}</a:tableStyleId>
              </a:tblPr>
              <a:tblGrid>
                <a:gridCol w="4183873">
                  <a:extLst>
                    <a:ext uri="{9D8B030D-6E8A-4147-A177-3AD203B41FA5}">
                      <a16:colId xmlns:a16="http://schemas.microsoft.com/office/drawing/2014/main" val="959667942"/>
                    </a:ext>
                  </a:extLst>
                </a:gridCol>
                <a:gridCol w="2762935">
                  <a:extLst>
                    <a:ext uri="{9D8B030D-6E8A-4147-A177-3AD203B41FA5}">
                      <a16:colId xmlns:a16="http://schemas.microsoft.com/office/drawing/2014/main" val="3336974590"/>
                    </a:ext>
                  </a:extLst>
                </a:gridCol>
                <a:gridCol w="1973525">
                  <a:extLst>
                    <a:ext uri="{9D8B030D-6E8A-4147-A177-3AD203B41FA5}">
                      <a16:colId xmlns:a16="http://schemas.microsoft.com/office/drawing/2014/main" val="2010865862"/>
                    </a:ext>
                  </a:extLst>
                </a:gridCol>
                <a:gridCol w="2052466">
                  <a:extLst>
                    <a:ext uri="{9D8B030D-6E8A-4147-A177-3AD203B41FA5}">
                      <a16:colId xmlns:a16="http://schemas.microsoft.com/office/drawing/2014/main" val="3323117035"/>
                    </a:ext>
                  </a:extLst>
                </a:gridCol>
              </a:tblGrid>
              <a:tr h="91440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w Cen MT Condensed" panose="020B0606020104020203" pitchFamily="34" charset="0"/>
                          <a:ea typeface="+mn-ea"/>
                          <a:cs typeface="+mn-cs"/>
                        </a:rPr>
                        <a:t>ACTIVITIES</a:t>
                      </a:r>
                    </a:p>
                  </a:txBody>
                  <a:tcPr marL="68580" marR="68580" marT="0" marB="0" anchor="ctr">
                    <a:lnL w="12700" cap="flat" cmpd="sng" algn="ctr">
                      <a:noFill/>
                      <a:prstDash val="solid"/>
                      <a:round/>
                      <a:headEnd type="none" w="med" len="med"/>
                      <a:tailEnd type="none" w="med" len="med"/>
                    </a:lnL>
                    <a:lnR w="38100" cap="flat" cmpd="sng" algn="ctr">
                      <a:solidFill>
                        <a:srgbClr val="04B0F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3200" dirty="0">
                          <a:effectLst/>
                          <a:latin typeface="Tw Cen MT Condensed" panose="020B0606020104020203" pitchFamily="34" charset="0"/>
                        </a:rPr>
                        <a:t>WHO</a:t>
                      </a:r>
                      <a:endParaRPr lang="en-US" sz="3200"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4B0F1"/>
                      </a:solidFill>
                      <a:prstDash val="solid"/>
                      <a:round/>
                      <a:headEnd type="none" w="med" len="med"/>
                      <a:tailEnd type="none" w="med" len="med"/>
                    </a:lnL>
                    <a:lnR w="38100" cap="flat" cmpd="sng" algn="ctr">
                      <a:solidFill>
                        <a:srgbClr val="04B0F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3200" dirty="0">
                          <a:effectLst/>
                          <a:latin typeface="Tw Cen MT Condensed" panose="020B0606020104020203" pitchFamily="34" charset="0"/>
                        </a:rPr>
                        <a:t>TIME</a:t>
                      </a:r>
                      <a:endParaRPr lang="en-US" sz="3200"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4B0F1"/>
                      </a:solidFill>
                      <a:prstDash val="solid"/>
                      <a:round/>
                      <a:headEnd type="none" w="med" len="med"/>
                      <a:tailEnd type="none" w="med" len="med"/>
                    </a:lnL>
                    <a:lnR w="38100" cap="flat" cmpd="sng" algn="ctr">
                      <a:solidFill>
                        <a:srgbClr val="04B0F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lgn="ctr">
                        <a:lnSpc>
                          <a:spcPct val="107000"/>
                        </a:lnSpc>
                        <a:spcBef>
                          <a:spcPts val="0"/>
                        </a:spcBef>
                        <a:spcAft>
                          <a:spcPts val="0"/>
                        </a:spcAft>
                      </a:pPr>
                      <a:r>
                        <a:rPr lang="en-US" sz="3200" dirty="0">
                          <a:effectLst/>
                          <a:latin typeface="Tw Cen MT Condensed" panose="020B0606020104020203" pitchFamily="34" charset="0"/>
                        </a:rPr>
                        <a:t>RESOURCES</a:t>
                      </a:r>
                      <a:endParaRPr lang="en-US" sz="3200"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4B0F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4117282915"/>
                  </a:ext>
                </a:extLst>
              </a:tr>
              <a:tr h="2949594">
                <a:tc>
                  <a:txBody>
                    <a:bodyPr/>
                    <a:lstStyle/>
                    <a:p>
                      <a:pPr marL="457200" marR="0" lvl="0" indent="-457200">
                        <a:lnSpc>
                          <a:spcPct val="107000"/>
                        </a:lnSpc>
                        <a:spcBef>
                          <a:spcPts val="0"/>
                        </a:spcBef>
                        <a:spcAft>
                          <a:spcPts val="0"/>
                        </a:spcAft>
                        <a:buFont typeface="+mj-lt"/>
                        <a:buAutoNum type="arabicPeriod"/>
                      </a:pPr>
                      <a:endParaRPr lang="en-US" sz="2000" b="0" dirty="0">
                        <a:effectLst/>
                        <a:latin typeface="+mn-lt"/>
                      </a:endParaRPr>
                    </a:p>
                    <a:p>
                      <a:pPr marL="457200" marR="0" lvl="0" indent="-457200">
                        <a:lnSpc>
                          <a:spcPct val="107000"/>
                        </a:lnSpc>
                        <a:spcBef>
                          <a:spcPts val="0"/>
                        </a:spcBef>
                        <a:spcAft>
                          <a:spcPts val="0"/>
                        </a:spcAft>
                        <a:buFont typeface="+mj-lt"/>
                        <a:buAutoNum type="arabicPeriod"/>
                      </a:pPr>
                      <a:r>
                        <a:rPr lang="en-US" sz="2000" b="0" dirty="0">
                          <a:effectLst/>
                          <a:latin typeface="+mn-lt"/>
                        </a:rPr>
                        <a:t>Conduct Participatory Rapid Analysis for each behavior of interest.</a:t>
                      </a:r>
                    </a:p>
                    <a:p>
                      <a:pPr marL="457200" marR="0" lvl="0" indent="-457200">
                        <a:lnSpc>
                          <a:spcPct val="107000"/>
                        </a:lnSpc>
                        <a:spcBef>
                          <a:spcPts val="0"/>
                        </a:spcBef>
                        <a:spcAft>
                          <a:spcPts val="0"/>
                        </a:spcAft>
                        <a:buFont typeface="+mj-lt"/>
                        <a:buAutoNum type="arabicPeriod"/>
                      </a:pPr>
                      <a:r>
                        <a:rPr lang="en-US" sz="2000" b="0" dirty="0">
                          <a:effectLst/>
                          <a:latin typeface="+mn-lt"/>
                        </a:rPr>
                        <a:t>Put the key findings together to create a results brief.</a:t>
                      </a:r>
                    </a:p>
                    <a:p>
                      <a:pPr marL="457200" marR="0" lvl="0" indent="-457200">
                        <a:lnSpc>
                          <a:spcPct val="107000"/>
                        </a:lnSpc>
                        <a:spcBef>
                          <a:spcPts val="0"/>
                        </a:spcBef>
                        <a:spcAft>
                          <a:spcPts val="0"/>
                        </a:spcAft>
                        <a:buFont typeface="+mj-lt"/>
                        <a:buAutoNum type="arabicPeriod"/>
                      </a:pPr>
                      <a:endParaRPr lang="en-US" sz="2000" b="0" dirty="0">
                        <a:effectLst/>
                        <a:latin typeface="+mn-lt"/>
                      </a:endParaRPr>
                    </a:p>
                  </a:txBody>
                  <a:tcPr marL="68580" marR="68580" marT="0" marB="0">
                    <a:lnL w="12700" cap="flat" cmpd="sng" algn="ctr">
                      <a:noFill/>
                      <a:prstDash val="solid"/>
                      <a:round/>
                      <a:headEnd type="none" w="med" len="med"/>
                      <a:tailEnd type="none" w="med" len="med"/>
                    </a:lnL>
                    <a:lnR w="38100" cap="flat" cmpd="sng" algn="ctr">
                      <a:solidFill>
                        <a:srgbClr val="04B0F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 marR="0" indent="0">
                        <a:lnSpc>
                          <a:spcPct val="107000"/>
                        </a:lnSpc>
                        <a:spcBef>
                          <a:spcPts val="0"/>
                        </a:spcBef>
                        <a:spcAft>
                          <a:spcPts val="0"/>
                        </a:spcAft>
                        <a:buFont typeface="Arial" panose="020B0604020202020204" pitchFamily="34" charset="0"/>
                        <a:buNone/>
                      </a:pPr>
                      <a:endParaRPr lang="en-US" sz="2000" dirty="0">
                        <a:effectLst/>
                        <a:latin typeface="+mn-lt"/>
                        <a:ea typeface="Calibri" panose="020F0502020204030204" pitchFamily="34" charset="0"/>
                        <a:cs typeface="Times New Roman" panose="02020603050405020304" pitchFamily="18" charset="0"/>
                      </a:endParaRPr>
                    </a:p>
                    <a:p>
                      <a:pPr marL="57150" marR="0" indent="0">
                        <a:lnSpc>
                          <a:spcPct val="107000"/>
                        </a:lnSpc>
                        <a:spcBef>
                          <a:spcPts val="0"/>
                        </a:spcBef>
                        <a:spcAft>
                          <a:spcPts val="0"/>
                        </a:spcAft>
                        <a:buFont typeface="Arial" panose="020B0604020202020204" pitchFamily="34" charset="0"/>
                        <a:buNone/>
                      </a:pPr>
                      <a:r>
                        <a:rPr lang="en-US" sz="2000" b="1" dirty="0">
                          <a:effectLst/>
                          <a:latin typeface="+mn-lt"/>
                          <a:ea typeface="Calibri" panose="020F0502020204030204" pitchFamily="34" charset="0"/>
                          <a:cs typeface="Times New Roman" panose="02020603050405020304" pitchFamily="18" charset="0"/>
                        </a:rPr>
                        <a:t>Analysis team </a:t>
                      </a:r>
                      <a:r>
                        <a:rPr lang="en-US" sz="2000" b="0" dirty="0">
                          <a:effectLst/>
                          <a:latin typeface="+mn-lt"/>
                          <a:ea typeface="Calibri" panose="020F0502020204030204" pitchFamily="34" charset="0"/>
                          <a:cs typeface="Times New Roman" panose="02020603050405020304" pitchFamily="18" charset="0"/>
                        </a:rPr>
                        <a:t>(Field &amp; Core teams) involved in conducting social norms exploration</a:t>
                      </a:r>
                    </a:p>
                    <a:p>
                      <a:pPr marL="57150" marR="0" indent="0">
                        <a:lnSpc>
                          <a:spcPct val="107000"/>
                        </a:lnSpc>
                        <a:spcBef>
                          <a:spcPts val="0"/>
                        </a:spcBef>
                        <a:spcAft>
                          <a:spcPts val="0"/>
                        </a:spcAft>
                        <a:buFont typeface="Arial" panose="020B0604020202020204" pitchFamily="34" charset="0"/>
                        <a:buNone/>
                      </a:pP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38100" cap="flat" cmpd="sng" algn="ctr">
                      <a:solidFill>
                        <a:srgbClr val="04B0F1"/>
                      </a:solidFill>
                      <a:prstDash val="solid"/>
                      <a:round/>
                      <a:headEnd type="none" w="med" len="med"/>
                      <a:tailEnd type="none" w="med" len="med"/>
                    </a:lnL>
                    <a:lnR w="38100" cap="flat" cmpd="sng" algn="ctr">
                      <a:solidFill>
                        <a:srgbClr val="04B0F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nSpc>
                          <a:spcPct val="107000"/>
                        </a:lnSpc>
                        <a:spcBef>
                          <a:spcPts val="0"/>
                        </a:spcBef>
                        <a:spcAft>
                          <a:spcPts val="0"/>
                        </a:spcAft>
                        <a:buFont typeface="Arial" panose="020B0604020202020204" pitchFamily="34" charset="0"/>
                        <a:buNone/>
                      </a:pPr>
                      <a:endParaRPr lang="en-US" sz="2000" dirty="0">
                        <a:effectLst/>
                        <a:latin typeface="+mn-lt"/>
                        <a:ea typeface="Calibri" panose="020F0502020204030204" pitchFamily="34" charset="0"/>
                        <a:cs typeface="Times New Roman" panose="02020603050405020304" pitchFamily="18" charset="0"/>
                      </a:endParaRPr>
                    </a:p>
                    <a:p>
                      <a:pPr marL="69850" marR="0" indent="0">
                        <a:lnSpc>
                          <a:spcPct val="107000"/>
                        </a:lnSpc>
                        <a:spcBef>
                          <a:spcPts val="0"/>
                        </a:spcBef>
                        <a:spcAft>
                          <a:spcPts val="0"/>
                        </a:spcAft>
                        <a:buFont typeface="Arial" panose="020B0604020202020204" pitchFamily="34" charset="0"/>
                        <a:buNone/>
                        <a:tabLst/>
                      </a:pPr>
                      <a:r>
                        <a:rPr lang="en-US" sz="2000" dirty="0">
                          <a:effectLst/>
                          <a:latin typeface="+mn-lt"/>
                          <a:ea typeface="Calibri" panose="020F0502020204030204" pitchFamily="34" charset="0"/>
                          <a:cs typeface="Times New Roman" panose="02020603050405020304" pitchFamily="18" charset="0"/>
                        </a:rPr>
                        <a:t>Depends on the the number of behaviors covered; ~1 day/behavior</a:t>
                      </a:r>
                    </a:p>
                  </a:txBody>
                  <a:tcPr marL="68580" marR="68580" marT="0" marB="0">
                    <a:lnL w="38100" cap="flat" cmpd="sng" algn="ctr">
                      <a:solidFill>
                        <a:srgbClr val="04B0F1"/>
                      </a:solidFill>
                      <a:prstDash val="solid"/>
                      <a:round/>
                      <a:headEnd type="none" w="med" len="med"/>
                      <a:tailEnd type="none" w="med" len="med"/>
                    </a:lnL>
                    <a:lnR w="38100" cap="flat" cmpd="sng" algn="ctr">
                      <a:solidFill>
                        <a:srgbClr val="04B0F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nSpc>
                          <a:spcPct val="107000"/>
                        </a:lnSpc>
                        <a:spcBef>
                          <a:spcPts val="0"/>
                        </a:spcBef>
                        <a:spcAft>
                          <a:spcPts val="0"/>
                        </a:spcAft>
                        <a:buFont typeface="Arial" panose="020B0604020202020204" pitchFamily="34" charset="0"/>
                        <a:buNone/>
                      </a:pPr>
                      <a:endParaRPr lang="en-US" sz="2000" dirty="0">
                        <a:effectLst/>
                        <a:latin typeface="+mn-l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Font typeface="Arial" panose="020B0604020202020204" pitchFamily="34" charset="0"/>
                        <a:buNone/>
                      </a:pPr>
                      <a:r>
                        <a:rPr lang="en-US" sz="2000" dirty="0">
                          <a:effectLst/>
                          <a:latin typeface="+mn-lt"/>
                          <a:ea typeface="Calibri" panose="020F0502020204030204" pitchFamily="34" charset="0"/>
                          <a:cs typeface="Times New Roman" panose="02020603050405020304" pitchFamily="18" charset="0"/>
                        </a:rPr>
                        <a:t>Notes from exercise, flip chart(s), color markers, and notebooks</a:t>
                      </a:r>
                    </a:p>
                  </a:txBody>
                  <a:tcPr marL="68580" marR="68580" marT="0" marB="0">
                    <a:lnL w="38100" cap="flat" cmpd="sng" algn="ctr">
                      <a:solidFill>
                        <a:srgbClr val="04B0F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8178336"/>
                  </a:ext>
                </a:extLst>
              </a:tr>
            </a:tbl>
          </a:graphicData>
        </a:graphic>
      </p:graphicFrame>
      <p:sp>
        <p:nvSpPr>
          <p:cNvPr id="13" name="Text Placeholder 12">
            <a:extLst>
              <a:ext uri="{FF2B5EF4-FFF2-40B4-BE49-F238E27FC236}">
                <a16:creationId xmlns:a16="http://schemas.microsoft.com/office/drawing/2014/main" id="{5BDB502C-C85F-FB41-B004-C64CF5804C2D}"/>
              </a:ext>
            </a:extLst>
          </p:cNvPr>
          <p:cNvSpPr>
            <a:spLocks noGrp="1"/>
          </p:cNvSpPr>
          <p:nvPr>
            <p:ph type="body" sz="quarter" idx="16"/>
          </p:nvPr>
        </p:nvSpPr>
        <p:spPr/>
        <p:txBody>
          <a:bodyPr/>
          <a:lstStyle/>
          <a:p>
            <a:r>
              <a:rPr lang="en-US" dirty="0"/>
              <a:t>PAGE 44</a:t>
            </a:r>
          </a:p>
        </p:txBody>
      </p:sp>
      <p:sp>
        <p:nvSpPr>
          <p:cNvPr id="14" name="Text Placeholder 13">
            <a:extLst>
              <a:ext uri="{FF2B5EF4-FFF2-40B4-BE49-F238E27FC236}">
                <a16:creationId xmlns:a16="http://schemas.microsoft.com/office/drawing/2014/main" id="{2D7FDC0C-0E90-814C-90B4-7C586D95B99D}"/>
              </a:ext>
            </a:extLst>
          </p:cNvPr>
          <p:cNvSpPr>
            <a:spLocks noGrp="1"/>
          </p:cNvSpPr>
          <p:nvPr>
            <p:ph type="body" sz="quarter" idx="17"/>
          </p:nvPr>
        </p:nvSpPr>
        <p:spPr/>
        <p:txBody>
          <a:bodyPr/>
          <a:lstStyle/>
          <a:p>
            <a:r>
              <a:rPr lang="en-US" dirty="0"/>
              <a:t>IN OFFICE </a:t>
            </a:r>
          </a:p>
        </p:txBody>
      </p:sp>
      <p:sp>
        <p:nvSpPr>
          <p:cNvPr id="2" name="Slide Number Placeholder 1">
            <a:extLst>
              <a:ext uri="{FF2B5EF4-FFF2-40B4-BE49-F238E27FC236}">
                <a16:creationId xmlns:a16="http://schemas.microsoft.com/office/drawing/2014/main" id="{20508AC1-F4F7-801C-DB31-06C19AD26D2A}"/>
              </a:ext>
            </a:extLst>
          </p:cNvPr>
          <p:cNvSpPr>
            <a:spLocks noGrp="1"/>
          </p:cNvSpPr>
          <p:nvPr>
            <p:ph type="sldNum" sz="quarter" idx="12"/>
          </p:nvPr>
        </p:nvSpPr>
        <p:spPr/>
        <p:txBody>
          <a:bodyPr/>
          <a:lstStyle/>
          <a:p>
            <a:fld id="{5805A9EC-108B-40EA-95FB-2468C466EA14}" type="slidenum">
              <a:rPr lang="en-US" smtClean="0"/>
              <a:t>129</a:t>
            </a:fld>
            <a:endParaRPr lang="en-US" dirty="0"/>
          </a:p>
        </p:txBody>
      </p:sp>
    </p:spTree>
    <p:extLst>
      <p:ext uri="{BB962C8B-B14F-4D97-AF65-F5344CB8AC3E}">
        <p14:creationId xmlns:p14="http://schemas.microsoft.com/office/powerpoint/2010/main" val="2031446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A5B9C-8D96-CC4F-B22A-7C58701BF7B4}"/>
              </a:ext>
            </a:extLst>
          </p:cNvPr>
          <p:cNvSpPr>
            <a:spLocks noGrp="1"/>
          </p:cNvSpPr>
          <p:nvPr>
            <p:ph type="title"/>
          </p:nvPr>
        </p:nvSpPr>
        <p:spPr>
          <a:xfrm>
            <a:off x="1060086" y="1488175"/>
            <a:ext cx="9912714" cy="1088418"/>
          </a:xfrm>
        </p:spPr>
        <p:txBody>
          <a:bodyPr/>
          <a:lstStyle/>
          <a:p>
            <a:r>
              <a:rPr lang="en-US" sz="6600" b="0" dirty="0">
                <a:solidFill>
                  <a:srgbClr val="09904F"/>
                </a:solidFill>
                <a:latin typeface="Tw Cen MT Condensed" panose="020B0606020104020203" pitchFamily="34" charset="77"/>
              </a:rPr>
              <a:t>Who, how, and when to use the SNET?</a:t>
            </a:r>
          </a:p>
        </p:txBody>
      </p:sp>
      <p:sp>
        <p:nvSpPr>
          <p:cNvPr id="3" name="Content Placeholder 2">
            <a:extLst>
              <a:ext uri="{FF2B5EF4-FFF2-40B4-BE49-F238E27FC236}">
                <a16:creationId xmlns:a16="http://schemas.microsoft.com/office/drawing/2014/main" id="{9B611A6D-E45C-AC40-A402-08B92870CE00}"/>
              </a:ext>
            </a:extLst>
          </p:cNvPr>
          <p:cNvSpPr>
            <a:spLocks noGrp="1"/>
          </p:cNvSpPr>
          <p:nvPr>
            <p:ph type="body" sz="quarter" idx="11"/>
          </p:nvPr>
        </p:nvSpPr>
        <p:spPr>
          <a:xfrm>
            <a:off x="1060450" y="2769368"/>
            <a:ext cx="10457657" cy="3553645"/>
          </a:xfrm>
        </p:spPr>
        <p:txBody>
          <a:bodyPr>
            <a:normAutofit/>
          </a:bodyPr>
          <a:lstStyle/>
          <a:p>
            <a:pPr marL="428625" indent="-428625" algn="l">
              <a:lnSpc>
                <a:spcPct val="110000"/>
              </a:lnSpc>
              <a:spcAft>
                <a:spcPts val="600"/>
              </a:spcAft>
              <a:buFont typeface="Arial" panose="020B0604020202020204" pitchFamily="34" charset="0"/>
              <a:buChar char="•"/>
            </a:pPr>
            <a:r>
              <a:rPr lang="en-US" sz="2400" b="1" dirty="0">
                <a:solidFill>
                  <a:schemeClr val="bg2"/>
                </a:solidFill>
                <a:latin typeface="Calibri" panose="020F0502020204030204" pitchFamily="34" charset="0"/>
                <a:cs typeface="Calibri" panose="020F0502020204030204" pitchFamily="34" charset="0"/>
              </a:rPr>
              <a:t>Who is it for: </a:t>
            </a:r>
            <a:r>
              <a:rPr lang="en-US" sz="2400" dirty="0">
                <a:solidFill>
                  <a:schemeClr val="bg2"/>
                </a:solidFill>
                <a:latin typeface="Calibri" panose="020F0502020204030204" pitchFamily="34" charset="0"/>
                <a:cs typeface="Calibri" panose="020F0502020204030204" pitchFamily="34" charset="0"/>
              </a:rPr>
              <a:t>For use by project planners and implementers, especially focused on community-based programming that is addressing norms</a:t>
            </a:r>
          </a:p>
          <a:p>
            <a:pPr marL="428625" indent="-428625" algn="l">
              <a:lnSpc>
                <a:spcPct val="110000"/>
              </a:lnSpc>
              <a:spcAft>
                <a:spcPts val="600"/>
              </a:spcAft>
              <a:buFont typeface="Arial" panose="020B0604020202020204" pitchFamily="34" charset="0"/>
              <a:buChar char="•"/>
            </a:pPr>
            <a:r>
              <a:rPr lang="en-US" sz="2400" b="1" dirty="0">
                <a:solidFill>
                  <a:schemeClr val="bg2"/>
                </a:solidFill>
                <a:latin typeface="Calibri" panose="020F0502020204030204" pitchFamily="34" charset="0"/>
                <a:cs typeface="Calibri" panose="020F0502020204030204" pitchFamily="34" charset="0"/>
              </a:rPr>
              <a:t>What does it include: </a:t>
            </a:r>
            <a:r>
              <a:rPr lang="en-US" sz="2400" dirty="0">
                <a:solidFill>
                  <a:schemeClr val="bg2"/>
                </a:solidFill>
                <a:latin typeface="Calibri" panose="020F0502020204030204" pitchFamily="34" charset="0"/>
                <a:cs typeface="Calibri" panose="020F0502020204030204" pitchFamily="34" charset="0"/>
              </a:rPr>
              <a:t>Provides basic information and templates for guidance and use in social norm exploration</a:t>
            </a:r>
          </a:p>
          <a:p>
            <a:pPr marL="428625" indent="-428625" algn="l">
              <a:lnSpc>
                <a:spcPct val="110000"/>
              </a:lnSpc>
              <a:spcAft>
                <a:spcPts val="600"/>
              </a:spcAft>
              <a:buFont typeface="Arial" panose="020B0604020202020204" pitchFamily="34" charset="0"/>
              <a:buChar char="•"/>
            </a:pPr>
            <a:r>
              <a:rPr lang="en-US" sz="2400" b="1" dirty="0">
                <a:solidFill>
                  <a:schemeClr val="bg2"/>
                </a:solidFill>
                <a:latin typeface="Calibri" panose="020F0502020204030204" pitchFamily="34" charset="0"/>
                <a:cs typeface="Calibri" panose="020F0502020204030204" pitchFamily="34" charset="0"/>
              </a:rPr>
              <a:t>When is it used: </a:t>
            </a:r>
            <a:r>
              <a:rPr lang="en-US" sz="2400" dirty="0">
                <a:solidFill>
                  <a:schemeClr val="bg2"/>
                </a:solidFill>
                <a:latin typeface="Calibri" panose="020F0502020204030204" pitchFamily="34" charset="0"/>
                <a:cs typeface="Calibri" panose="020F0502020204030204" pitchFamily="34" charset="0"/>
              </a:rPr>
              <a:t>Easily integrated into different phases of new or existing programs</a:t>
            </a:r>
          </a:p>
        </p:txBody>
      </p:sp>
      <p:sp>
        <p:nvSpPr>
          <p:cNvPr id="5" name="Text Placeholder 4">
            <a:extLst>
              <a:ext uri="{FF2B5EF4-FFF2-40B4-BE49-F238E27FC236}">
                <a16:creationId xmlns:a16="http://schemas.microsoft.com/office/drawing/2014/main" id="{AA6085D6-97DC-4FA8-877D-9417C8CD4EB3}"/>
              </a:ext>
            </a:extLst>
          </p:cNvPr>
          <p:cNvSpPr>
            <a:spLocks noGrp="1"/>
          </p:cNvSpPr>
          <p:nvPr>
            <p:ph type="body" sz="quarter" idx="12"/>
          </p:nvPr>
        </p:nvSpPr>
        <p:spPr>
          <a:xfrm>
            <a:off x="1084624" y="1295400"/>
            <a:ext cx="4173175" cy="344301"/>
          </a:xfrm>
        </p:spPr>
        <p:txBody>
          <a:bodyPr/>
          <a:lstStyle/>
          <a:p>
            <a:r>
              <a:rPr lang="en-US" sz="1800" dirty="0">
                <a:latin typeface="Calibri Light" panose="020F0302020204030204" pitchFamily="34" charset="0"/>
                <a:cs typeface="Calibri Light" panose="020F0302020204030204" pitchFamily="34" charset="0"/>
              </a:rPr>
              <a:t>SOCIAL NORMS EXPLORATION TOOL </a:t>
            </a:r>
          </a:p>
        </p:txBody>
      </p:sp>
    </p:spTree>
    <p:custDataLst>
      <p:tags r:id="rId1"/>
    </p:custDataLst>
    <p:extLst>
      <p:ext uri="{BB962C8B-B14F-4D97-AF65-F5344CB8AC3E}">
        <p14:creationId xmlns:p14="http://schemas.microsoft.com/office/powerpoint/2010/main" val="2585525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77E2DC2E-2F51-4B47-AFD4-AD22B0CF28A4}"/>
              </a:ext>
            </a:extLst>
          </p:cNvPr>
          <p:cNvSpPr>
            <a:spLocks noGrp="1"/>
          </p:cNvSpPr>
          <p:nvPr>
            <p:ph idx="1"/>
          </p:nvPr>
        </p:nvSpPr>
        <p:spPr/>
        <p:txBody>
          <a:bodyPr>
            <a:normAutofit/>
          </a:bodyPr>
          <a:lstStyle/>
          <a:p>
            <a:pPr marL="914400" lvl="1" indent="-457200">
              <a:buFont typeface="Arial" panose="020B0604020202020204" pitchFamily="34" charset="0"/>
              <a:buChar char="•"/>
            </a:pPr>
            <a:r>
              <a:rPr lang="en-US" sz="3200" dirty="0"/>
              <a:t>Rapid approach focusing on the main findings. </a:t>
            </a:r>
          </a:p>
          <a:p>
            <a:pPr marL="914400" lvl="1" indent="-457200">
              <a:buFont typeface="Arial" panose="020B0604020202020204" pitchFamily="34" charset="0"/>
              <a:buChar char="•"/>
            </a:pPr>
            <a:r>
              <a:rPr lang="en-US" sz="3200" dirty="0"/>
              <a:t>Team-based collaborative process. </a:t>
            </a:r>
          </a:p>
          <a:p>
            <a:pPr marL="914400" lvl="1" indent="-457200">
              <a:buFont typeface="Arial" panose="020B0604020202020204" pitchFamily="34" charset="0"/>
              <a:buChar char="•"/>
            </a:pPr>
            <a:r>
              <a:rPr lang="en-US" sz="3200" dirty="0"/>
              <a:t>Compile and review information, identify themes and trends</a:t>
            </a:r>
          </a:p>
          <a:p>
            <a:pPr marL="914400" lvl="1" indent="-457200">
              <a:buFont typeface="Arial" panose="020B0604020202020204" pitchFamily="34" charset="0"/>
              <a:buChar char="•"/>
            </a:pPr>
            <a:r>
              <a:rPr lang="en-US" sz="3200" dirty="0"/>
              <a:t>Engages other key stakeholders and the community to vet results. </a:t>
            </a:r>
          </a:p>
        </p:txBody>
      </p:sp>
      <p:sp>
        <p:nvSpPr>
          <p:cNvPr id="8" name="Title 7">
            <a:extLst>
              <a:ext uri="{FF2B5EF4-FFF2-40B4-BE49-F238E27FC236}">
                <a16:creationId xmlns:a16="http://schemas.microsoft.com/office/drawing/2014/main" id="{A6ABEFD9-3B13-6043-841A-42E553D3B81E}"/>
              </a:ext>
            </a:extLst>
          </p:cNvPr>
          <p:cNvSpPr>
            <a:spLocks noGrp="1"/>
          </p:cNvSpPr>
          <p:nvPr>
            <p:ph type="title"/>
          </p:nvPr>
        </p:nvSpPr>
        <p:spPr/>
        <p:txBody>
          <a:bodyPr>
            <a:noAutofit/>
          </a:bodyPr>
          <a:lstStyle/>
          <a:p>
            <a:r>
              <a:rPr lang="en-US" sz="3600" dirty="0"/>
              <a:t>PARTICIPATORY RAPID ANALYSIS</a:t>
            </a:r>
          </a:p>
        </p:txBody>
      </p:sp>
      <p:sp>
        <p:nvSpPr>
          <p:cNvPr id="9" name="Text Placeholder 8">
            <a:extLst>
              <a:ext uri="{FF2B5EF4-FFF2-40B4-BE49-F238E27FC236}">
                <a16:creationId xmlns:a16="http://schemas.microsoft.com/office/drawing/2014/main" id="{7D43A4E8-D9CE-004E-96BF-EB3786A780F5}"/>
              </a:ext>
            </a:extLst>
          </p:cNvPr>
          <p:cNvSpPr>
            <a:spLocks noGrp="1"/>
          </p:cNvSpPr>
          <p:nvPr>
            <p:ph type="body" sz="quarter" idx="13"/>
          </p:nvPr>
        </p:nvSpPr>
        <p:spPr/>
        <p:txBody>
          <a:bodyPr/>
          <a:lstStyle/>
          <a:p>
            <a:r>
              <a:rPr lang="en-US" dirty="0"/>
              <a:t>PAGE 46</a:t>
            </a:r>
          </a:p>
        </p:txBody>
      </p:sp>
      <p:sp>
        <p:nvSpPr>
          <p:cNvPr id="7" name="Title 10">
            <a:extLst>
              <a:ext uri="{FF2B5EF4-FFF2-40B4-BE49-F238E27FC236}">
                <a16:creationId xmlns:a16="http://schemas.microsoft.com/office/drawing/2014/main" id="{66DC02BF-9298-4945-BDEB-0EA4B75341FF}"/>
              </a:ext>
            </a:extLst>
          </p:cNvPr>
          <p:cNvSpPr txBox="1">
            <a:spLocks/>
          </p:cNvSpPr>
          <p:nvPr/>
        </p:nvSpPr>
        <p:spPr>
          <a:xfrm>
            <a:off x="417578" y="1697860"/>
            <a:ext cx="10960285" cy="883072"/>
          </a:xfrm>
          <a:prstGeom prst="rect">
            <a:avLst/>
          </a:prstGeom>
        </p:spPr>
        <p:txBody>
          <a:bodyPr>
            <a:normAutofit fontScale="97500"/>
          </a:bodyPr>
          <a:lstStyle>
            <a:lvl1pPr algn="l" defTabSz="914400" rtl="0" eaLnBrk="1" latinLnBrk="0" hangingPunct="1">
              <a:lnSpc>
                <a:spcPct val="90000"/>
              </a:lnSpc>
              <a:spcBef>
                <a:spcPct val="0"/>
              </a:spcBef>
              <a:buNone/>
              <a:defRPr sz="4400" b="1" kern="1200" baseline="0">
                <a:solidFill>
                  <a:schemeClr val="tx1"/>
                </a:solidFill>
                <a:latin typeface="+mj-lt"/>
                <a:ea typeface="+mj-ea"/>
                <a:cs typeface="+mj-cs"/>
              </a:defRPr>
            </a:lvl1pPr>
          </a:lstStyle>
          <a:p>
            <a:endParaRPr lang="en-US" dirty="0"/>
          </a:p>
        </p:txBody>
      </p:sp>
      <p:sp>
        <p:nvSpPr>
          <p:cNvPr id="2" name="Slide Number Placeholder 1">
            <a:extLst>
              <a:ext uri="{FF2B5EF4-FFF2-40B4-BE49-F238E27FC236}">
                <a16:creationId xmlns:a16="http://schemas.microsoft.com/office/drawing/2014/main" id="{A9D5BF62-FDB0-4F2D-4596-F5F40B86E94A}"/>
              </a:ext>
            </a:extLst>
          </p:cNvPr>
          <p:cNvSpPr>
            <a:spLocks noGrp="1"/>
          </p:cNvSpPr>
          <p:nvPr>
            <p:ph type="sldNum" sz="quarter" idx="12"/>
          </p:nvPr>
        </p:nvSpPr>
        <p:spPr/>
        <p:txBody>
          <a:bodyPr/>
          <a:lstStyle/>
          <a:p>
            <a:fld id="{5805A9EC-108B-40EA-95FB-2468C466EA14}" type="slidenum">
              <a:rPr lang="en-US" smtClean="0"/>
              <a:t>130</a:t>
            </a:fld>
            <a:endParaRPr lang="en-US" dirty="0"/>
          </a:p>
        </p:txBody>
      </p:sp>
    </p:spTree>
    <p:extLst>
      <p:ext uri="{BB962C8B-B14F-4D97-AF65-F5344CB8AC3E}">
        <p14:creationId xmlns:p14="http://schemas.microsoft.com/office/powerpoint/2010/main" val="159895141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631A1705-E191-824E-BF06-AF78F81D26C8}"/>
              </a:ext>
            </a:extLst>
          </p:cNvPr>
          <p:cNvSpPr>
            <a:spLocks noGrp="1"/>
          </p:cNvSpPr>
          <p:nvPr>
            <p:ph idx="1"/>
          </p:nvPr>
        </p:nvSpPr>
        <p:spPr>
          <a:xfrm>
            <a:off x="393515" y="1447800"/>
            <a:ext cx="8595360" cy="4267200"/>
          </a:xfrm>
        </p:spPr>
        <p:txBody>
          <a:bodyPr>
            <a:normAutofit/>
          </a:bodyPr>
          <a:lstStyle/>
          <a:p>
            <a:r>
              <a:rPr lang="en-US" dirty="0"/>
              <a:t>With your gathered records from the group discussions, you’ll conduct participatory rapid analysis. </a:t>
            </a:r>
          </a:p>
          <a:p>
            <a:r>
              <a:rPr lang="en-US" dirty="0"/>
              <a:t>The analysis will be conducted by </a:t>
            </a:r>
            <a:r>
              <a:rPr lang="en-US" b="1" dirty="0"/>
              <a:t>site</a:t>
            </a:r>
            <a:r>
              <a:rPr lang="en-US" dirty="0"/>
              <a:t> by </a:t>
            </a:r>
            <a:r>
              <a:rPr lang="en-US" b="1" dirty="0"/>
              <a:t>main population group(s) </a:t>
            </a:r>
            <a:r>
              <a:rPr lang="en-US" dirty="0"/>
              <a:t>and </a:t>
            </a:r>
            <a:r>
              <a:rPr lang="en-US" b="1" dirty="0"/>
              <a:t>reference group(s)</a:t>
            </a:r>
            <a:r>
              <a:rPr lang="en-US" dirty="0"/>
              <a:t>. </a:t>
            </a:r>
          </a:p>
          <a:p>
            <a:r>
              <a:rPr lang="en-US" dirty="0"/>
              <a:t>This is a collaborative effort to analyze information gathered that involves compiling, contrasting and comparing findings across all groups and distilling key findings. </a:t>
            </a:r>
          </a:p>
          <a:p>
            <a:endParaRPr lang="en-US" dirty="0"/>
          </a:p>
        </p:txBody>
      </p:sp>
      <p:sp>
        <p:nvSpPr>
          <p:cNvPr id="23" name="Text Placeholder 22">
            <a:extLst>
              <a:ext uri="{FF2B5EF4-FFF2-40B4-BE49-F238E27FC236}">
                <a16:creationId xmlns:a16="http://schemas.microsoft.com/office/drawing/2014/main" id="{FF30357C-73D4-5046-A816-3EC537395D59}"/>
              </a:ext>
            </a:extLst>
          </p:cNvPr>
          <p:cNvSpPr>
            <a:spLocks noGrp="1"/>
          </p:cNvSpPr>
          <p:nvPr>
            <p:ph type="body" sz="quarter" idx="13"/>
          </p:nvPr>
        </p:nvSpPr>
        <p:spPr/>
        <p:txBody>
          <a:bodyPr/>
          <a:lstStyle/>
          <a:p>
            <a:r>
              <a:rPr lang="en-US" dirty="0"/>
              <a:t>PAGES 46-51</a:t>
            </a:r>
          </a:p>
        </p:txBody>
      </p:sp>
      <p:sp>
        <p:nvSpPr>
          <p:cNvPr id="25" name="Text Placeholder 24">
            <a:extLst>
              <a:ext uri="{FF2B5EF4-FFF2-40B4-BE49-F238E27FC236}">
                <a16:creationId xmlns:a16="http://schemas.microsoft.com/office/drawing/2014/main" id="{8FAAA493-9337-F649-AC14-3A5C08ABA6FE}"/>
              </a:ext>
            </a:extLst>
          </p:cNvPr>
          <p:cNvSpPr>
            <a:spLocks noGrp="1"/>
          </p:cNvSpPr>
          <p:nvPr>
            <p:ph type="body" sz="quarter" idx="15"/>
          </p:nvPr>
        </p:nvSpPr>
        <p:spPr/>
        <p:txBody>
          <a:bodyPr/>
          <a:lstStyle/>
          <a:p>
            <a:r>
              <a:rPr lang="en-US" dirty="0"/>
              <a:t>IN OFFICE</a:t>
            </a:r>
          </a:p>
        </p:txBody>
      </p:sp>
      <p:sp>
        <p:nvSpPr>
          <p:cNvPr id="11" name="Title 10">
            <a:extLst>
              <a:ext uri="{FF2B5EF4-FFF2-40B4-BE49-F238E27FC236}">
                <a16:creationId xmlns:a16="http://schemas.microsoft.com/office/drawing/2014/main" id="{F731298D-16B8-AF42-BA05-6D3B5F139132}"/>
              </a:ext>
            </a:extLst>
          </p:cNvPr>
          <p:cNvSpPr>
            <a:spLocks noGrp="1"/>
          </p:cNvSpPr>
          <p:nvPr>
            <p:ph type="title"/>
          </p:nvPr>
        </p:nvSpPr>
        <p:spPr>
          <a:xfrm>
            <a:off x="393515" y="488528"/>
            <a:ext cx="8595360" cy="914400"/>
          </a:xfrm>
        </p:spPr>
        <p:txBody>
          <a:bodyPr>
            <a:normAutofit/>
          </a:bodyPr>
          <a:lstStyle/>
          <a:p>
            <a:r>
              <a:rPr lang="en-US" dirty="0"/>
              <a:t>COMPLETE PARTICIPATORY RAPID ANALYSIS</a:t>
            </a:r>
          </a:p>
        </p:txBody>
      </p:sp>
      <p:sp>
        <p:nvSpPr>
          <p:cNvPr id="24" name="Text Placeholder 23">
            <a:extLst>
              <a:ext uri="{FF2B5EF4-FFF2-40B4-BE49-F238E27FC236}">
                <a16:creationId xmlns:a16="http://schemas.microsoft.com/office/drawing/2014/main" id="{F8612D1E-3683-D547-BCA3-F41FA5EBE188}"/>
              </a:ext>
            </a:extLst>
          </p:cNvPr>
          <p:cNvSpPr>
            <a:spLocks noGrp="1"/>
          </p:cNvSpPr>
          <p:nvPr>
            <p:ph type="body" sz="quarter" idx="14"/>
          </p:nvPr>
        </p:nvSpPr>
        <p:spPr/>
        <p:txBody>
          <a:bodyPr/>
          <a:lstStyle/>
          <a:p>
            <a:endParaRPr lang="en-US" dirty="0"/>
          </a:p>
        </p:txBody>
      </p:sp>
      <p:sp>
        <p:nvSpPr>
          <p:cNvPr id="2" name="Slide Number Placeholder 1">
            <a:extLst>
              <a:ext uri="{FF2B5EF4-FFF2-40B4-BE49-F238E27FC236}">
                <a16:creationId xmlns:a16="http://schemas.microsoft.com/office/drawing/2014/main" id="{C47DB73F-B450-ED8B-33B3-8318CA35FBDD}"/>
              </a:ext>
            </a:extLst>
          </p:cNvPr>
          <p:cNvSpPr>
            <a:spLocks noGrp="1"/>
          </p:cNvSpPr>
          <p:nvPr>
            <p:ph type="sldNum" sz="quarter" idx="12"/>
          </p:nvPr>
        </p:nvSpPr>
        <p:spPr/>
        <p:txBody>
          <a:bodyPr/>
          <a:lstStyle/>
          <a:p>
            <a:fld id="{5805A9EC-108B-40EA-95FB-2468C466EA14}" type="slidenum">
              <a:rPr lang="en-US" smtClean="0"/>
              <a:t>131</a:t>
            </a:fld>
            <a:endParaRPr lang="en-US" dirty="0"/>
          </a:p>
        </p:txBody>
      </p:sp>
    </p:spTree>
    <p:extLst>
      <p:ext uri="{BB962C8B-B14F-4D97-AF65-F5344CB8AC3E}">
        <p14:creationId xmlns:p14="http://schemas.microsoft.com/office/powerpoint/2010/main" val="2513334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EEF97CF0-EDF2-9C4C-8666-2AE91E5A0CA5}"/>
              </a:ext>
            </a:extLst>
          </p:cNvPr>
          <p:cNvSpPr>
            <a:spLocks noGrp="1"/>
          </p:cNvSpPr>
          <p:nvPr>
            <p:ph idx="1"/>
          </p:nvPr>
        </p:nvSpPr>
        <p:spPr>
          <a:xfrm>
            <a:off x="271633" y="1066799"/>
            <a:ext cx="8796167" cy="5029201"/>
          </a:xfrm>
        </p:spPr>
        <p:txBody>
          <a:bodyPr>
            <a:normAutofit/>
          </a:bodyPr>
          <a:lstStyle/>
          <a:p>
            <a:pPr marL="457200" indent="-457200">
              <a:buFont typeface="+mj-lt"/>
              <a:buAutoNum type="arabicPeriod"/>
            </a:pPr>
            <a:r>
              <a:rPr lang="en-US" sz="2000" dirty="0"/>
              <a:t>With notes, highlight stand-out factors and their relation to behavior.</a:t>
            </a:r>
          </a:p>
          <a:p>
            <a:pPr marL="457200" indent="-457200">
              <a:buFont typeface="+mj-lt"/>
              <a:buAutoNum type="arabicPeriod"/>
            </a:pPr>
            <a:r>
              <a:rPr lang="en-US" sz="2000" dirty="0"/>
              <a:t>Divide the analysis team in 2 groups: 1) main population groups 2) reference groups.</a:t>
            </a:r>
          </a:p>
          <a:p>
            <a:pPr marL="457200" indent="-457200">
              <a:buFont typeface="+mj-lt"/>
              <a:buAutoNum type="arabicPeriod"/>
            </a:pPr>
            <a:r>
              <a:rPr lang="en-US" sz="2000" dirty="0"/>
              <a:t>Summarize top 5 significant norms-related factors from compiled notes in </a:t>
            </a:r>
            <a:r>
              <a:rPr lang="en-US" sz="2000" b="1" dirty="0"/>
              <a:t>Table A.</a:t>
            </a:r>
          </a:p>
          <a:p>
            <a:pPr marL="457200" indent="-457200">
              <a:buFont typeface="+mj-lt"/>
              <a:buAutoNum type="arabicPeriod"/>
            </a:pPr>
            <a:r>
              <a:rPr lang="en-US" sz="2000" dirty="0"/>
              <a:t>Once done, rank stand-out factors.</a:t>
            </a:r>
          </a:p>
          <a:p>
            <a:pPr marL="457200" indent="-457200">
              <a:buFont typeface="+mj-lt"/>
              <a:buAutoNum type="arabicPeriod"/>
            </a:pPr>
            <a:r>
              <a:rPr lang="en-US" sz="2000" dirty="0"/>
              <a:t>Teams together rank and combine across, then list stand-out factors identified in teams, representing trends from discussions among groups.</a:t>
            </a:r>
          </a:p>
        </p:txBody>
      </p:sp>
      <p:sp>
        <p:nvSpPr>
          <p:cNvPr id="19" name="Text Placeholder 18">
            <a:extLst>
              <a:ext uri="{FF2B5EF4-FFF2-40B4-BE49-F238E27FC236}">
                <a16:creationId xmlns:a16="http://schemas.microsoft.com/office/drawing/2014/main" id="{16D59C64-8234-BE4B-9159-89499CF6D038}"/>
              </a:ext>
            </a:extLst>
          </p:cNvPr>
          <p:cNvSpPr>
            <a:spLocks noGrp="1"/>
          </p:cNvSpPr>
          <p:nvPr>
            <p:ph type="body" sz="quarter" idx="13"/>
          </p:nvPr>
        </p:nvSpPr>
        <p:spPr/>
        <p:txBody>
          <a:bodyPr/>
          <a:lstStyle/>
          <a:p>
            <a:r>
              <a:rPr lang="en-US" dirty="0"/>
              <a:t>PAGES 46-48</a:t>
            </a:r>
          </a:p>
        </p:txBody>
      </p:sp>
      <p:sp>
        <p:nvSpPr>
          <p:cNvPr id="21" name="Text Placeholder 20">
            <a:extLst>
              <a:ext uri="{FF2B5EF4-FFF2-40B4-BE49-F238E27FC236}">
                <a16:creationId xmlns:a16="http://schemas.microsoft.com/office/drawing/2014/main" id="{3DC61441-B3E6-B447-9B67-F793F1E1F41F}"/>
              </a:ext>
            </a:extLst>
          </p:cNvPr>
          <p:cNvSpPr>
            <a:spLocks noGrp="1"/>
          </p:cNvSpPr>
          <p:nvPr>
            <p:ph type="body" sz="quarter" idx="15"/>
          </p:nvPr>
        </p:nvSpPr>
        <p:spPr/>
        <p:txBody>
          <a:bodyPr/>
          <a:lstStyle/>
          <a:p>
            <a:r>
              <a:rPr lang="en-US" dirty="0"/>
              <a:t>IN OFFICE</a:t>
            </a:r>
          </a:p>
        </p:txBody>
      </p:sp>
      <p:sp>
        <p:nvSpPr>
          <p:cNvPr id="12" name="Title 11">
            <a:extLst>
              <a:ext uri="{FF2B5EF4-FFF2-40B4-BE49-F238E27FC236}">
                <a16:creationId xmlns:a16="http://schemas.microsoft.com/office/drawing/2014/main" id="{77BBC9B6-2C5F-8143-9F07-045E01CDB1BD}"/>
              </a:ext>
            </a:extLst>
          </p:cNvPr>
          <p:cNvSpPr>
            <a:spLocks noGrp="1"/>
          </p:cNvSpPr>
          <p:nvPr>
            <p:ph type="title"/>
          </p:nvPr>
        </p:nvSpPr>
        <p:spPr>
          <a:xfrm>
            <a:off x="237772" y="259928"/>
            <a:ext cx="8595360" cy="914400"/>
          </a:xfrm>
        </p:spPr>
        <p:txBody>
          <a:bodyPr/>
          <a:lstStyle/>
          <a:p>
            <a:r>
              <a:rPr lang="en-US" b="0" dirty="0"/>
              <a:t>ANALYSIS STEPS: </a:t>
            </a:r>
            <a:r>
              <a:rPr lang="en-US" dirty="0"/>
              <a:t>‘FIVE WHYS’</a:t>
            </a:r>
          </a:p>
        </p:txBody>
      </p:sp>
      <p:sp>
        <p:nvSpPr>
          <p:cNvPr id="20" name="Text Placeholder 19">
            <a:extLst>
              <a:ext uri="{FF2B5EF4-FFF2-40B4-BE49-F238E27FC236}">
                <a16:creationId xmlns:a16="http://schemas.microsoft.com/office/drawing/2014/main" id="{05A56B46-2C2C-5642-8EB4-4A62E46CA9F0}"/>
              </a:ext>
            </a:extLst>
          </p:cNvPr>
          <p:cNvSpPr>
            <a:spLocks noGrp="1"/>
          </p:cNvSpPr>
          <p:nvPr>
            <p:ph type="body" sz="quarter" idx="14"/>
          </p:nvPr>
        </p:nvSpPr>
        <p:spPr/>
        <p:txBody>
          <a:bodyPr/>
          <a:lstStyle/>
          <a:p>
            <a:endParaRPr lang="en-US" dirty="0"/>
          </a:p>
        </p:txBody>
      </p:sp>
      <p:pic>
        <p:nvPicPr>
          <p:cNvPr id="4" name="Picture 3">
            <a:extLst>
              <a:ext uri="{FF2B5EF4-FFF2-40B4-BE49-F238E27FC236}">
                <a16:creationId xmlns:a16="http://schemas.microsoft.com/office/drawing/2014/main" id="{960EDAB7-2B10-9443-BB05-DF5FA08D7128}"/>
              </a:ext>
            </a:extLst>
          </p:cNvPr>
          <p:cNvPicPr>
            <a:picLocks noChangeAspect="1"/>
          </p:cNvPicPr>
          <p:nvPr/>
        </p:nvPicPr>
        <p:blipFill rotWithShape="1">
          <a:blip r:embed="rId3">
            <a:extLst>
              <a:ext uri="{28A0092B-C50C-407E-A947-70E740481C1C}">
                <a14:useLocalDpi xmlns:a14="http://schemas.microsoft.com/office/drawing/2010/main" val="0"/>
              </a:ext>
            </a:extLst>
          </a:blip>
          <a:srcRect l="2467" t="1351" r="1532" b="4594"/>
          <a:stretch/>
        </p:blipFill>
        <p:spPr>
          <a:xfrm>
            <a:off x="746166" y="4038600"/>
            <a:ext cx="8071132" cy="2209800"/>
          </a:xfrm>
          <a:prstGeom prst="rect">
            <a:avLst/>
          </a:prstGeom>
        </p:spPr>
      </p:pic>
      <p:sp>
        <p:nvSpPr>
          <p:cNvPr id="2" name="Slide Number Placeholder 1">
            <a:extLst>
              <a:ext uri="{FF2B5EF4-FFF2-40B4-BE49-F238E27FC236}">
                <a16:creationId xmlns:a16="http://schemas.microsoft.com/office/drawing/2014/main" id="{420350CE-4B51-AF93-04FC-D1AB5AE502D3}"/>
              </a:ext>
            </a:extLst>
          </p:cNvPr>
          <p:cNvSpPr>
            <a:spLocks noGrp="1"/>
          </p:cNvSpPr>
          <p:nvPr>
            <p:ph type="sldNum" sz="quarter" idx="12"/>
          </p:nvPr>
        </p:nvSpPr>
        <p:spPr/>
        <p:txBody>
          <a:bodyPr/>
          <a:lstStyle/>
          <a:p>
            <a:fld id="{5805A9EC-108B-40EA-95FB-2468C466EA14}" type="slidenum">
              <a:rPr lang="en-US" smtClean="0"/>
              <a:t>132</a:t>
            </a:fld>
            <a:endParaRPr lang="en-US" dirty="0"/>
          </a:p>
        </p:txBody>
      </p:sp>
    </p:spTree>
    <p:extLst>
      <p:ext uri="{BB962C8B-B14F-4D97-AF65-F5344CB8AC3E}">
        <p14:creationId xmlns:p14="http://schemas.microsoft.com/office/powerpoint/2010/main" val="222848452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712E3B57-CE07-9F4A-828F-8D378FD3B43A}"/>
              </a:ext>
            </a:extLst>
          </p:cNvPr>
          <p:cNvSpPr>
            <a:spLocks noGrp="1"/>
          </p:cNvSpPr>
          <p:nvPr>
            <p:ph idx="1"/>
          </p:nvPr>
        </p:nvSpPr>
        <p:spPr>
          <a:xfrm>
            <a:off x="393514" y="1172633"/>
            <a:ext cx="8598085" cy="4466167"/>
          </a:xfrm>
        </p:spPr>
        <p:txBody>
          <a:bodyPr>
            <a:normAutofit/>
          </a:bodyPr>
          <a:lstStyle/>
          <a:p>
            <a:pPr marL="457200" indent="-457200">
              <a:buFont typeface="+mj-lt"/>
              <a:buAutoNum type="arabicPeriod"/>
            </a:pPr>
            <a:r>
              <a:rPr lang="en-US" sz="2000" dirty="0"/>
              <a:t>Combine findings from </a:t>
            </a:r>
            <a:r>
              <a:rPr lang="en-US" sz="2000" b="1" dirty="0"/>
              <a:t>Table B, </a:t>
            </a:r>
            <a:r>
              <a:rPr lang="en-US" sz="2000" dirty="0"/>
              <a:t>listing from highest ranking to lowest.</a:t>
            </a:r>
          </a:p>
          <a:p>
            <a:pPr marL="457200" indent="-457200">
              <a:buFont typeface="+mj-lt"/>
              <a:buAutoNum type="arabicPeriod"/>
            </a:pPr>
            <a:r>
              <a:rPr lang="en-US" sz="2000" dirty="0"/>
              <a:t>Discuss in larger group if the top five sufficiently represent stand-out factors. Discuss what is similar or distinct and circle the ones identified in both groups of interest and refence groups.</a:t>
            </a:r>
          </a:p>
          <a:p>
            <a:pPr marL="457200" lvl="0" indent="-457200">
              <a:buFont typeface="+mj-lt"/>
              <a:buAutoNum type="arabicPeriod"/>
            </a:pPr>
            <a:r>
              <a:rPr lang="en-US" sz="2000" dirty="0"/>
              <a:t>Note any reference groups in the middle column.</a:t>
            </a:r>
          </a:p>
          <a:p>
            <a:pPr marL="457200" lvl="0" indent="-457200">
              <a:buFont typeface="+mj-lt"/>
              <a:buAutoNum type="arabicPeriod"/>
            </a:pPr>
            <a:r>
              <a:rPr lang="en-US" sz="2000" dirty="0"/>
              <a:t>Draw </a:t>
            </a:r>
            <a:r>
              <a:rPr lang="en-US" sz="2000" b="1" dirty="0"/>
              <a:t>Table C </a:t>
            </a:r>
            <a:r>
              <a:rPr lang="en-US" sz="2000" dirty="0"/>
              <a:t>to identify sanctions and rewards.</a:t>
            </a:r>
          </a:p>
          <a:p>
            <a:pPr marL="457200" lvl="0" indent="-457200">
              <a:buFont typeface="+mj-lt"/>
              <a:buAutoNum type="arabicPeriod"/>
            </a:pPr>
            <a:r>
              <a:rPr lang="en-US" sz="2000" dirty="0"/>
              <a:t>Write the types of people that influence these top factors and their effect on individual and community.</a:t>
            </a:r>
          </a:p>
          <a:p>
            <a:pPr marL="457200" lvl="0" indent="-457200">
              <a:buFont typeface="+mj-lt"/>
              <a:buAutoNum type="arabicPeriod"/>
            </a:pPr>
            <a:r>
              <a:rPr lang="en-US" sz="2000" dirty="0"/>
              <a:t>Review notes to identify sanctions and rewards and who enforced each.</a:t>
            </a:r>
          </a:p>
          <a:p>
            <a:pPr marL="457200" lvl="0" indent="-457200">
              <a:buFont typeface="+mj-lt"/>
              <a:buAutoNum type="arabicPeriod"/>
            </a:pPr>
            <a:r>
              <a:rPr lang="en-US" sz="2000" dirty="0"/>
              <a:t>Discuss similarities or differences across sites.</a:t>
            </a:r>
          </a:p>
          <a:p>
            <a:pPr marL="457200" lvl="0" indent="-457200">
              <a:buFont typeface="+mj-lt"/>
              <a:buAutoNum type="arabicPeriod"/>
            </a:pPr>
            <a:r>
              <a:rPr lang="en-US" sz="2000" dirty="0"/>
              <a:t>Briefly draft key findings.</a:t>
            </a:r>
          </a:p>
          <a:p>
            <a:pPr marL="514350" indent="-514350">
              <a:buFont typeface="+mj-lt"/>
              <a:buAutoNum type="arabicPeriod"/>
            </a:pPr>
            <a:endParaRPr lang="en-US" dirty="0"/>
          </a:p>
        </p:txBody>
      </p:sp>
      <p:sp>
        <p:nvSpPr>
          <p:cNvPr id="19" name="Text Placeholder 18">
            <a:extLst>
              <a:ext uri="{FF2B5EF4-FFF2-40B4-BE49-F238E27FC236}">
                <a16:creationId xmlns:a16="http://schemas.microsoft.com/office/drawing/2014/main" id="{4B3A3A6E-A58B-7649-AF9B-2A1CFD4B14F0}"/>
              </a:ext>
            </a:extLst>
          </p:cNvPr>
          <p:cNvSpPr>
            <a:spLocks noGrp="1"/>
          </p:cNvSpPr>
          <p:nvPr>
            <p:ph type="body" sz="quarter" idx="13"/>
          </p:nvPr>
        </p:nvSpPr>
        <p:spPr/>
        <p:txBody>
          <a:bodyPr/>
          <a:lstStyle/>
          <a:p>
            <a:r>
              <a:rPr lang="en-US" dirty="0"/>
              <a:t>PAGES 46-48</a:t>
            </a:r>
          </a:p>
        </p:txBody>
      </p:sp>
      <p:sp>
        <p:nvSpPr>
          <p:cNvPr id="21" name="Text Placeholder 20">
            <a:extLst>
              <a:ext uri="{FF2B5EF4-FFF2-40B4-BE49-F238E27FC236}">
                <a16:creationId xmlns:a16="http://schemas.microsoft.com/office/drawing/2014/main" id="{31C5A833-8479-3F48-A0BD-5A2FD77B699D}"/>
              </a:ext>
            </a:extLst>
          </p:cNvPr>
          <p:cNvSpPr>
            <a:spLocks noGrp="1"/>
          </p:cNvSpPr>
          <p:nvPr>
            <p:ph type="body" sz="quarter" idx="15"/>
          </p:nvPr>
        </p:nvSpPr>
        <p:spPr/>
        <p:txBody>
          <a:bodyPr/>
          <a:lstStyle/>
          <a:p>
            <a:r>
              <a:rPr lang="en-US" dirty="0"/>
              <a:t>IN OFFICE</a:t>
            </a:r>
          </a:p>
          <a:p>
            <a:endParaRPr lang="en-US" dirty="0"/>
          </a:p>
        </p:txBody>
      </p:sp>
      <p:sp>
        <p:nvSpPr>
          <p:cNvPr id="12" name="Title 11">
            <a:extLst>
              <a:ext uri="{FF2B5EF4-FFF2-40B4-BE49-F238E27FC236}">
                <a16:creationId xmlns:a16="http://schemas.microsoft.com/office/drawing/2014/main" id="{DEB17F24-1C5F-1B4E-A700-6374EA0E5E6A}"/>
              </a:ext>
            </a:extLst>
          </p:cNvPr>
          <p:cNvSpPr>
            <a:spLocks noGrp="1"/>
          </p:cNvSpPr>
          <p:nvPr>
            <p:ph type="title"/>
          </p:nvPr>
        </p:nvSpPr>
        <p:spPr>
          <a:xfrm>
            <a:off x="237772" y="234170"/>
            <a:ext cx="8595360" cy="914400"/>
          </a:xfrm>
        </p:spPr>
        <p:txBody>
          <a:bodyPr/>
          <a:lstStyle/>
          <a:p>
            <a:r>
              <a:rPr lang="en-US" b="0" dirty="0"/>
              <a:t>ANALYSIS STEPS CONT’: </a:t>
            </a:r>
            <a:r>
              <a:rPr lang="en-US" dirty="0"/>
              <a:t>‘FIVE WHYS’</a:t>
            </a:r>
          </a:p>
        </p:txBody>
      </p:sp>
      <p:sp>
        <p:nvSpPr>
          <p:cNvPr id="20" name="Text Placeholder 19">
            <a:extLst>
              <a:ext uri="{FF2B5EF4-FFF2-40B4-BE49-F238E27FC236}">
                <a16:creationId xmlns:a16="http://schemas.microsoft.com/office/drawing/2014/main" id="{40DBAD68-E02D-774D-B432-D5A09CB2D5DF}"/>
              </a:ext>
            </a:extLst>
          </p:cNvPr>
          <p:cNvSpPr>
            <a:spLocks noGrp="1"/>
          </p:cNvSpPr>
          <p:nvPr>
            <p:ph type="body" sz="quarter" idx="14"/>
          </p:nvPr>
        </p:nvSpPr>
        <p:spPr/>
        <p:txBody>
          <a:bodyPr/>
          <a:lstStyle/>
          <a:p>
            <a:endParaRPr lang="en-US" dirty="0"/>
          </a:p>
        </p:txBody>
      </p:sp>
      <p:pic>
        <p:nvPicPr>
          <p:cNvPr id="4" name="Picture 3">
            <a:extLst>
              <a:ext uri="{FF2B5EF4-FFF2-40B4-BE49-F238E27FC236}">
                <a16:creationId xmlns:a16="http://schemas.microsoft.com/office/drawing/2014/main" id="{849C3901-E414-4847-862A-77D87CC618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2" t="5714" r="2296" b="7755"/>
          <a:stretch/>
        </p:blipFill>
        <p:spPr>
          <a:xfrm>
            <a:off x="237772" y="5334000"/>
            <a:ext cx="4209381" cy="1162489"/>
          </a:xfrm>
          <a:prstGeom prst="rect">
            <a:avLst/>
          </a:prstGeom>
        </p:spPr>
      </p:pic>
      <p:pic>
        <p:nvPicPr>
          <p:cNvPr id="6" name="Picture 5">
            <a:extLst>
              <a:ext uri="{FF2B5EF4-FFF2-40B4-BE49-F238E27FC236}">
                <a16:creationId xmlns:a16="http://schemas.microsoft.com/office/drawing/2014/main" id="{605BF6DE-75A0-FF4D-AE17-6FF647F191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1" t="3073" r="1972" b="5470"/>
          <a:stretch/>
        </p:blipFill>
        <p:spPr>
          <a:xfrm>
            <a:off x="4513839" y="5385761"/>
            <a:ext cx="4839106" cy="1058966"/>
          </a:xfrm>
          <a:prstGeom prst="rect">
            <a:avLst/>
          </a:prstGeom>
        </p:spPr>
      </p:pic>
      <p:sp>
        <p:nvSpPr>
          <p:cNvPr id="2" name="Slide Number Placeholder 1">
            <a:extLst>
              <a:ext uri="{FF2B5EF4-FFF2-40B4-BE49-F238E27FC236}">
                <a16:creationId xmlns:a16="http://schemas.microsoft.com/office/drawing/2014/main" id="{FCF885D3-517B-EB12-24FB-1F6A9A0FD8EE}"/>
              </a:ext>
            </a:extLst>
          </p:cNvPr>
          <p:cNvSpPr>
            <a:spLocks noGrp="1"/>
          </p:cNvSpPr>
          <p:nvPr>
            <p:ph type="sldNum" sz="quarter" idx="12"/>
          </p:nvPr>
        </p:nvSpPr>
        <p:spPr/>
        <p:txBody>
          <a:bodyPr/>
          <a:lstStyle/>
          <a:p>
            <a:fld id="{5805A9EC-108B-40EA-95FB-2468C466EA14}" type="slidenum">
              <a:rPr lang="en-US" smtClean="0"/>
              <a:t>133</a:t>
            </a:fld>
            <a:endParaRPr lang="en-US" dirty="0"/>
          </a:p>
        </p:txBody>
      </p:sp>
    </p:spTree>
    <p:extLst>
      <p:ext uri="{BB962C8B-B14F-4D97-AF65-F5344CB8AC3E}">
        <p14:creationId xmlns:p14="http://schemas.microsoft.com/office/powerpoint/2010/main" val="96139946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4A8EBC3-B3A6-2141-9BB4-981A93102589}"/>
              </a:ext>
            </a:extLst>
          </p:cNvPr>
          <p:cNvSpPr>
            <a:spLocks noGrp="1"/>
          </p:cNvSpPr>
          <p:nvPr>
            <p:ph idx="1"/>
          </p:nvPr>
        </p:nvSpPr>
        <p:spPr>
          <a:xfrm>
            <a:off x="524740" y="1141638"/>
            <a:ext cx="8314459" cy="4352870"/>
          </a:xfrm>
        </p:spPr>
        <p:txBody>
          <a:bodyPr/>
          <a:lstStyle/>
          <a:p>
            <a:pPr marL="457200" lvl="0" indent="-457200">
              <a:buFont typeface="+mj-lt"/>
              <a:buAutoNum type="arabicPeriod"/>
            </a:pPr>
            <a:r>
              <a:rPr lang="en-US" sz="2000" dirty="0"/>
              <a:t>Highlight stand-out factor and its relation to behavior.</a:t>
            </a:r>
          </a:p>
          <a:p>
            <a:pPr marL="457200" indent="-457200">
              <a:buFont typeface="+mj-lt"/>
              <a:buAutoNum type="arabicPeriod"/>
            </a:pPr>
            <a:r>
              <a:rPr lang="en-US" sz="2000" dirty="0"/>
              <a:t>Divide the analysis team in 2 groups: 1) main population groups 2) reference groups.</a:t>
            </a:r>
          </a:p>
          <a:p>
            <a:pPr marL="457200" lvl="0" indent="-457200">
              <a:buFont typeface="+mj-lt"/>
              <a:buAutoNum type="arabicPeriod"/>
            </a:pPr>
            <a:r>
              <a:rPr lang="en-US" sz="2000" dirty="0"/>
              <a:t>Summarize top 5 significant norms-related factors from compiled notes in </a:t>
            </a:r>
            <a:r>
              <a:rPr lang="en-US" sz="2000" b="1" dirty="0"/>
              <a:t>Table A.</a:t>
            </a:r>
          </a:p>
          <a:p>
            <a:pPr marL="457200" lvl="0" indent="-457200">
              <a:buFont typeface="+mj-lt"/>
              <a:buAutoNum type="arabicPeriod"/>
            </a:pPr>
            <a:r>
              <a:rPr lang="en-US" sz="2000" dirty="0"/>
              <a:t>Rank stand-out factors.</a:t>
            </a:r>
          </a:p>
          <a:p>
            <a:pPr marL="457200" lvl="0" indent="-457200">
              <a:buFont typeface="+mj-lt"/>
              <a:buAutoNum type="arabicPeriod"/>
            </a:pPr>
            <a:r>
              <a:rPr lang="en-US" sz="2000" dirty="0"/>
              <a:t>Teams together rank and combine across groups. </a:t>
            </a:r>
          </a:p>
          <a:p>
            <a:pPr marL="457200" indent="-457200">
              <a:buFont typeface="+mj-lt"/>
              <a:buAutoNum type="arabicPeriod"/>
            </a:pPr>
            <a:r>
              <a:rPr lang="en-US" sz="2000" dirty="0"/>
              <a:t>List stand-out factors identified in teams, representing trends from discussions among groups.</a:t>
            </a:r>
          </a:p>
          <a:p>
            <a:pPr marL="457200" lvl="0" indent="-457200">
              <a:buFont typeface="+mj-lt"/>
              <a:buAutoNum type="arabicPeriod"/>
            </a:pPr>
            <a:endParaRPr lang="en-US" sz="2000" dirty="0"/>
          </a:p>
          <a:p>
            <a:pPr marL="514350" indent="-514350">
              <a:buFont typeface="+mj-lt"/>
              <a:buAutoNum type="arabicPeriod"/>
            </a:pPr>
            <a:endParaRPr lang="en-US" dirty="0"/>
          </a:p>
        </p:txBody>
      </p:sp>
      <p:sp>
        <p:nvSpPr>
          <p:cNvPr id="14" name="Text Placeholder 13">
            <a:extLst>
              <a:ext uri="{FF2B5EF4-FFF2-40B4-BE49-F238E27FC236}">
                <a16:creationId xmlns:a16="http://schemas.microsoft.com/office/drawing/2014/main" id="{0B1F916C-EC7C-1247-8AB3-02DC3BC5400D}"/>
              </a:ext>
            </a:extLst>
          </p:cNvPr>
          <p:cNvSpPr>
            <a:spLocks noGrp="1"/>
          </p:cNvSpPr>
          <p:nvPr>
            <p:ph type="body" sz="quarter" idx="13"/>
          </p:nvPr>
        </p:nvSpPr>
        <p:spPr/>
        <p:txBody>
          <a:bodyPr/>
          <a:lstStyle/>
          <a:p>
            <a:r>
              <a:rPr lang="en-US" dirty="0"/>
              <a:t>PAGES 48-50</a:t>
            </a:r>
          </a:p>
        </p:txBody>
      </p:sp>
      <p:sp>
        <p:nvSpPr>
          <p:cNvPr id="16" name="Text Placeholder 15">
            <a:extLst>
              <a:ext uri="{FF2B5EF4-FFF2-40B4-BE49-F238E27FC236}">
                <a16:creationId xmlns:a16="http://schemas.microsoft.com/office/drawing/2014/main" id="{497048BD-C4AD-E44A-97B3-F0342CD25090}"/>
              </a:ext>
            </a:extLst>
          </p:cNvPr>
          <p:cNvSpPr>
            <a:spLocks noGrp="1"/>
          </p:cNvSpPr>
          <p:nvPr>
            <p:ph type="body" sz="quarter" idx="15"/>
          </p:nvPr>
        </p:nvSpPr>
        <p:spPr/>
        <p:txBody>
          <a:bodyPr/>
          <a:lstStyle/>
          <a:p>
            <a:r>
              <a:rPr lang="en-US" dirty="0"/>
              <a:t>IN OFFICE</a:t>
            </a:r>
          </a:p>
          <a:p>
            <a:endParaRPr lang="en-US" dirty="0"/>
          </a:p>
        </p:txBody>
      </p:sp>
      <p:sp>
        <p:nvSpPr>
          <p:cNvPr id="3" name="Title 2">
            <a:extLst>
              <a:ext uri="{FF2B5EF4-FFF2-40B4-BE49-F238E27FC236}">
                <a16:creationId xmlns:a16="http://schemas.microsoft.com/office/drawing/2014/main" id="{1470C4BA-3296-FF44-A6D1-4416B12FDBE5}"/>
              </a:ext>
            </a:extLst>
          </p:cNvPr>
          <p:cNvSpPr>
            <a:spLocks noGrp="1"/>
          </p:cNvSpPr>
          <p:nvPr>
            <p:ph type="title"/>
          </p:nvPr>
        </p:nvSpPr>
        <p:spPr/>
        <p:txBody>
          <a:bodyPr/>
          <a:lstStyle/>
          <a:p>
            <a:r>
              <a:rPr lang="en-US" b="0" dirty="0"/>
              <a:t>ANALYSIS STEPS: </a:t>
            </a:r>
            <a:r>
              <a:rPr lang="en-US" dirty="0"/>
              <a:t>‘PROBLEM TREE ANALYSIS’</a:t>
            </a:r>
          </a:p>
        </p:txBody>
      </p:sp>
      <p:sp>
        <p:nvSpPr>
          <p:cNvPr id="15" name="Text Placeholder 14">
            <a:extLst>
              <a:ext uri="{FF2B5EF4-FFF2-40B4-BE49-F238E27FC236}">
                <a16:creationId xmlns:a16="http://schemas.microsoft.com/office/drawing/2014/main" id="{24F01C3E-A388-5F46-85CE-B4154DE95B0C}"/>
              </a:ext>
            </a:extLst>
          </p:cNvPr>
          <p:cNvSpPr>
            <a:spLocks noGrp="1"/>
          </p:cNvSpPr>
          <p:nvPr>
            <p:ph type="body" sz="quarter" idx="14"/>
          </p:nvPr>
        </p:nvSpPr>
        <p:spPr/>
        <p:txBody>
          <a:bodyPr/>
          <a:lstStyle/>
          <a:p>
            <a:endParaRPr lang="en-US" dirty="0"/>
          </a:p>
        </p:txBody>
      </p:sp>
      <p:sp>
        <p:nvSpPr>
          <p:cNvPr id="2" name="Slide Number Placeholder 1">
            <a:extLst>
              <a:ext uri="{FF2B5EF4-FFF2-40B4-BE49-F238E27FC236}">
                <a16:creationId xmlns:a16="http://schemas.microsoft.com/office/drawing/2014/main" id="{E97804E8-EBC4-7F5B-C40A-14C77B1F338A}"/>
              </a:ext>
            </a:extLst>
          </p:cNvPr>
          <p:cNvSpPr>
            <a:spLocks noGrp="1"/>
          </p:cNvSpPr>
          <p:nvPr>
            <p:ph type="sldNum" sz="quarter" idx="12"/>
          </p:nvPr>
        </p:nvSpPr>
        <p:spPr/>
        <p:txBody>
          <a:bodyPr/>
          <a:lstStyle/>
          <a:p>
            <a:fld id="{5805A9EC-108B-40EA-95FB-2468C466EA14}" type="slidenum">
              <a:rPr lang="en-US" smtClean="0"/>
              <a:t>134</a:t>
            </a:fld>
            <a:endParaRPr lang="en-US" dirty="0"/>
          </a:p>
        </p:txBody>
      </p:sp>
      <p:pic>
        <p:nvPicPr>
          <p:cNvPr id="4" name="Picture 3">
            <a:extLst>
              <a:ext uri="{FF2B5EF4-FFF2-40B4-BE49-F238E27FC236}">
                <a16:creationId xmlns:a16="http://schemas.microsoft.com/office/drawing/2014/main" id="{4EA6E7E4-CC3C-9259-0613-B145590B4C84}"/>
              </a:ext>
            </a:extLst>
          </p:cNvPr>
          <p:cNvPicPr>
            <a:picLocks noChangeAspect="1"/>
          </p:cNvPicPr>
          <p:nvPr/>
        </p:nvPicPr>
        <p:blipFill rotWithShape="1">
          <a:blip r:embed="rId3">
            <a:extLst>
              <a:ext uri="{28A0092B-C50C-407E-A947-70E740481C1C}">
                <a14:useLocalDpi xmlns:a14="http://schemas.microsoft.com/office/drawing/2010/main" val="0"/>
              </a:ext>
            </a:extLst>
          </a:blip>
          <a:srcRect l="2467" t="1351" r="1532" b="4594"/>
          <a:stretch/>
        </p:blipFill>
        <p:spPr>
          <a:xfrm>
            <a:off x="768067" y="4400909"/>
            <a:ext cx="8071132" cy="2209800"/>
          </a:xfrm>
          <a:prstGeom prst="rect">
            <a:avLst/>
          </a:prstGeom>
        </p:spPr>
      </p:pic>
    </p:spTree>
    <p:extLst>
      <p:ext uri="{BB962C8B-B14F-4D97-AF65-F5344CB8AC3E}">
        <p14:creationId xmlns:p14="http://schemas.microsoft.com/office/powerpoint/2010/main" val="414563725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E6E6937B-2566-EB4A-9D31-E9648BFDD755}"/>
              </a:ext>
            </a:extLst>
          </p:cNvPr>
          <p:cNvSpPr>
            <a:spLocks noGrp="1"/>
          </p:cNvSpPr>
          <p:nvPr>
            <p:ph idx="1"/>
          </p:nvPr>
        </p:nvSpPr>
        <p:spPr>
          <a:xfrm>
            <a:off x="536772" y="1176644"/>
            <a:ext cx="8595360" cy="5147956"/>
          </a:xfrm>
        </p:spPr>
        <p:txBody>
          <a:bodyPr>
            <a:normAutofit/>
          </a:bodyPr>
          <a:lstStyle/>
          <a:p>
            <a:pPr marL="457200" indent="-457200">
              <a:buFont typeface="+mj-lt"/>
              <a:buAutoNum type="arabicPeriod"/>
            </a:pPr>
            <a:r>
              <a:rPr lang="en-US" sz="2200" dirty="0"/>
              <a:t>Combine findings from </a:t>
            </a:r>
            <a:r>
              <a:rPr lang="en-US" sz="2200" b="1" dirty="0"/>
              <a:t>Table B, </a:t>
            </a:r>
            <a:r>
              <a:rPr lang="en-US" sz="2200" dirty="0"/>
              <a:t>listing from highest ranking to lowest.</a:t>
            </a:r>
          </a:p>
          <a:p>
            <a:pPr marL="457200" indent="-457200">
              <a:buFont typeface="+mj-lt"/>
              <a:buAutoNum type="arabicPeriod"/>
            </a:pPr>
            <a:r>
              <a:rPr lang="en-US" sz="2200" dirty="0"/>
              <a:t>Discuss in larger group if the top five sufficiently represent stand-out factors, discussing the factors include what is similar or distinct and circle the ones identified in both groups of interest and reference groups. Noting any reference groups in the middle column.</a:t>
            </a:r>
          </a:p>
          <a:p>
            <a:pPr marL="457200" indent="-457200">
              <a:buFont typeface="+mj-lt"/>
              <a:buAutoNum type="arabicPeriod"/>
            </a:pPr>
            <a:r>
              <a:rPr lang="en-US" sz="2200" dirty="0"/>
              <a:t>Draw </a:t>
            </a:r>
            <a:r>
              <a:rPr lang="en-US" sz="2200" b="1" dirty="0"/>
              <a:t>Table C </a:t>
            </a:r>
            <a:r>
              <a:rPr lang="en-US" sz="2200" dirty="0"/>
              <a:t>to identify sanctions and rewards.</a:t>
            </a:r>
          </a:p>
          <a:p>
            <a:pPr marL="457200" indent="-457200">
              <a:buFont typeface="+mj-lt"/>
              <a:buAutoNum type="arabicPeriod"/>
            </a:pPr>
            <a:r>
              <a:rPr lang="en-US" sz="2200" dirty="0"/>
              <a:t>Write the type of people that influence these top factors and their effect on individual and community.</a:t>
            </a:r>
          </a:p>
          <a:p>
            <a:pPr marL="457200" indent="-457200">
              <a:buFont typeface="+mj-lt"/>
              <a:buAutoNum type="arabicPeriod"/>
            </a:pPr>
            <a:r>
              <a:rPr lang="en-US" sz="2200" dirty="0"/>
              <a:t>Review notes to identify sanctions and rewards and who enforced each. Discuss similarities or differences across sites.</a:t>
            </a:r>
          </a:p>
          <a:p>
            <a:pPr marL="457200" indent="-457200">
              <a:buFont typeface="+mj-lt"/>
              <a:buAutoNum type="arabicPeriod"/>
            </a:pPr>
            <a:r>
              <a:rPr lang="en-US" sz="2200" dirty="0"/>
              <a:t>Briefly draft key findings.</a:t>
            </a:r>
          </a:p>
          <a:p>
            <a:pPr marL="457200" indent="-457200">
              <a:buFont typeface="+mj-lt"/>
              <a:buAutoNum type="arabicPeriod"/>
            </a:pPr>
            <a:endParaRPr lang="en-US" sz="2200" dirty="0"/>
          </a:p>
          <a:p>
            <a:pPr marL="514350" indent="-514350">
              <a:buFont typeface="+mj-lt"/>
              <a:buAutoNum type="arabicPeriod"/>
            </a:pPr>
            <a:endParaRPr lang="en-US" dirty="0"/>
          </a:p>
        </p:txBody>
      </p:sp>
      <p:sp>
        <p:nvSpPr>
          <p:cNvPr id="19" name="Text Placeholder 18">
            <a:extLst>
              <a:ext uri="{FF2B5EF4-FFF2-40B4-BE49-F238E27FC236}">
                <a16:creationId xmlns:a16="http://schemas.microsoft.com/office/drawing/2014/main" id="{3348D6E8-8548-3641-8D59-369432A68E74}"/>
              </a:ext>
            </a:extLst>
          </p:cNvPr>
          <p:cNvSpPr>
            <a:spLocks noGrp="1"/>
          </p:cNvSpPr>
          <p:nvPr>
            <p:ph type="body" sz="quarter" idx="13"/>
          </p:nvPr>
        </p:nvSpPr>
        <p:spPr/>
        <p:txBody>
          <a:bodyPr/>
          <a:lstStyle/>
          <a:p>
            <a:r>
              <a:rPr lang="en-US" dirty="0"/>
              <a:t>PAGES 48-50</a:t>
            </a:r>
          </a:p>
        </p:txBody>
      </p:sp>
      <p:sp>
        <p:nvSpPr>
          <p:cNvPr id="21" name="Text Placeholder 20">
            <a:extLst>
              <a:ext uri="{FF2B5EF4-FFF2-40B4-BE49-F238E27FC236}">
                <a16:creationId xmlns:a16="http://schemas.microsoft.com/office/drawing/2014/main" id="{10876570-E8FA-7E49-BE5F-5F4F18F59177}"/>
              </a:ext>
            </a:extLst>
          </p:cNvPr>
          <p:cNvSpPr>
            <a:spLocks noGrp="1"/>
          </p:cNvSpPr>
          <p:nvPr>
            <p:ph type="body" sz="quarter" idx="15"/>
          </p:nvPr>
        </p:nvSpPr>
        <p:spPr/>
        <p:txBody>
          <a:bodyPr/>
          <a:lstStyle/>
          <a:p>
            <a:r>
              <a:rPr lang="en-US" dirty="0"/>
              <a:t>IN OFFICE</a:t>
            </a:r>
          </a:p>
          <a:p>
            <a:endParaRPr lang="en-US" dirty="0"/>
          </a:p>
        </p:txBody>
      </p:sp>
      <p:sp>
        <p:nvSpPr>
          <p:cNvPr id="12" name="Title 11">
            <a:extLst>
              <a:ext uri="{FF2B5EF4-FFF2-40B4-BE49-F238E27FC236}">
                <a16:creationId xmlns:a16="http://schemas.microsoft.com/office/drawing/2014/main" id="{5A8CCDB4-B236-9F43-8F33-F845D62DC71A}"/>
              </a:ext>
            </a:extLst>
          </p:cNvPr>
          <p:cNvSpPr>
            <a:spLocks noGrp="1"/>
          </p:cNvSpPr>
          <p:nvPr>
            <p:ph type="title"/>
          </p:nvPr>
        </p:nvSpPr>
        <p:spPr/>
        <p:txBody>
          <a:bodyPr/>
          <a:lstStyle/>
          <a:p>
            <a:r>
              <a:rPr lang="en-US" b="0" dirty="0"/>
              <a:t>ANALYSIS STEPS CONT’: </a:t>
            </a:r>
            <a:r>
              <a:rPr lang="en-US" dirty="0"/>
              <a:t>‘PROBLEM TREE ANALYSIS’</a:t>
            </a:r>
          </a:p>
        </p:txBody>
      </p:sp>
      <p:sp>
        <p:nvSpPr>
          <p:cNvPr id="20" name="Text Placeholder 19">
            <a:extLst>
              <a:ext uri="{FF2B5EF4-FFF2-40B4-BE49-F238E27FC236}">
                <a16:creationId xmlns:a16="http://schemas.microsoft.com/office/drawing/2014/main" id="{6C07C4B3-5246-E143-B0C8-937025BA1ED0}"/>
              </a:ext>
            </a:extLst>
          </p:cNvPr>
          <p:cNvSpPr>
            <a:spLocks noGrp="1"/>
          </p:cNvSpPr>
          <p:nvPr>
            <p:ph type="body" sz="quarter" idx="14"/>
          </p:nvPr>
        </p:nvSpPr>
        <p:spPr/>
        <p:txBody>
          <a:bodyPr/>
          <a:lstStyle/>
          <a:p>
            <a:endParaRPr lang="en-US" dirty="0"/>
          </a:p>
        </p:txBody>
      </p:sp>
      <p:sp>
        <p:nvSpPr>
          <p:cNvPr id="2" name="Slide Number Placeholder 1">
            <a:extLst>
              <a:ext uri="{FF2B5EF4-FFF2-40B4-BE49-F238E27FC236}">
                <a16:creationId xmlns:a16="http://schemas.microsoft.com/office/drawing/2014/main" id="{BF34B3E8-6268-0B33-4B6A-911FF593EEFE}"/>
              </a:ext>
            </a:extLst>
          </p:cNvPr>
          <p:cNvSpPr>
            <a:spLocks noGrp="1"/>
          </p:cNvSpPr>
          <p:nvPr>
            <p:ph type="sldNum" sz="quarter" idx="12"/>
          </p:nvPr>
        </p:nvSpPr>
        <p:spPr/>
        <p:txBody>
          <a:bodyPr/>
          <a:lstStyle/>
          <a:p>
            <a:fld id="{5805A9EC-108B-40EA-95FB-2468C466EA14}" type="slidenum">
              <a:rPr lang="en-US" smtClean="0"/>
              <a:t>135</a:t>
            </a:fld>
            <a:endParaRPr lang="en-US" dirty="0"/>
          </a:p>
        </p:txBody>
      </p:sp>
      <p:pic>
        <p:nvPicPr>
          <p:cNvPr id="3" name="Picture 2">
            <a:extLst>
              <a:ext uri="{FF2B5EF4-FFF2-40B4-BE49-F238E27FC236}">
                <a16:creationId xmlns:a16="http://schemas.microsoft.com/office/drawing/2014/main" id="{74398670-3313-ADE2-3405-D74BE2F56C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2" t="5714" r="2296" b="7755"/>
          <a:stretch/>
        </p:blipFill>
        <p:spPr>
          <a:xfrm>
            <a:off x="237772" y="5334000"/>
            <a:ext cx="4209381" cy="1162489"/>
          </a:xfrm>
          <a:prstGeom prst="rect">
            <a:avLst/>
          </a:prstGeom>
        </p:spPr>
      </p:pic>
      <p:pic>
        <p:nvPicPr>
          <p:cNvPr id="4" name="Picture 3">
            <a:extLst>
              <a:ext uri="{FF2B5EF4-FFF2-40B4-BE49-F238E27FC236}">
                <a16:creationId xmlns:a16="http://schemas.microsoft.com/office/drawing/2014/main" id="{D22D7DD9-BB10-AE81-A531-492A640DD1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1" t="3073" r="1972" b="5470"/>
          <a:stretch/>
        </p:blipFill>
        <p:spPr>
          <a:xfrm>
            <a:off x="4513839" y="5385761"/>
            <a:ext cx="4839106" cy="1058966"/>
          </a:xfrm>
          <a:prstGeom prst="rect">
            <a:avLst/>
          </a:prstGeom>
        </p:spPr>
      </p:pic>
    </p:spTree>
    <p:extLst>
      <p:ext uri="{BB962C8B-B14F-4D97-AF65-F5344CB8AC3E}">
        <p14:creationId xmlns:p14="http://schemas.microsoft.com/office/powerpoint/2010/main" val="350835606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C6BF5394-2D09-CA43-9FD9-E73E0FA6FD40}"/>
              </a:ext>
            </a:extLst>
          </p:cNvPr>
          <p:cNvSpPr>
            <a:spLocks noGrp="1"/>
          </p:cNvSpPr>
          <p:nvPr>
            <p:ph idx="1"/>
          </p:nvPr>
        </p:nvSpPr>
        <p:spPr>
          <a:xfrm>
            <a:off x="457200" y="1161691"/>
            <a:ext cx="8305800" cy="3657211"/>
          </a:xfrm>
        </p:spPr>
        <p:txBody>
          <a:bodyPr>
            <a:normAutofit fontScale="92500" lnSpcReduction="10000"/>
          </a:bodyPr>
          <a:lstStyle/>
          <a:p>
            <a:pPr marL="457200" lvl="0" indent="-457200">
              <a:buFont typeface="+mj-lt"/>
              <a:buAutoNum type="arabicPeriod"/>
            </a:pPr>
            <a:r>
              <a:rPr lang="en-US" sz="2400" dirty="0"/>
              <a:t>Review notes together. As Vignettes generated more of script-based notes, you’ll need to look for phrases that describe factors related to the behavior of interest and underline them.</a:t>
            </a:r>
          </a:p>
          <a:p>
            <a:pPr marL="457200" indent="-457200">
              <a:buFont typeface="+mj-lt"/>
              <a:buAutoNum type="arabicPeriod"/>
            </a:pPr>
            <a:r>
              <a:rPr lang="en-US" sz="2400" dirty="0"/>
              <a:t>Divide the analysis team in 2 groups: 1) main population groups 2) reference groups.</a:t>
            </a:r>
          </a:p>
          <a:p>
            <a:pPr marL="457200" lvl="0" indent="-457200">
              <a:buFont typeface="+mj-lt"/>
              <a:buAutoNum type="arabicPeriod"/>
            </a:pPr>
            <a:r>
              <a:rPr lang="en-US" sz="2400" dirty="0"/>
              <a:t>Develop </a:t>
            </a:r>
            <a:r>
              <a:rPr lang="en-US" sz="2400" b="1" dirty="0"/>
              <a:t>Table A</a:t>
            </a:r>
            <a:r>
              <a:rPr lang="en-US" sz="2400" dirty="0"/>
              <a:t>, for each population group, and site. Add factors to table for each group discussion.</a:t>
            </a:r>
          </a:p>
          <a:p>
            <a:pPr marL="457200" lvl="0" indent="-457200">
              <a:buFont typeface="+mj-lt"/>
              <a:buAutoNum type="arabicPeriod"/>
            </a:pPr>
            <a:r>
              <a:rPr lang="en-US" sz="2400" dirty="0"/>
              <a:t>Put all reference group tables together and the group of interest together.</a:t>
            </a:r>
          </a:p>
          <a:p>
            <a:pPr marL="457200" lvl="0" indent="-457200">
              <a:buFont typeface="+mj-lt"/>
              <a:buAutoNum type="arabicPeriod"/>
            </a:pPr>
            <a:r>
              <a:rPr lang="en-US" sz="2400" dirty="0"/>
              <a:t>List stand-out factors identified in teams, representing trends from discussions among groups.</a:t>
            </a:r>
          </a:p>
        </p:txBody>
      </p:sp>
      <p:sp>
        <p:nvSpPr>
          <p:cNvPr id="24" name="Text Placeholder 23">
            <a:extLst>
              <a:ext uri="{FF2B5EF4-FFF2-40B4-BE49-F238E27FC236}">
                <a16:creationId xmlns:a16="http://schemas.microsoft.com/office/drawing/2014/main" id="{25CF64B7-B803-BC48-9438-D80B8CD31973}"/>
              </a:ext>
            </a:extLst>
          </p:cNvPr>
          <p:cNvSpPr>
            <a:spLocks noGrp="1"/>
          </p:cNvSpPr>
          <p:nvPr>
            <p:ph type="body" sz="quarter" idx="13"/>
          </p:nvPr>
        </p:nvSpPr>
        <p:spPr/>
        <p:txBody>
          <a:bodyPr/>
          <a:lstStyle/>
          <a:p>
            <a:r>
              <a:rPr lang="en-US" dirty="0"/>
              <a:t>PAGES 50-52</a:t>
            </a:r>
          </a:p>
        </p:txBody>
      </p:sp>
      <p:sp>
        <p:nvSpPr>
          <p:cNvPr id="38" name="Text Placeholder 37">
            <a:extLst>
              <a:ext uri="{FF2B5EF4-FFF2-40B4-BE49-F238E27FC236}">
                <a16:creationId xmlns:a16="http://schemas.microsoft.com/office/drawing/2014/main" id="{181145A5-7A61-9540-83F6-3AE3EAC26ABD}"/>
              </a:ext>
            </a:extLst>
          </p:cNvPr>
          <p:cNvSpPr>
            <a:spLocks noGrp="1"/>
          </p:cNvSpPr>
          <p:nvPr>
            <p:ph type="body" sz="quarter" idx="15"/>
          </p:nvPr>
        </p:nvSpPr>
        <p:spPr/>
        <p:txBody>
          <a:bodyPr/>
          <a:lstStyle/>
          <a:p>
            <a:r>
              <a:rPr lang="en-US" dirty="0"/>
              <a:t>IN OFFICE</a:t>
            </a:r>
          </a:p>
          <a:p>
            <a:endParaRPr lang="en-US" dirty="0"/>
          </a:p>
        </p:txBody>
      </p:sp>
      <p:sp>
        <p:nvSpPr>
          <p:cNvPr id="12" name="Title 11">
            <a:extLst>
              <a:ext uri="{FF2B5EF4-FFF2-40B4-BE49-F238E27FC236}">
                <a16:creationId xmlns:a16="http://schemas.microsoft.com/office/drawing/2014/main" id="{2B2E22FF-5BAC-9944-AE6B-264D7A34C80C}"/>
              </a:ext>
            </a:extLst>
          </p:cNvPr>
          <p:cNvSpPr>
            <a:spLocks noGrp="1"/>
          </p:cNvSpPr>
          <p:nvPr>
            <p:ph type="title"/>
          </p:nvPr>
        </p:nvSpPr>
        <p:spPr/>
        <p:txBody>
          <a:bodyPr/>
          <a:lstStyle/>
          <a:p>
            <a:r>
              <a:rPr lang="en-US" b="0" dirty="0"/>
              <a:t>ANALYSIS STEPS : </a:t>
            </a:r>
            <a:r>
              <a:rPr lang="en-US" dirty="0"/>
              <a:t>VIGNETTES</a:t>
            </a:r>
          </a:p>
        </p:txBody>
      </p:sp>
      <p:sp>
        <p:nvSpPr>
          <p:cNvPr id="37" name="Text Placeholder 36">
            <a:extLst>
              <a:ext uri="{FF2B5EF4-FFF2-40B4-BE49-F238E27FC236}">
                <a16:creationId xmlns:a16="http://schemas.microsoft.com/office/drawing/2014/main" id="{8F684DFD-F29B-7549-9AA7-5061647D94DD}"/>
              </a:ext>
            </a:extLst>
          </p:cNvPr>
          <p:cNvSpPr>
            <a:spLocks noGrp="1"/>
          </p:cNvSpPr>
          <p:nvPr>
            <p:ph type="body" sz="quarter" idx="14"/>
          </p:nvPr>
        </p:nvSpPr>
        <p:spPr/>
        <p:txBody>
          <a:bodyPr/>
          <a:lstStyle/>
          <a:p>
            <a:endParaRPr lang="en-US" dirty="0"/>
          </a:p>
        </p:txBody>
      </p:sp>
      <p:pic>
        <p:nvPicPr>
          <p:cNvPr id="3" name="Picture 2">
            <a:extLst>
              <a:ext uri="{FF2B5EF4-FFF2-40B4-BE49-F238E27FC236}">
                <a16:creationId xmlns:a16="http://schemas.microsoft.com/office/drawing/2014/main" id="{A5834C10-1A82-3A41-9FEB-E372DA39B1D2}"/>
              </a:ext>
            </a:extLst>
          </p:cNvPr>
          <p:cNvPicPr>
            <a:picLocks noChangeAspect="1"/>
          </p:cNvPicPr>
          <p:nvPr/>
        </p:nvPicPr>
        <p:blipFill rotWithShape="1">
          <a:blip r:embed="rId3">
            <a:extLst>
              <a:ext uri="{28A0092B-C50C-407E-A947-70E740481C1C}">
                <a14:useLocalDpi xmlns:a14="http://schemas.microsoft.com/office/drawing/2010/main" val="0"/>
              </a:ext>
            </a:extLst>
          </a:blip>
          <a:srcRect l="589" t="1707" r="735" b="3483"/>
          <a:stretch/>
        </p:blipFill>
        <p:spPr>
          <a:xfrm>
            <a:off x="1147894" y="4722676"/>
            <a:ext cx="7086600" cy="1918042"/>
          </a:xfrm>
          <a:prstGeom prst="rect">
            <a:avLst/>
          </a:prstGeom>
        </p:spPr>
      </p:pic>
      <p:sp>
        <p:nvSpPr>
          <p:cNvPr id="2" name="Slide Number Placeholder 1">
            <a:extLst>
              <a:ext uri="{FF2B5EF4-FFF2-40B4-BE49-F238E27FC236}">
                <a16:creationId xmlns:a16="http://schemas.microsoft.com/office/drawing/2014/main" id="{FB0A4FD3-AAD4-9B26-AF22-A59A052C2631}"/>
              </a:ext>
            </a:extLst>
          </p:cNvPr>
          <p:cNvSpPr>
            <a:spLocks noGrp="1"/>
          </p:cNvSpPr>
          <p:nvPr>
            <p:ph type="sldNum" sz="quarter" idx="12"/>
          </p:nvPr>
        </p:nvSpPr>
        <p:spPr/>
        <p:txBody>
          <a:bodyPr/>
          <a:lstStyle/>
          <a:p>
            <a:fld id="{5805A9EC-108B-40EA-95FB-2468C466EA14}" type="slidenum">
              <a:rPr lang="en-US" smtClean="0"/>
              <a:t>136</a:t>
            </a:fld>
            <a:endParaRPr lang="en-US" dirty="0"/>
          </a:p>
        </p:txBody>
      </p:sp>
    </p:spTree>
    <p:extLst>
      <p:ext uri="{BB962C8B-B14F-4D97-AF65-F5344CB8AC3E}">
        <p14:creationId xmlns:p14="http://schemas.microsoft.com/office/powerpoint/2010/main" val="313232090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4A652143-8D90-0949-A3F4-5C88F891F657}"/>
              </a:ext>
            </a:extLst>
          </p:cNvPr>
          <p:cNvSpPr>
            <a:spLocks noGrp="1"/>
          </p:cNvSpPr>
          <p:nvPr>
            <p:ph idx="1"/>
          </p:nvPr>
        </p:nvSpPr>
        <p:spPr>
          <a:xfrm>
            <a:off x="436508" y="1172633"/>
            <a:ext cx="8402691" cy="3627967"/>
          </a:xfrm>
        </p:spPr>
        <p:txBody>
          <a:bodyPr>
            <a:normAutofit fontScale="70000" lnSpcReduction="20000"/>
          </a:bodyPr>
          <a:lstStyle/>
          <a:p>
            <a:pPr marL="514350" lvl="0" indent="-514350">
              <a:buAutoNum type="arabicPeriod"/>
            </a:pPr>
            <a:r>
              <a:rPr lang="en-US" dirty="0"/>
              <a:t>Combine findings from </a:t>
            </a:r>
            <a:r>
              <a:rPr lang="en-US" b="1" dirty="0"/>
              <a:t>Table B, </a:t>
            </a:r>
            <a:r>
              <a:rPr lang="en-US" dirty="0"/>
              <a:t>listing from highest ranking to lowest.</a:t>
            </a:r>
          </a:p>
          <a:p>
            <a:pPr marL="514350" lvl="0" indent="-514350">
              <a:buFont typeface="+mj-lt"/>
              <a:buAutoNum type="arabicPeriod"/>
            </a:pPr>
            <a:r>
              <a:rPr lang="en-US" dirty="0"/>
              <a:t>Discuss in larger group if the top five sufficiently represent stand-out factors, discussing factors that are similar or distinct and circle the ones identified in both groups of interest and reference groups. Note any reference groups in the middle column.</a:t>
            </a:r>
          </a:p>
          <a:p>
            <a:pPr marL="514350" lvl="0" indent="-514350">
              <a:buFont typeface="+mj-lt"/>
              <a:buAutoNum type="arabicPeriod"/>
            </a:pPr>
            <a:r>
              <a:rPr lang="en-US" dirty="0"/>
              <a:t>Draw </a:t>
            </a:r>
            <a:r>
              <a:rPr lang="en-US" b="1" dirty="0"/>
              <a:t>Table C </a:t>
            </a:r>
            <a:r>
              <a:rPr lang="en-US" dirty="0"/>
              <a:t>to identify sanctions and rewards. </a:t>
            </a:r>
          </a:p>
          <a:p>
            <a:pPr marL="514350" lvl="0" indent="-514350">
              <a:buFont typeface="+mj-lt"/>
              <a:buAutoNum type="arabicPeriod"/>
            </a:pPr>
            <a:r>
              <a:rPr lang="en-US" dirty="0"/>
              <a:t>Write the type of people that influence these top factors and their effect on individual and community.</a:t>
            </a:r>
          </a:p>
          <a:p>
            <a:pPr marL="514350" lvl="0" indent="-514350">
              <a:buFont typeface="+mj-lt"/>
              <a:buAutoNum type="arabicPeriod"/>
            </a:pPr>
            <a:r>
              <a:rPr lang="en-US" dirty="0"/>
              <a:t>Review notes to identify sanctions and rewards and who enforced each</a:t>
            </a:r>
          </a:p>
          <a:p>
            <a:pPr marL="514350" lvl="0" indent="-514350">
              <a:buFont typeface="+mj-lt"/>
              <a:buAutoNum type="arabicPeriod"/>
            </a:pPr>
            <a:r>
              <a:rPr lang="en-US" dirty="0"/>
              <a:t>Discuss similarities or differences across sites.</a:t>
            </a:r>
          </a:p>
          <a:p>
            <a:pPr marL="514350" lvl="0" indent="-514350">
              <a:buFont typeface="+mj-lt"/>
              <a:buAutoNum type="arabicPeriod"/>
            </a:pPr>
            <a:r>
              <a:rPr lang="en-US" dirty="0"/>
              <a:t>Briefly draft key findings.</a:t>
            </a:r>
          </a:p>
          <a:p>
            <a:pPr marL="514350" lvl="0" indent="-514350">
              <a:buFont typeface="+mj-lt"/>
              <a:buAutoNum type="arabicPeriod"/>
            </a:pPr>
            <a:endParaRPr lang="en-US" dirty="0"/>
          </a:p>
          <a:p>
            <a:pPr marL="514350" indent="-514350">
              <a:buFont typeface="+mj-lt"/>
              <a:buAutoNum type="arabicPeriod"/>
            </a:pPr>
            <a:endParaRPr lang="en-US" dirty="0"/>
          </a:p>
        </p:txBody>
      </p:sp>
      <p:sp>
        <p:nvSpPr>
          <p:cNvPr id="24" name="Text Placeholder 23">
            <a:extLst>
              <a:ext uri="{FF2B5EF4-FFF2-40B4-BE49-F238E27FC236}">
                <a16:creationId xmlns:a16="http://schemas.microsoft.com/office/drawing/2014/main" id="{D6A842A6-E29E-9E47-BAB9-E8764DDD1387}"/>
              </a:ext>
            </a:extLst>
          </p:cNvPr>
          <p:cNvSpPr>
            <a:spLocks noGrp="1"/>
          </p:cNvSpPr>
          <p:nvPr>
            <p:ph type="body" sz="quarter" idx="13"/>
          </p:nvPr>
        </p:nvSpPr>
        <p:spPr/>
        <p:txBody>
          <a:bodyPr/>
          <a:lstStyle/>
          <a:p>
            <a:r>
              <a:rPr lang="en-US" dirty="0"/>
              <a:t>PAGES 50-52</a:t>
            </a:r>
          </a:p>
        </p:txBody>
      </p:sp>
      <p:sp>
        <p:nvSpPr>
          <p:cNvPr id="26" name="Text Placeholder 25">
            <a:extLst>
              <a:ext uri="{FF2B5EF4-FFF2-40B4-BE49-F238E27FC236}">
                <a16:creationId xmlns:a16="http://schemas.microsoft.com/office/drawing/2014/main" id="{E8050887-501F-364F-9E00-0A0D2CA05965}"/>
              </a:ext>
            </a:extLst>
          </p:cNvPr>
          <p:cNvSpPr>
            <a:spLocks noGrp="1"/>
          </p:cNvSpPr>
          <p:nvPr>
            <p:ph type="body" sz="quarter" idx="15"/>
          </p:nvPr>
        </p:nvSpPr>
        <p:spPr/>
        <p:txBody>
          <a:bodyPr/>
          <a:lstStyle/>
          <a:p>
            <a:r>
              <a:rPr lang="en-US" dirty="0"/>
              <a:t>IN OFFICE</a:t>
            </a:r>
          </a:p>
          <a:p>
            <a:endParaRPr lang="en-US" dirty="0"/>
          </a:p>
        </p:txBody>
      </p:sp>
      <p:sp>
        <p:nvSpPr>
          <p:cNvPr id="17" name="Title 16">
            <a:extLst>
              <a:ext uri="{FF2B5EF4-FFF2-40B4-BE49-F238E27FC236}">
                <a16:creationId xmlns:a16="http://schemas.microsoft.com/office/drawing/2014/main" id="{00E0FA6C-A2D6-354A-BC8A-7166FDE98D44}"/>
              </a:ext>
            </a:extLst>
          </p:cNvPr>
          <p:cNvSpPr>
            <a:spLocks noGrp="1"/>
          </p:cNvSpPr>
          <p:nvPr>
            <p:ph type="title"/>
          </p:nvPr>
        </p:nvSpPr>
        <p:spPr/>
        <p:txBody>
          <a:bodyPr/>
          <a:lstStyle/>
          <a:p>
            <a:r>
              <a:rPr lang="en-US" b="0" dirty="0"/>
              <a:t>ANALYSIS STEPS CONT’: </a:t>
            </a:r>
            <a:r>
              <a:rPr lang="en-US" dirty="0"/>
              <a:t>VIGNETTES</a:t>
            </a:r>
          </a:p>
        </p:txBody>
      </p:sp>
      <p:sp>
        <p:nvSpPr>
          <p:cNvPr id="25" name="Text Placeholder 24">
            <a:extLst>
              <a:ext uri="{FF2B5EF4-FFF2-40B4-BE49-F238E27FC236}">
                <a16:creationId xmlns:a16="http://schemas.microsoft.com/office/drawing/2014/main" id="{89CC0AAB-9049-2441-99F0-1BE9819A40D5}"/>
              </a:ext>
            </a:extLst>
          </p:cNvPr>
          <p:cNvSpPr>
            <a:spLocks noGrp="1"/>
          </p:cNvSpPr>
          <p:nvPr>
            <p:ph type="body" sz="quarter" idx="14"/>
          </p:nvPr>
        </p:nvSpPr>
        <p:spPr/>
        <p:txBody>
          <a:bodyPr/>
          <a:lstStyle/>
          <a:p>
            <a:endParaRPr lang="en-US" dirty="0"/>
          </a:p>
        </p:txBody>
      </p:sp>
      <p:pic>
        <p:nvPicPr>
          <p:cNvPr id="3" name="Picture 2">
            <a:extLst>
              <a:ext uri="{FF2B5EF4-FFF2-40B4-BE49-F238E27FC236}">
                <a16:creationId xmlns:a16="http://schemas.microsoft.com/office/drawing/2014/main" id="{D4CFEF1A-D9E6-8B44-B26B-350F34C15E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491" b="3469"/>
          <a:stretch/>
        </p:blipFill>
        <p:spPr>
          <a:xfrm>
            <a:off x="462666" y="4435903"/>
            <a:ext cx="4689387" cy="1214149"/>
          </a:xfrm>
          <a:prstGeom prst="rect">
            <a:avLst/>
          </a:prstGeom>
        </p:spPr>
      </p:pic>
      <p:pic>
        <p:nvPicPr>
          <p:cNvPr id="5" name="Picture 4">
            <a:extLst>
              <a:ext uri="{FF2B5EF4-FFF2-40B4-BE49-F238E27FC236}">
                <a16:creationId xmlns:a16="http://schemas.microsoft.com/office/drawing/2014/main" id="{6217B482-692A-2648-B894-064423AE055D}"/>
              </a:ext>
            </a:extLst>
          </p:cNvPr>
          <p:cNvPicPr>
            <a:picLocks noChangeAspect="1"/>
          </p:cNvPicPr>
          <p:nvPr/>
        </p:nvPicPr>
        <p:blipFill rotWithShape="1">
          <a:blip r:embed="rId4">
            <a:extLst>
              <a:ext uri="{28A0092B-C50C-407E-A947-70E740481C1C}">
                <a14:useLocalDpi xmlns:a14="http://schemas.microsoft.com/office/drawing/2010/main" val="0"/>
              </a:ext>
            </a:extLst>
          </a:blip>
          <a:srcRect r="1348"/>
          <a:stretch/>
        </p:blipFill>
        <p:spPr>
          <a:xfrm>
            <a:off x="4114799" y="5603697"/>
            <a:ext cx="5190189" cy="1130288"/>
          </a:xfrm>
          <a:prstGeom prst="rect">
            <a:avLst/>
          </a:prstGeom>
        </p:spPr>
      </p:pic>
      <p:sp>
        <p:nvSpPr>
          <p:cNvPr id="2" name="Slide Number Placeholder 1">
            <a:extLst>
              <a:ext uri="{FF2B5EF4-FFF2-40B4-BE49-F238E27FC236}">
                <a16:creationId xmlns:a16="http://schemas.microsoft.com/office/drawing/2014/main" id="{861E7BDA-952F-D7A0-9340-528DAEC5C170}"/>
              </a:ext>
            </a:extLst>
          </p:cNvPr>
          <p:cNvSpPr>
            <a:spLocks noGrp="1"/>
          </p:cNvSpPr>
          <p:nvPr>
            <p:ph type="sldNum" sz="quarter" idx="12"/>
          </p:nvPr>
        </p:nvSpPr>
        <p:spPr/>
        <p:txBody>
          <a:bodyPr/>
          <a:lstStyle/>
          <a:p>
            <a:fld id="{5805A9EC-108B-40EA-95FB-2468C466EA14}" type="slidenum">
              <a:rPr lang="en-US" smtClean="0"/>
              <a:t>137</a:t>
            </a:fld>
            <a:endParaRPr lang="en-US" dirty="0"/>
          </a:p>
        </p:txBody>
      </p:sp>
    </p:spTree>
    <p:extLst>
      <p:ext uri="{BB962C8B-B14F-4D97-AF65-F5344CB8AC3E}">
        <p14:creationId xmlns:p14="http://schemas.microsoft.com/office/powerpoint/2010/main" val="280052185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D0E68FC-C26B-47F3-9A72-47388E7D656F}"/>
              </a:ext>
            </a:extLst>
          </p:cNvPr>
          <p:cNvSpPr txBox="1">
            <a:spLocks/>
          </p:cNvSpPr>
          <p:nvPr/>
        </p:nvSpPr>
        <p:spPr>
          <a:xfrm>
            <a:off x="368968" y="3092447"/>
            <a:ext cx="4965032" cy="3276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ü"/>
              <a:defRPr sz="3200" kern="1200">
                <a:solidFill>
                  <a:schemeClr val="tx1">
                    <a:lumMod val="50000"/>
                    <a:lumOff val="50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50000"/>
                    <a:lumOff val="50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endParaRPr kumimoji="0" lang="en-US" i="0" u="none" strike="noStrike" kern="1200" cap="none" spc="0" normalizeH="0" baseline="0" noProof="0" dirty="0">
              <a:ln>
                <a:noFill/>
              </a:ln>
              <a:solidFill>
                <a:prstClr val="black">
                  <a:lumMod val="85000"/>
                  <a:lumOff val="15000"/>
                </a:prstClr>
              </a:solidFill>
              <a:effectLst/>
              <a:uLnTx/>
              <a:uFillTx/>
              <a:latin typeface="Calibri"/>
            </a:endParaRPr>
          </a:p>
        </p:txBody>
      </p:sp>
      <p:sp>
        <p:nvSpPr>
          <p:cNvPr id="18" name="Content Placeholder 17">
            <a:extLst>
              <a:ext uri="{FF2B5EF4-FFF2-40B4-BE49-F238E27FC236}">
                <a16:creationId xmlns:a16="http://schemas.microsoft.com/office/drawing/2014/main" id="{DDBAE3AC-0472-AC48-8F83-205194A318A7}"/>
              </a:ext>
            </a:extLst>
          </p:cNvPr>
          <p:cNvSpPr>
            <a:spLocks noGrp="1"/>
          </p:cNvSpPr>
          <p:nvPr>
            <p:ph idx="1"/>
          </p:nvPr>
        </p:nvSpPr>
        <p:spPr>
          <a:xfrm>
            <a:off x="393515" y="1331164"/>
            <a:ext cx="8595360" cy="4163344"/>
          </a:xfrm>
        </p:spPr>
        <p:txBody>
          <a:bodyPr>
            <a:normAutofit/>
          </a:bodyPr>
          <a:lstStyle/>
          <a:p>
            <a:r>
              <a:rPr lang="en-US" dirty="0"/>
              <a:t>Using a rapid report format, write up the findings from the participatory rapid analysis of your social norms exploration. </a:t>
            </a:r>
          </a:p>
          <a:p>
            <a:r>
              <a:rPr lang="en-US" dirty="0"/>
              <a:t>These should be shared in a short report format for rapid and actionable use of findings.</a:t>
            </a:r>
          </a:p>
          <a:p>
            <a:r>
              <a:rPr lang="en-US" dirty="0"/>
              <a:t>The short report should be supplemented with quotations from the records of the group discussions as needed. </a:t>
            </a:r>
          </a:p>
          <a:p>
            <a:endParaRPr lang="en-US" dirty="0"/>
          </a:p>
        </p:txBody>
      </p:sp>
      <p:sp>
        <p:nvSpPr>
          <p:cNvPr id="24" name="Text Placeholder 23">
            <a:extLst>
              <a:ext uri="{FF2B5EF4-FFF2-40B4-BE49-F238E27FC236}">
                <a16:creationId xmlns:a16="http://schemas.microsoft.com/office/drawing/2014/main" id="{728015F6-344B-854C-BF34-E4DFDE565DAD}"/>
              </a:ext>
            </a:extLst>
          </p:cNvPr>
          <p:cNvSpPr>
            <a:spLocks noGrp="1"/>
          </p:cNvSpPr>
          <p:nvPr>
            <p:ph type="body" sz="quarter" idx="13"/>
          </p:nvPr>
        </p:nvSpPr>
        <p:spPr/>
        <p:txBody>
          <a:bodyPr/>
          <a:lstStyle/>
          <a:p>
            <a:r>
              <a:rPr lang="en-US" dirty="0"/>
              <a:t>PAGE 52</a:t>
            </a:r>
          </a:p>
        </p:txBody>
      </p:sp>
      <p:sp>
        <p:nvSpPr>
          <p:cNvPr id="26" name="Text Placeholder 25">
            <a:extLst>
              <a:ext uri="{FF2B5EF4-FFF2-40B4-BE49-F238E27FC236}">
                <a16:creationId xmlns:a16="http://schemas.microsoft.com/office/drawing/2014/main" id="{E1CCDBB6-A562-B640-87F8-947105153D62}"/>
              </a:ext>
            </a:extLst>
          </p:cNvPr>
          <p:cNvSpPr>
            <a:spLocks noGrp="1"/>
          </p:cNvSpPr>
          <p:nvPr>
            <p:ph type="body" sz="quarter" idx="15"/>
          </p:nvPr>
        </p:nvSpPr>
        <p:spPr/>
        <p:txBody>
          <a:bodyPr/>
          <a:lstStyle/>
          <a:p>
            <a:r>
              <a:rPr lang="en-US" dirty="0"/>
              <a:t>IN OFFICE</a:t>
            </a:r>
          </a:p>
          <a:p>
            <a:endParaRPr lang="en-US" dirty="0"/>
          </a:p>
        </p:txBody>
      </p:sp>
      <p:sp>
        <p:nvSpPr>
          <p:cNvPr id="12" name="Title 11">
            <a:extLst>
              <a:ext uri="{FF2B5EF4-FFF2-40B4-BE49-F238E27FC236}">
                <a16:creationId xmlns:a16="http://schemas.microsoft.com/office/drawing/2014/main" id="{E50FBE48-1B0A-DC4F-8066-FFC984ECD0BC}"/>
              </a:ext>
            </a:extLst>
          </p:cNvPr>
          <p:cNvSpPr>
            <a:spLocks noGrp="1"/>
          </p:cNvSpPr>
          <p:nvPr>
            <p:ph type="title"/>
          </p:nvPr>
        </p:nvSpPr>
        <p:spPr>
          <a:xfrm>
            <a:off x="393515" y="533400"/>
            <a:ext cx="8595360" cy="914400"/>
          </a:xfrm>
        </p:spPr>
        <p:txBody>
          <a:bodyPr>
            <a:normAutofit fontScale="90000"/>
          </a:bodyPr>
          <a:lstStyle/>
          <a:p>
            <a:r>
              <a:rPr lang="en-US" dirty="0"/>
              <a:t>CREATE A RESULTS BRIEF WITH THE KEY FINDINGS </a:t>
            </a:r>
          </a:p>
        </p:txBody>
      </p:sp>
      <p:sp>
        <p:nvSpPr>
          <p:cNvPr id="25" name="Text Placeholder 24">
            <a:extLst>
              <a:ext uri="{FF2B5EF4-FFF2-40B4-BE49-F238E27FC236}">
                <a16:creationId xmlns:a16="http://schemas.microsoft.com/office/drawing/2014/main" id="{17006BAE-2AE3-E44A-9753-166681031125}"/>
              </a:ext>
            </a:extLst>
          </p:cNvPr>
          <p:cNvSpPr>
            <a:spLocks noGrp="1"/>
          </p:cNvSpPr>
          <p:nvPr>
            <p:ph type="body" sz="quarter" idx="14"/>
          </p:nvPr>
        </p:nvSpPr>
        <p:spPr/>
        <p:txBody>
          <a:bodyPr/>
          <a:lstStyle/>
          <a:p>
            <a:endParaRPr lang="en-US" dirty="0"/>
          </a:p>
        </p:txBody>
      </p:sp>
      <p:sp>
        <p:nvSpPr>
          <p:cNvPr id="2" name="Slide Number Placeholder 1">
            <a:extLst>
              <a:ext uri="{FF2B5EF4-FFF2-40B4-BE49-F238E27FC236}">
                <a16:creationId xmlns:a16="http://schemas.microsoft.com/office/drawing/2014/main" id="{66E9B2C7-309B-6E1E-8115-D4A8302AC7C7}"/>
              </a:ext>
            </a:extLst>
          </p:cNvPr>
          <p:cNvSpPr>
            <a:spLocks noGrp="1"/>
          </p:cNvSpPr>
          <p:nvPr>
            <p:ph type="sldNum" sz="quarter" idx="12"/>
          </p:nvPr>
        </p:nvSpPr>
        <p:spPr/>
        <p:txBody>
          <a:bodyPr/>
          <a:lstStyle/>
          <a:p>
            <a:fld id="{5805A9EC-108B-40EA-95FB-2468C466EA14}" type="slidenum">
              <a:rPr lang="en-US" smtClean="0"/>
              <a:t>138</a:t>
            </a:fld>
            <a:endParaRPr lang="en-US" dirty="0"/>
          </a:p>
        </p:txBody>
      </p:sp>
    </p:spTree>
    <p:extLst>
      <p:ext uri="{BB962C8B-B14F-4D97-AF65-F5344CB8AC3E}">
        <p14:creationId xmlns:p14="http://schemas.microsoft.com/office/powerpoint/2010/main" val="9228304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157DD-CEE8-0749-B69D-63185B88DDB0}"/>
              </a:ext>
            </a:extLst>
          </p:cNvPr>
          <p:cNvSpPr>
            <a:spLocks noGrp="1"/>
          </p:cNvSpPr>
          <p:nvPr>
            <p:ph type="title"/>
          </p:nvPr>
        </p:nvSpPr>
        <p:spPr/>
        <p:txBody>
          <a:bodyPr>
            <a:normAutofit fontScale="90000"/>
          </a:bodyPr>
          <a:lstStyle/>
          <a:p>
            <a:r>
              <a:rPr lang="en-US" dirty="0"/>
              <a:t>CREATE A RESULTS BRIEF WITH THE KEY FINDINGS </a:t>
            </a:r>
          </a:p>
        </p:txBody>
      </p:sp>
      <p:sp>
        <p:nvSpPr>
          <p:cNvPr id="3" name="Content Placeholder 2">
            <a:extLst>
              <a:ext uri="{FF2B5EF4-FFF2-40B4-BE49-F238E27FC236}">
                <a16:creationId xmlns:a16="http://schemas.microsoft.com/office/drawing/2014/main" id="{622AAD28-846C-BD49-BB91-3B2BAB90DE0F}"/>
              </a:ext>
            </a:extLst>
          </p:cNvPr>
          <p:cNvSpPr>
            <a:spLocks noGrp="1"/>
          </p:cNvSpPr>
          <p:nvPr>
            <p:ph idx="1"/>
          </p:nvPr>
        </p:nvSpPr>
        <p:spPr>
          <a:xfrm>
            <a:off x="393514" y="1304745"/>
            <a:ext cx="8595360" cy="914400"/>
          </a:xfrm>
        </p:spPr>
        <p:txBody>
          <a:bodyPr>
            <a:normAutofit fontScale="85000" lnSpcReduction="20000"/>
          </a:bodyPr>
          <a:lstStyle/>
          <a:p>
            <a:r>
              <a:rPr lang="en-US" dirty="0"/>
              <a:t>In the SNET we provide tips for creating your short results brief. Below we share a photo of a short brief developed by a project team, which was both highly visual and brief. </a:t>
            </a:r>
          </a:p>
        </p:txBody>
      </p:sp>
      <p:sp>
        <p:nvSpPr>
          <p:cNvPr id="4" name="Text Placeholder 3">
            <a:extLst>
              <a:ext uri="{FF2B5EF4-FFF2-40B4-BE49-F238E27FC236}">
                <a16:creationId xmlns:a16="http://schemas.microsoft.com/office/drawing/2014/main" id="{8A78E0F0-2187-2143-B0C6-F552FA40D179}"/>
              </a:ext>
            </a:extLst>
          </p:cNvPr>
          <p:cNvSpPr>
            <a:spLocks noGrp="1"/>
          </p:cNvSpPr>
          <p:nvPr>
            <p:ph type="body" sz="quarter" idx="13"/>
          </p:nvPr>
        </p:nvSpPr>
        <p:spPr/>
        <p:txBody>
          <a:bodyPr/>
          <a:lstStyle/>
          <a:p>
            <a:r>
              <a:rPr lang="en-US" dirty="0"/>
              <a:t>PAGE 52</a:t>
            </a:r>
          </a:p>
        </p:txBody>
      </p:sp>
      <p:sp>
        <p:nvSpPr>
          <p:cNvPr id="5" name="Text Placeholder 4">
            <a:extLst>
              <a:ext uri="{FF2B5EF4-FFF2-40B4-BE49-F238E27FC236}">
                <a16:creationId xmlns:a16="http://schemas.microsoft.com/office/drawing/2014/main" id="{45CFE14C-824E-2C49-9D9F-F08B740EA4A1}"/>
              </a:ext>
            </a:extLst>
          </p:cNvPr>
          <p:cNvSpPr>
            <a:spLocks noGrp="1"/>
          </p:cNvSpPr>
          <p:nvPr>
            <p:ph type="body" sz="quarter" idx="14"/>
          </p:nvPr>
        </p:nvSpPr>
        <p:spPr/>
        <p:txBody>
          <a:bodyPr/>
          <a:lstStyle/>
          <a:p>
            <a:endParaRPr lang="en-US" dirty="0"/>
          </a:p>
        </p:txBody>
      </p:sp>
      <p:sp>
        <p:nvSpPr>
          <p:cNvPr id="6" name="Text Placeholder 5">
            <a:extLst>
              <a:ext uri="{FF2B5EF4-FFF2-40B4-BE49-F238E27FC236}">
                <a16:creationId xmlns:a16="http://schemas.microsoft.com/office/drawing/2014/main" id="{79274087-31B8-C446-8E31-27D77E2AEBE6}"/>
              </a:ext>
            </a:extLst>
          </p:cNvPr>
          <p:cNvSpPr>
            <a:spLocks noGrp="1"/>
          </p:cNvSpPr>
          <p:nvPr>
            <p:ph type="body" sz="quarter" idx="15"/>
          </p:nvPr>
        </p:nvSpPr>
        <p:spPr/>
        <p:txBody>
          <a:bodyPr/>
          <a:lstStyle/>
          <a:p>
            <a:r>
              <a:rPr lang="en-US" dirty="0"/>
              <a:t>IN OFFICE </a:t>
            </a:r>
          </a:p>
        </p:txBody>
      </p:sp>
      <p:pic>
        <p:nvPicPr>
          <p:cNvPr id="8" name="Picture 7">
            <a:extLst>
              <a:ext uri="{FF2B5EF4-FFF2-40B4-BE49-F238E27FC236}">
                <a16:creationId xmlns:a16="http://schemas.microsoft.com/office/drawing/2014/main" id="{E7E17B45-48E0-5745-A8DF-0F3E461047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2362200"/>
            <a:ext cx="6368648" cy="4179022"/>
          </a:xfrm>
          <a:prstGeom prst="rect">
            <a:avLst/>
          </a:prstGeom>
        </p:spPr>
      </p:pic>
      <p:sp>
        <p:nvSpPr>
          <p:cNvPr id="7" name="Slide Number Placeholder 6">
            <a:extLst>
              <a:ext uri="{FF2B5EF4-FFF2-40B4-BE49-F238E27FC236}">
                <a16:creationId xmlns:a16="http://schemas.microsoft.com/office/drawing/2014/main" id="{276CBBBD-2A79-3173-62EE-2AC4050B04AD}"/>
              </a:ext>
            </a:extLst>
          </p:cNvPr>
          <p:cNvSpPr>
            <a:spLocks noGrp="1"/>
          </p:cNvSpPr>
          <p:nvPr>
            <p:ph type="sldNum" sz="quarter" idx="12"/>
          </p:nvPr>
        </p:nvSpPr>
        <p:spPr/>
        <p:txBody>
          <a:bodyPr/>
          <a:lstStyle/>
          <a:p>
            <a:fld id="{5805A9EC-108B-40EA-95FB-2468C466EA14}" type="slidenum">
              <a:rPr lang="en-US" smtClean="0"/>
              <a:t>139</a:t>
            </a:fld>
            <a:endParaRPr lang="en-US" dirty="0"/>
          </a:p>
        </p:txBody>
      </p:sp>
    </p:spTree>
    <p:extLst>
      <p:ext uri="{BB962C8B-B14F-4D97-AF65-F5344CB8AC3E}">
        <p14:creationId xmlns:p14="http://schemas.microsoft.com/office/powerpoint/2010/main" val="1598007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6000" b="0" dirty="0">
                <a:solidFill>
                  <a:srgbClr val="09904F"/>
                </a:solidFill>
                <a:latin typeface="Tw Cen MT Condensed" panose="020B0606020104020203" pitchFamily="34" charset="77"/>
              </a:rPr>
              <a:t>Learning through participation</a:t>
            </a:r>
            <a:br>
              <a:rPr lang="en-US" sz="6000" b="0" dirty="0">
                <a:solidFill>
                  <a:srgbClr val="09904F"/>
                </a:solidFill>
                <a:latin typeface="Tw Cen MT Condensed" panose="020B0606020104020203" pitchFamily="34" charset="77"/>
              </a:rPr>
            </a:br>
            <a:r>
              <a:rPr lang="en-US" sz="6000" dirty="0">
                <a:solidFill>
                  <a:srgbClr val="09904F"/>
                </a:solidFill>
                <a:latin typeface="Tw Cen MT Condensed" panose="020B0606020104020203" pitchFamily="34" charset="77"/>
              </a:rPr>
              <a:t>The</a:t>
            </a:r>
            <a:r>
              <a:rPr lang="en-US" sz="6000" b="0" dirty="0">
                <a:solidFill>
                  <a:srgbClr val="09904F"/>
                </a:solidFill>
                <a:latin typeface="Tw Cen MT Condensed" panose="020B0606020104020203" pitchFamily="34" charset="77"/>
              </a:rPr>
              <a:t> </a:t>
            </a:r>
            <a:r>
              <a:rPr lang="en-US" sz="6000" dirty="0">
                <a:solidFill>
                  <a:srgbClr val="09904F"/>
                </a:solidFill>
                <a:latin typeface="Tw Cen MT Condensed" panose="020B0606020104020203" pitchFamily="34" charset="77"/>
              </a:rPr>
              <a:t>SNET Approach…</a:t>
            </a:r>
            <a:endParaRPr lang="en-US" sz="6000" b="0" dirty="0">
              <a:solidFill>
                <a:srgbClr val="09904F"/>
              </a:solidFill>
              <a:latin typeface="Tw Cen MT Condensed" panose="020B0606020104020203" pitchFamily="34" charset="77"/>
            </a:endParaRPr>
          </a:p>
        </p:txBody>
      </p:sp>
      <p:sp>
        <p:nvSpPr>
          <p:cNvPr id="3" name="Content Placeholder 2"/>
          <p:cNvSpPr>
            <a:spLocks noGrp="1"/>
          </p:cNvSpPr>
          <p:nvPr>
            <p:ph type="body" sz="quarter" idx="13"/>
          </p:nvPr>
        </p:nvSpPr>
        <p:spPr>
          <a:xfrm>
            <a:off x="2590800" y="2330666"/>
            <a:ext cx="8229599" cy="838203"/>
          </a:xfrm>
        </p:spPr>
        <p:txBody>
          <a:bodyPr anchor="ctr">
            <a:noAutofit/>
          </a:bodyPr>
          <a:lstStyle/>
          <a:p>
            <a:pPr>
              <a:spcBef>
                <a:spcPts val="1200"/>
              </a:spcBef>
            </a:pPr>
            <a:endParaRPr lang="en-US" dirty="0">
              <a:latin typeface="Calibri" panose="020F0502020204030204" pitchFamily="34" charset="0"/>
              <a:cs typeface="Calibri" panose="020F0502020204030204" pitchFamily="34" charset="0"/>
            </a:endParaRPr>
          </a:p>
          <a:p>
            <a:pPr>
              <a:spcBef>
                <a:spcPts val="1200"/>
              </a:spcBef>
            </a:pPr>
            <a:r>
              <a:rPr lang="en-US" dirty="0">
                <a:latin typeface="Calibri" panose="020F0502020204030204" pitchFamily="34" charset="0"/>
                <a:cs typeface="Calibri" panose="020F0502020204030204" pitchFamily="34" charset="0"/>
              </a:rPr>
              <a:t>Uses a variety of participatory and visual methods in interview and group discussion formats for learning with communities</a:t>
            </a:r>
          </a:p>
          <a:p>
            <a:pPr>
              <a:spcBef>
                <a:spcPts val="1200"/>
              </a:spcBef>
            </a:pPr>
            <a:endParaRPr lang="en-US" dirty="0">
              <a:latin typeface="Calibri" panose="020F0502020204030204" pitchFamily="34" charset="0"/>
              <a:cs typeface="Calibri" panose="020F0502020204030204" pitchFamily="34" charset="0"/>
            </a:endParaRPr>
          </a:p>
        </p:txBody>
      </p:sp>
      <p:sp>
        <p:nvSpPr>
          <p:cNvPr id="7" name="Text Placeholder 6"/>
          <p:cNvSpPr>
            <a:spLocks noGrp="1"/>
          </p:cNvSpPr>
          <p:nvPr>
            <p:ph type="body" sz="quarter" idx="14"/>
          </p:nvPr>
        </p:nvSpPr>
        <p:spPr>
          <a:xfrm>
            <a:off x="2590799" y="3734780"/>
            <a:ext cx="8229599" cy="632286"/>
          </a:xfrm>
        </p:spPr>
        <p:txBody>
          <a:bodyPr anchor="ctr">
            <a:noAutofit/>
          </a:bodyPr>
          <a:lstStyle/>
          <a:p>
            <a:pPr>
              <a:spcBef>
                <a:spcPts val="1200"/>
              </a:spcBef>
            </a:pPr>
            <a:r>
              <a:rPr lang="en-US" dirty="0">
                <a:latin typeface="Calibri" panose="020F0502020204030204" pitchFamily="34" charset="0"/>
                <a:cs typeface="Calibri" panose="020F0502020204030204" pitchFamily="34" charset="0"/>
              </a:rPr>
              <a:t>Enables the sharing of insights with analysis providing a catalyst for the community to act on what is uncovered within a setting</a:t>
            </a:r>
          </a:p>
        </p:txBody>
      </p:sp>
      <p:sp>
        <p:nvSpPr>
          <p:cNvPr id="8" name="Text Placeholder 7"/>
          <p:cNvSpPr>
            <a:spLocks noGrp="1"/>
          </p:cNvSpPr>
          <p:nvPr>
            <p:ph type="body" sz="quarter" idx="15"/>
          </p:nvPr>
        </p:nvSpPr>
        <p:spPr/>
        <p:txBody>
          <a:bodyPr anchor="ctr"/>
          <a:lstStyle/>
          <a:p>
            <a:r>
              <a:rPr lang="en-US" dirty="0">
                <a:latin typeface="Calibri" panose="020F0502020204030204" pitchFamily="34" charset="0"/>
                <a:cs typeface="Calibri" panose="020F0502020204030204" pitchFamily="34" charset="0"/>
              </a:rPr>
              <a:t>Builds capacity together as a team, through going through SNET phases from start to finish</a:t>
            </a:r>
          </a:p>
        </p:txBody>
      </p:sp>
      <p:sp>
        <p:nvSpPr>
          <p:cNvPr id="4" name="Slide Number Placeholder 3">
            <a:extLst>
              <a:ext uri="{FF2B5EF4-FFF2-40B4-BE49-F238E27FC236}">
                <a16:creationId xmlns:a16="http://schemas.microsoft.com/office/drawing/2014/main" id="{407A8045-4D85-4E38-D6C2-8B230BA66997}"/>
              </a:ext>
            </a:extLst>
          </p:cNvPr>
          <p:cNvSpPr>
            <a:spLocks noGrp="1"/>
          </p:cNvSpPr>
          <p:nvPr>
            <p:ph type="sldNum" sz="quarter" idx="12"/>
          </p:nvPr>
        </p:nvSpPr>
        <p:spPr/>
        <p:txBody>
          <a:bodyPr/>
          <a:lstStyle/>
          <a:p>
            <a:fld id="{5805A9EC-108B-40EA-95FB-2468C466EA14}" type="slidenum">
              <a:rPr lang="en-US" smtClean="0"/>
              <a:t>14</a:t>
            </a:fld>
            <a:endParaRPr lang="en-US" dirty="0"/>
          </a:p>
        </p:txBody>
      </p:sp>
    </p:spTree>
    <p:custDataLst>
      <p:tags r:id="rId1"/>
    </p:custDataLst>
    <p:extLst>
      <p:ext uri="{BB962C8B-B14F-4D97-AF65-F5344CB8AC3E}">
        <p14:creationId xmlns:p14="http://schemas.microsoft.com/office/powerpoint/2010/main" val="1122550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942516-F667-3662-4215-597422285FA6}"/>
              </a:ext>
            </a:extLst>
          </p:cNvPr>
          <p:cNvSpPr>
            <a:spLocks noGrp="1"/>
          </p:cNvSpPr>
          <p:nvPr>
            <p:ph type="sldNum" sz="quarter" idx="12"/>
          </p:nvPr>
        </p:nvSpPr>
        <p:spPr/>
        <p:txBody>
          <a:bodyPr/>
          <a:lstStyle/>
          <a:p>
            <a:fld id="{5805A9EC-108B-40EA-95FB-2468C466EA14}" type="slidenum">
              <a:rPr lang="en-US" smtClean="0"/>
              <a:pPr/>
              <a:t>140</a:t>
            </a:fld>
            <a:endParaRPr lang="en-US" dirty="0"/>
          </a:p>
        </p:txBody>
      </p:sp>
      <p:sp>
        <p:nvSpPr>
          <p:cNvPr id="25" name="Title 24">
            <a:extLst>
              <a:ext uri="{FF2B5EF4-FFF2-40B4-BE49-F238E27FC236}">
                <a16:creationId xmlns:a16="http://schemas.microsoft.com/office/drawing/2014/main" id="{1631E481-22FA-7B65-3B28-EC0C63D6DDD8}"/>
              </a:ext>
            </a:extLst>
          </p:cNvPr>
          <p:cNvSpPr>
            <a:spLocks noGrp="1"/>
          </p:cNvSpPr>
          <p:nvPr>
            <p:ph type="title"/>
          </p:nvPr>
        </p:nvSpPr>
        <p:spPr/>
        <p:txBody>
          <a:bodyPr>
            <a:normAutofit/>
          </a:bodyPr>
          <a:lstStyle/>
          <a:p>
            <a:r>
              <a:rPr lang="en-US" b="0" dirty="0"/>
              <a:t>ACTIVITY 6: MASTERING PHASE 4: ANALYSIS</a:t>
            </a:r>
            <a:endParaRPr lang="en-US" dirty="0"/>
          </a:p>
        </p:txBody>
      </p:sp>
      <p:sp>
        <p:nvSpPr>
          <p:cNvPr id="9" name="Text Placeholder 2">
            <a:extLst>
              <a:ext uri="{FF2B5EF4-FFF2-40B4-BE49-F238E27FC236}">
                <a16:creationId xmlns:a16="http://schemas.microsoft.com/office/drawing/2014/main" id="{DB6831C1-CBC7-CE25-B02B-230CD80BE7BA}"/>
              </a:ext>
            </a:extLst>
          </p:cNvPr>
          <p:cNvSpPr txBox="1">
            <a:spLocks/>
          </p:cNvSpPr>
          <p:nvPr/>
        </p:nvSpPr>
        <p:spPr>
          <a:xfrm>
            <a:off x="609600" y="609761"/>
            <a:ext cx="11201400" cy="22717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800" dirty="0">
                <a:solidFill>
                  <a:schemeClr val="accent3"/>
                </a:solidFill>
                <a:latin typeface="+mj-lt"/>
              </a:rPr>
              <a:t>1.   </a:t>
            </a:r>
            <a:r>
              <a:rPr lang="en-US" sz="1800" dirty="0"/>
              <a:t>Group Activity</a:t>
            </a:r>
          </a:p>
          <a:p>
            <a:pPr marL="685800">
              <a:lnSpc>
                <a:spcPct val="100000"/>
              </a:lnSpc>
              <a:spcBef>
                <a:spcPts val="0"/>
              </a:spcBef>
            </a:pPr>
            <a:r>
              <a:rPr lang="en-US" sz="1800" dirty="0"/>
              <a:t>Divide into two groups. One volunteer will play the Facilitator; everyone else will be members of the analysis team.</a:t>
            </a:r>
          </a:p>
          <a:p>
            <a:pPr marL="685800">
              <a:lnSpc>
                <a:spcPct val="100000"/>
              </a:lnSpc>
              <a:spcBef>
                <a:spcPts val="0"/>
              </a:spcBef>
            </a:pPr>
            <a:r>
              <a:rPr lang="en-US" sz="1800" dirty="0"/>
              <a:t>Using the notes from Day 2 activities from Phase 2 and 3, the facilitator will conduct participatory rapid analysis including all the analysis steps from the SNET Phase 4, holding abbreviated discussions of the results in your notes, and developing each analysis table. </a:t>
            </a:r>
          </a:p>
          <a:p>
            <a:pPr marL="685800">
              <a:lnSpc>
                <a:spcPct val="100000"/>
              </a:lnSpc>
              <a:spcBef>
                <a:spcPts val="0"/>
              </a:spcBef>
            </a:pPr>
            <a:r>
              <a:rPr lang="en-US" sz="1800" dirty="0"/>
              <a:t>Designate smaller groups to develop sections of a short report.  </a:t>
            </a:r>
          </a:p>
        </p:txBody>
      </p:sp>
      <p:sp>
        <p:nvSpPr>
          <p:cNvPr id="10" name="Text Placeholder 2">
            <a:extLst>
              <a:ext uri="{FF2B5EF4-FFF2-40B4-BE49-F238E27FC236}">
                <a16:creationId xmlns:a16="http://schemas.microsoft.com/office/drawing/2014/main" id="{0ADCC67E-F624-2494-F52A-1A0402F10F18}"/>
              </a:ext>
            </a:extLst>
          </p:cNvPr>
          <p:cNvSpPr txBox="1">
            <a:spLocks/>
          </p:cNvSpPr>
          <p:nvPr/>
        </p:nvSpPr>
        <p:spPr>
          <a:xfrm>
            <a:off x="609600" y="3050865"/>
            <a:ext cx="11201400" cy="1600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800" dirty="0">
                <a:solidFill>
                  <a:schemeClr val="accent3"/>
                </a:solidFill>
                <a:latin typeface="+mj-lt"/>
              </a:rPr>
              <a:t>2.   </a:t>
            </a:r>
            <a:r>
              <a:rPr lang="en-US" sz="1800" dirty="0"/>
              <a:t>Debrief</a:t>
            </a:r>
          </a:p>
          <a:p>
            <a:pPr lvl="1"/>
            <a:r>
              <a:rPr lang="en-US" sz="1600" dirty="0"/>
              <a:t>Were the analysis steps easy, medium, hard to complete? Why? </a:t>
            </a:r>
          </a:p>
          <a:p>
            <a:pPr lvl="1"/>
            <a:r>
              <a:rPr lang="en-US" sz="1600" dirty="0"/>
              <a:t>How did the discussion interpreting the findings go?</a:t>
            </a:r>
          </a:p>
          <a:p>
            <a:pPr lvl="1"/>
            <a:r>
              <a:rPr lang="en-US" sz="1600" dirty="0"/>
              <a:t>How can you see this taking place in your context? Who would participate in the analysis? Why? </a:t>
            </a:r>
          </a:p>
          <a:p>
            <a:pPr lvl="1"/>
            <a:r>
              <a:rPr lang="en-US" sz="1600" dirty="0"/>
              <a:t>What would you do to best prepare for this Phase? </a:t>
            </a:r>
          </a:p>
        </p:txBody>
      </p:sp>
      <p:grpSp>
        <p:nvGrpSpPr>
          <p:cNvPr id="11" name="Group 10">
            <a:extLst>
              <a:ext uri="{FF2B5EF4-FFF2-40B4-BE49-F238E27FC236}">
                <a16:creationId xmlns:a16="http://schemas.microsoft.com/office/drawing/2014/main" id="{37A57784-DFB1-E0B1-C9C8-84B9F9D97677}"/>
              </a:ext>
            </a:extLst>
          </p:cNvPr>
          <p:cNvGrpSpPr/>
          <p:nvPr/>
        </p:nvGrpSpPr>
        <p:grpSpPr>
          <a:xfrm>
            <a:off x="152400" y="6057890"/>
            <a:ext cx="3018642" cy="609600"/>
            <a:chOff x="152400" y="6057890"/>
            <a:chExt cx="3018642" cy="609600"/>
          </a:xfrm>
        </p:grpSpPr>
        <p:sp>
          <p:nvSpPr>
            <p:cNvPr id="12" name="Text Placeholder 13">
              <a:extLst>
                <a:ext uri="{FF2B5EF4-FFF2-40B4-BE49-F238E27FC236}">
                  <a16:creationId xmlns:a16="http://schemas.microsoft.com/office/drawing/2014/main" id="{DCACFB4F-CC04-4B37-9D42-F706B00D400E}"/>
                </a:ext>
              </a:extLst>
            </p:cNvPr>
            <p:cNvSpPr txBox="1">
              <a:spLocks/>
            </p:cNvSpPr>
            <p:nvPr/>
          </p:nvSpPr>
          <p:spPr>
            <a:xfrm>
              <a:off x="609600" y="6172200"/>
              <a:ext cx="2561442" cy="457200"/>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5B0F1"/>
                  </a:solidFill>
                </a:rPr>
                <a:t>ACTIVITY HANDOUT 6</a:t>
              </a:r>
            </a:p>
          </p:txBody>
        </p:sp>
        <p:pic>
          <p:nvPicPr>
            <p:cNvPr id="13" name="Picture 12" descr="Text, icon&#10;&#10;Description automatically generated">
              <a:extLst>
                <a:ext uri="{FF2B5EF4-FFF2-40B4-BE49-F238E27FC236}">
                  <a16:creationId xmlns:a16="http://schemas.microsoft.com/office/drawing/2014/main" id="{3732715E-2180-36AA-FFF8-6DB440CE4B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57890"/>
              <a:ext cx="609600" cy="609600"/>
            </a:xfrm>
            <a:prstGeom prst="rect">
              <a:avLst/>
            </a:prstGeom>
          </p:spPr>
        </p:pic>
      </p:grpSp>
      <p:grpSp>
        <p:nvGrpSpPr>
          <p:cNvPr id="17" name="Group 16">
            <a:extLst>
              <a:ext uri="{FF2B5EF4-FFF2-40B4-BE49-F238E27FC236}">
                <a16:creationId xmlns:a16="http://schemas.microsoft.com/office/drawing/2014/main" id="{D3F8C81E-5830-5201-4119-A0797B29359D}"/>
              </a:ext>
            </a:extLst>
          </p:cNvPr>
          <p:cNvGrpSpPr/>
          <p:nvPr/>
        </p:nvGrpSpPr>
        <p:grpSpPr>
          <a:xfrm>
            <a:off x="9564569" y="6032505"/>
            <a:ext cx="2017831" cy="647690"/>
            <a:chOff x="9678747" y="6032502"/>
            <a:chExt cx="2017831" cy="647690"/>
          </a:xfrm>
        </p:grpSpPr>
        <p:grpSp>
          <p:nvGrpSpPr>
            <p:cNvPr id="18" name="Group 17">
              <a:extLst>
                <a:ext uri="{FF2B5EF4-FFF2-40B4-BE49-F238E27FC236}">
                  <a16:creationId xmlns:a16="http://schemas.microsoft.com/office/drawing/2014/main" id="{41620B92-66F1-31EA-1515-9A30869685C9}"/>
                </a:ext>
              </a:extLst>
            </p:cNvPr>
            <p:cNvGrpSpPr/>
            <p:nvPr/>
          </p:nvGrpSpPr>
          <p:grpSpPr>
            <a:xfrm>
              <a:off x="9678747" y="6032502"/>
              <a:ext cx="590744" cy="647690"/>
              <a:chOff x="9678747" y="6032502"/>
              <a:chExt cx="590744" cy="647690"/>
            </a:xfrm>
          </p:grpSpPr>
          <p:pic>
            <p:nvPicPr>
              <p:cNvPr id="20" name="Picture 19" descr="Icon&#10;&#10;Description automatically generated">
                <a:extLst>
                  <a:ext uri="{FF2B5EF4-FFF2-40B4-BE49-F238E27FC236}">
                    <a16:creationId xmlns:a16="http://schemas.microsoft.com/office/drawing/2014/main" id="{537A0AF1-9A6A-85BA-2949-7773DA1FAF23}"/>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678747" y="6032502"/>
                <a:ext cx="590744" cy="647690"/>
              </a:xfrm>
              <a:prstGeom prst="rect">
                <a:avLst/>
              </a:prstGeom>
            </p:spPr>
          </p:pic>
          <p:sp>
            <p:nvSpPr>
              <p:cNvPr id="21" name="TextBox 20">
                <a:extLst>
                  <a:ext uri="{FF2B5EF4-FFF2-40B4-BE49-F238E27FC236}">
                    <a16:creationId xmlns:a16="http://schemas.microsoft.com/office/drawing/2014/main" id="{EDBAE986-9D63-8DC0-CEC0-A686292F9410}"/>
                  </a:ext>
                </a:extLst>
              </p:cNvPr>
              <p:cNvSpPr txBox="1"/>
              <p:nvPr/>
            </p:nvSpPr>
            <p:spPr>
              <a:xfrm>
                <a:off x="9741707" y="6327692"/>
                <a:ext cx="464828" cy="292196"/>
              </a:xfrm>
              <a:prstGeom prst="rect">
                <a:avLst/>
              </a:prstGeom>
              <a:noFill/>
            </p:spPr>
            <p:txBody>
              <a:bodyPr wrap="square" rtlCol="0">
                <a:spAutoFit/>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lumMod val="95000"/>
                      </a:schemeClr>
                    </a:solidFill>
                    <a:effectLst/>
                    <a:uLnTx/>
                    <a:uFillTx/>
                    <a:latin typeface="Tw Cen MT Condensed"/>
                    <a:ea typeface="+mn-ea"/>
                    <a:cs typeface="+mn-cs"/>
                  </a:rPr>
                  <a:t>SNET</a:t>
                </a:r>
                <a:endParaRPr kumimoji="0" lang="en-US" sz="2000" b="0" i="0" u="none" strike="noStrike" kern="1200" cap="none" spc="0" normalizeH="0" baseline="0" noProof="0" dirty="0">
                  <a:ln>
                    <a:noFill/>
                  </a:ln>
                  <a:solidFill>
                    <a:schemeClr val="bg1">
                      <a:lumMod val="95000"/>
                    </a:schemeClr>
                  </a:solidFill>
                  <a:effectLst/>
                  <a:uLnTx/>
                  <a:uFillTx/>
                  <a:latin typeface="Tw Cen MT Condensed"/>
                  <a:ea typeface="+mn-ea"/>
                  <a:cs typeface="+mn-cs"/>
                </a:endParaRPr>
              </a:p>
            </p:txBody>
          </p:sp>
        </p:grpSp>
        <p:sp>
          <p:nvSpPr>
            <p:cNvPr id="19" name="Text Placeholder 4">
              <a:extLst>
                <a:ext uri="{FF2B5EF4-FFF2-40B4-BE49-F238E27FC236}">
                  <a16:creationId xmlns:a16="http://schemas.microsoft.com/office/drawing/2014/main" id="{EDE02A76-AAC3-2AB5-3CAE-B92E6975FCF1}"/>
                </a:ext>
              </a:extLst>
            </p:cNvPr>
            <p:cNvSpPr txBox="1">
              <a:spLocks/>
            </p:cNvSpPr>
            <p:nvPr/>
          </p:nvSpPr>
          <p:spPr>
            <a:xfrm>
              <a:off x="10207696" y="6172200"/>
              <a:ext cx="1488882" cy="33860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5B0F1"/>
                  </a:solidFill>
                  <a:effectLst/>
                  <a:uLnTx/>
                  <a:uFillTx/>
                  <a:latin typeface="Tw Cen MT Condensed"/>
                  <a:ea typeface="+mn-ea"/>
                  <a:cs typeface="+mn-cs"/>
                </a:rPr>
                <a:t>PAGE 45-53</a:t>
              </a:r>
            </a:p>
          </p:txBody>
        </p:sp>
      </p:grpSp>
    </p:spTree>
    <p:extLst>
      <p:ext uri="{BB962C8B-B14F-4D97-AF65-F5344CB8AC3E}">
        <p14:creationId xmlns:p14="http://schemas.microsoft.com/office/powerpoint/2010/main" val="79768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04B0F1"/>
        </a:solidFill>
        <a:effectLst/>
      </p:bgPr>
    </p:bg>
    <p:spTree>
      <p:nvGrpSpPr>
        <p:cNvPr id="1" name=""/>
        <p:cNvGrpSpPr/>
        <p:nvPr/>
      </p:nvGrpSpPr>
      <p:grpSpPr>
        <a:xfrm>
          <a:off x="0" y="0"/>
          <a:ext cx="0" cy="0"/>
          <a:chOff x="0" y="0"/>
          <a:chExt cx="0" cy="0"/>
        </a:xfrm>
      </p:grpSpPr>
      <p:pic>
        <p:nvPicPr>
          <p:cNvPr id="14" name="Picture 13" descr="A picture containing metalware, chain&#10;&#10;Description automatically generated">
            <a:extLst>
              <a:ext uri="{FF2B5EF4-FFF2-40B4-BE49-F238E27FC236}">
                <a16:creationId xmlns:a16="http://schemas.microsoft.com/office/drawing/2014/main" id="{F292B55D-C40A-4753-8DDA-8804EE8AC4A7}"/>
              </a:ext>
            </a:extLst>
          </p:cNvPr>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V="1">
            <a:off x="7005366" y="2409594"/>
            <a:ext cx="481965" cy="49168"/>
          </a:xfrm>
          <a:prstGeom prst="rect">
            <a:avLst/>
          </a:prstGeom>
        </p:spPr>
      </p:pic>
      <p:sp>
        <p:nvSpPr>
          <p:cNvPr id="2" name="Slide Number Placeholder 1">
            <a:extLst>
              <a:ext uri="{FF2B5EF4-FFF2-40B4-BE49-F238E27FC236}">
                <a16:creationId xmlns:a16="http://schemas.microsoft.com/office/drawing/2014/main" id="{C8EC2A47-2684-074E-8694-91E1FA6FEEAD}"/>
              </a:ext>
            </a:extLst>
          </p:cNvPr>
          <p:cNvSpPr>
            <a:spLocks noGrp="1"/>
          </p:cNvSpPr>
          <p:nvPr>
            <p:ph type="sldNum" sz="quarter" idx="12"/>
          </p:nvPr>
        </p:nvSpPr>
        <p:spPr/>
        <p:txBody>
          <a:bodyPr/>
          <a:lstStyle/>
          <a:p>
            <a:fld id="{5805A9EC-108B-40EA-95FB-2468C466EA14}" type="slidenum">
              <a:rPr lang="en-US" smtClean="0"/>
              <a:pPr/>
              <a:t>141</a:t>
            </a:fld>
            <a:endParaRPr lang="en-US" dirty="0"/>
          </a:p>
        </p:txBody>
      </p:sp>
    </p:spTree>
    <p:extLst>
      <p:ext uri="{BB962C8B-B14F-4D97-AF65-F5344CB8AC3E}">
        <p14:creationId xmlns:p14="http://schemas.microsoft.com/office/powerpoint/2010/main" val="400416066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71"/>
        <p:cNvGrpSpPr/>
        <p:nvPr/>
      </p:nvGrpSpPr>
      <p:grpSpPr>
        <a:xfrm>
          <a:off x="0" y="0"/>
          <a:ext cx="0" cy="0"/>
          <a:chOff x="0" y="0"/>
          <a:chExt cx="0" cy="0"/>
        </a:xfrm>
      </p:grpSpPr>
      <p:sp>
        <p:nvSpPr>
          <p:cNvPr id="972" name="Google Shape;972;p20"/>
          <p:cNvSpPr txBox="1">
            <a:spLocks noGrp="1"/>
          </p:cNvSpPr>
          <p:nvPr>
            <p:ph type="title"/>
          </p:nvPr>
        </p:nvSpPr>
        <p:spPr>
          <a:xfrm>
            <a:off x="533400" y="4732150"/>
            <a:ext cx="11125200" cy="914400"/>
          </a:xfrm>
          <a:prstGeom prst="rect">
            <a:avLst/>
          </a:prstGeom>
          <a:noFill/>
          <a:ln>
            <a:noFill/>
          </a:ln>
        </p:spPr>
        <p:txBody>
          <a:bodyPr spcFirstLastPara="1" wrap="square" lIns="45713" tIns="22850" rIns="45713" bIns="22850" anchor="t" anchorCtr="0">
            <a:noAutofit/>
          </a:bodyPr>
          <a:lstStyle/>
          <a:p>
            <a:r>
              <a:rPr lang="en-US" sz="8000" b="0" dirty="0">
                <a:latin typeface="Tw Cen MT Condensed" panose="020B0606020104020203" pitchFamily="34" charset="77"/>
              </a:rPr>
              <a:t>Mastering Phase 5: Application</a:t>
            </a:r>
            <a:endParaRPr sz="8000" b="0" dirty="0">
              <a:latin typeface="Tw Cen MT Condensed" panose="020B0606020104020203" pitchFamily="34" charset="77"/>
            </a:endParaRPr>
          </a:p>
        </p:txBody>
      </p:sp>
      <p:sp>
        <p:nvSpPr>
          <p:cNvPr id="973" name="Google Shape;973;p20"/>
          <p:cNvSpPr txBox="1">
            <a:spLocks noGrp="1"/>
          </p:cNvSpPr>
          <p:nvPr>
            <p:ph type="body" sz="quarter" idx="11"/>
          </p:nvPr>
        </p:nvSpPr>
        <p:spPr>
          <a:xfrm>
            <a:off x="533400" y="5791200"/>
            <a:ext cx="10515600" cy="914400"/>
          </a:xfrm>
          <a:prstGeom prst="rect">
            <a:avLst/>
          </a:prstGeom>
          <a:noFill/>
          <a:ln>
            <a:noFill/>
          </a:ln>
        </p:spPr>
        <p:txBody>
          <a:bodyPr spcFirstLastPara="1" wrap="square" lIns="45713" tIns="22850" rIns="45713" bIns="22850" anchor="t" anchorCtr="0">
            <a:normAutofit/>
          </a:bodyPr>
          <a:lstStyle/>
          <a:p>
            <a:pPr marL="0" indent="0">
              <a:buSzPts val="3600"/>
            </a:pPr>
            <a:r>
              <a:rPr lang="en-US" dirty="0"/>
              <a:t>PRACTICING THE SNET PHASES </a:t>
            </a:r>
          </a:p>
        </p:txBody>
      </p:sp>
    </p:spTree>
    <p:extLst>
      <p:ext uri="{BB962C8B-B14F-4D97-AF65-F5344CB8AC3E}">
        <p14:creationId xmlns:p14="http://schemas.microsoft.com/office/powerpoint/2010/main" val="4311294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B62BB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5</a:t>
            </a:r>
            <a:br>
              <a:rPr lang="en-US" dirty="0"/>
            </a:br>
            <a:r>
              <a:rPr lang="en-US" dirty="0"/>
              <a:t>APPLY FINDINGS</a:t>
            </a:r>
          </a:p>
        </p:txBody>
      </p:sp>
      <p:sp>
        <p:nvSpPr>
          <p:cNvPr id="16" name="Text Placeholder 15">
            <a:extLst>
              <a:ext uri="{FF2B5EF4-FFF2-40B4-BE49-F238E27FC236}">
                <a16:creationId xmlns:a16="http://schemas.microsoft.com/office/drawing/2014/main" id="{696E28E9-4874-DC4D-BAF4-EE255E6DF7D0}"/>
              </a:ext>
            </a:extLst>
          </p:cNvPr>
          <p:cNvSpPr>
            <a:spLocks noGrp="1"/>
          </p:cNvSpPr>
          <p:nvPr>
            <p:ph type="body" sz="quarter" idx="13"/>
          </p:nvPr>
        </p:nvSpPr>
        <p:spPr/>
        <p:txBody>
          <a:bodyPr/>
          <a:lstStyle/>
          <a:p>
            <a:r>
              <a:rPr lang="en-US" dirty="0"/>
              <a:t>PAGES 53-60</a:t>
            </a:r>
          </a:p>
        </p:txBody>
      </p:sp>
      <p:sp>
        <p:nvSpPr>
          <p:cNvPr id="18" name="Text Placeholder 17">
            <a:extLst>
              <a:ext uri="{FF2B5EF4-FFF2-40B4-BE49-F238E27FC236}">
                <a16:creationId xmlns:a16="http://schemas.microsoft.com/office/drawing/2014/main" id="{EEB75E0B-1122-CB47-AC00-25A3660730F7}"/>
              </a:ext>
            </a:extLst>
          </p:cNvPr>
          <p:cNvSpPr>
            <a:spLocks noGrp="1"/>
          </p:cNvSpPr>
          <p:nvPr>
            <p:ph type="body" sz="quarter" idx="15"/>
          </p:nvPr>
        </p:nvSpPr>
        <p:spPr/>
        <p:txBody>
          <a:bodyPr/>
          <a:lstStyle/>
          <a:p>
            <a:r>
              <a:rPr lang="en-US" dirty="0"/>
              <a:t>IN OFFICE</a:t>
            </a:r>
          </a:p>
        </p:txBody>
      </p:sp>
      <p:pic>
        <p:nvPicPr>
          <p:cNvPr id="14" name="Picture 13" descr="A picture containing metalware, chain&#10;&#10;Description automatically generated">
            <a:extLst>
              <a:ext uri="{FF2B5EF4-FFF2-40B4-BE49-F238E27FC236}">
                <a16:creationId xmlns:a16="http://schemas.microsoft.com/office/drawing/2014/main" id="{F292B55D-C40A-4753-8DDA-8804EE8AC4A7}"/>
              </a:ext>
            </a:extLst>
          </p:cNvPr>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V="1">
            <a:off x="7005366" y="2409594"/>
            <a:ext cx="481965" cy="49168"/>
          </a:xfrm>
          <a:prstGeom prst="rect">
            <a:avLst/>
          </a:prstGeom>
        </p:spPr>
      </p:pic>
      <p:sp>
        <p:nvSpPr>
          <p:cNvPr id="3" name="Slide Number Placeholder 2">
            <a:extLst>
              <a:ext uri="{FF2B5EF4-FFF2-40B4-BE49-F238E27FC236}">
                <a16:creationId xmlns:a16="http://schemas.microsoft.com/office/drawing/2014/main" id="{9ED63CB7-E731-DF0E-1DB0-1C83011D70ED}"/>
              </a:ext>
            </a:extLst>
          </p:cNvPr>
          <p:cNvSpPr>
            <a:spLocks noGrp="1"/>
          </p:cNvSpPr>
          <p:nvPr>
            <p:ph type="sldNum" sz="quarter" idx="12"/>
          </p:nvPr>
        </p:nvSpPr>
        <p:spPr/>
        <p:txBody>
          <a:bodyPr/>
          <a:lstStyle/>
          <a:p>
            <a:fld id="{5805A9EC-108B-40EA-95FB-2468C466EA14}" type="slidenum">
              <a:rPr lang="en-US" smtClean="0"/>
              <a:t>143</a:t>
            </a:fld>
            <a:endParaRPr lang="en-US" dirty="0"/>
          </a:p>
        </p:txBody>
      </p:sp>
    </p:spTree>
    <p:extLst>
      <p:ext uri="{BB962C8B-B14F-4D97-AF65-F5344CB8AC3E}">
        <p14:creationId xmlns:p14="http://schemas.microsoft.com/office/powerpoint/2010/main" val="36640519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90953E-5BBF-2443-93BD-5EBEC752A301}"/>
              </a:ext>
            </a:extLst>
          </p:cNvPr>
          <p:cNvSpPr/>
          <p:nvPr/>
        </p:nvSpPr>
        <p:spPr>
          <a:xfrm>
            <a:off x="457200" y="1559052"/>
            <a:ext cx="11087100" cy="3663696"/>
          </a:xfrm>
          <a:prstGeom prst="rect">
            <a:avLst/>
          </a:prstGeom>
          <a:solidFill>
            <a:srgbClr val="B62BB4">
              <a:alpha val="45490"/>
            </a:srgbClr>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Content Placeholder 3">
            <a:extLst>
              <a:ext uri="{FF2B5EF4-FFF2-40B4-BE49-F238E27FC236}">
                <a16:creationId xmlns:a16="http://schemas.microsoft.com/office/drawing/2014/main" id="{DD83FDC5-A6AE-CD49-8581-CF6DD9C6F5C1}"/>
              </a:ext>
            </a:extLst>
          </p:cNvPr>
          <p:cNvGraphicFramePr>
            <a:graphicFrameLocks/>
          </p:cNvGraphicFramePr>
          <p:nvPr>
            <p:extLst>
              <p:ext uri="{D42A27DB-BD31-4B8C-83A1-F6EECF244321}">
                <p14:modId xmlns:p14="http://schemas.microsoft.com/office/powerpoint/2010/main" val="1403891414"/>
              </p:ext>
            </p:extLst>
          </p:nvPr>
        </p:nvGraphicFramePr>
        <p:xfrm>
          <a:off x="457200" y="1559052"/>
          <a:ext cx="11087100" cy="3663696"/>
        </p:xfrm>
        <a:graphic>
          <a:graphicData uri="http://schemas.openxmlformats.org/drawingml/2006/table">
            <a:tbl>
              <a:tblPr firstRow="1" firstCol="1" bandRow="1">
                <a:tableStyleId>{5A111915-BE36-4E01-A7E5-04B1672EAD32}</a:tableStyleId>
              </a:tblPr>
              <a:tblGrid>
                <a:gridCol w="3695700">
                  <a:extLst>
                    <a:ext uri="{9D8B030D-6E8A-4147-A177-3AD203B41FA5}">
                      <a16:colId xmlns:a16="http://schemas.microsoft.com/office/drawing/2014/main" val="959667942"/>
                    </a:ext>
                  </a:extLst>
                </a:gridCol>
                <a:gridCol w="3048000">
                  <a:extLst>
                    <a:ext uri="{9D8B030D-6E8A-4147-A177-3AD203B41FA5}">
                      <a16:colId xmlns:a16="http://schemas.microsoft.com/office/drawing/2014/main" val="3336974590"/>
                    </a:ext>
                  </a:extLst>
                </a:gridCol>
                <a:gridCol w="2057400">
                  <a:extLst>
                    <a:ext uri="{9D8B030D-6E8A-4147-A177-3AD203B41FA5}">
                      <a16:colId xmlns:a16="http://schemas.microsoft.com/office/drawing/2014/main" val="2010865862"/>
                    </a:ext>
                  </a:extLst>
                </a:gridCol>
                <a:gridCol w="2286000">
                  <a:extLst>
                    <a:ext uri="{9D8B030D-6E8A-4147-A177-3AD203B41FA5}">
                      <a16:colId xmlns:a16="http://schemas.microsoft.com/office/drawing/2014/main" val="3323117035"/>
                    </a:ext>
                  </a:extLst>
                </a:gridCol>
              </a:tblGrid>
              <a:tr h="74295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w Cen MT Condensed" panose="020B0606020104020203" pitchFamily="34" charset="0"/>
                          <a:ea typeface="+mn-ea"/>
                          <a:cs typeface="+mn-cs"/>
                        </a:rPr>
                        <a:t>ACTIVITIES</a:t>
                      </a:r>
                    </a:p>
                  </a:txBody>
                  <a:tcPr marL="68580" marR="68580" marT="0" marB="0">
                    <a:lnL w="9525" cap="flat" cmpd="sng" algn="ctr">
                      <a:noFill/>
                      <a:prstDash val="solid"/>
                    </a:lnL>
                    <a:lnR w="38100" cap="flat" cmpd="sng" algn="ctr">
                      <a:solidFill>
                        <a:srgbClr val="B62BB4"/>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2BB4"/>
                    </a:solidFill>
                  </a:tcPr>
                </a:tc>
                <a:tc>
                  <a:txBody>
                    <a:bodyPr/>
                    <a:lstStyle/>
                    <a:p>
                      <a:pPr marL="0" marR="0" algn="ctr">
                        <a:lnSpc>
                          <a:spcPct val="107000"/>
                        </a:lnSpc>
                        <a:spcBef>
                          <a:spcPts val="0"/>
                        </a:spcBef>
                        <a:spcAft>
                          <a:spcPts val="0"/>
                        </a:spcAft>
                      </a:pPr>
                      <a:r>
                        <a:rPr lang="en-US" sz="3200" dirty="0">
                          <a:effectLst/>
                          <a:latin typeface="Tw Cen MT Condensed" panose="020B0606020104020203" pitchFamily="34" charset="0"/>
                        </a:rPr>
                        <a:t>WHO</a:t>
                      </a:r>
                      <a:endParaRPr lang="en-US" sz="3200"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B62BB4"/>
                      </a:solidFill>
                      <a:prstDash val="solid"/>
                      <a:round/>
                      <a:headEnd type="none" w="med" len="med"/>
                      <a:tailEnd type="none" w="med" len="med"/>
                    </a:lnL>
                    <a:lnR w="38100" cap="flat" cmpd="sng" algn="ctr">
                      <a:solidFill>
                        <a:srgbClr val="B62BB4"/>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2BB4"/>
                    </a:solidFill>
                  </a:tcPr>
                </a:tc>
                <a:tc>
                  <a:txBody>
                    <a:bodyPr/>
                    <a:lstStyle/>
                    <a:p>
                      <a:pPr marL="0" marR="0" algn="ctr">
                        <a:lnSpc>
                          <a:spcPct val="107000"/>
                        </a:lnSpc>
                        <a:spcBef>
                          <a:spcPts val="0"/>
                        </a:spcBef>
                        <a:spcAft>
                          <a:spcPts val="0"/>
                        </a:spcAft>
                      </a:pPr>
                      <a:r>
                        <a:rPr lang="en-US" sz="3200" dirty="0">
                          <a:effectLst/>
                          <a:latin typeface="Tw Cen MT Condensed" panose="020B0606020104020203" pitchFamily="34" charset="0"/>
                        </a:rPr>
                        <a:t>TIME</a:t>
                      </a:r>
                      <a:endParaRPr lang="en-US" sz="3200"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B62BB4"/>
                      </a:solidFill>
                      <a:prstDash val="solid"/>
                      <a:round/>
                      <a:headEnd type="none" w="med" len="med"/>
                      <a:tailEnd type="none" w="med" len="med"/>
                    </a:lnL>
                    <a:lnR w="38100" cap="flat" cmpd="sng" algn="ctr">
                      <a:solidFill>
                        <a:srgbClr val="B62BB4"/>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2BB4"/>
                    </a:solidFill>
                  </a:tcPr>
                </a:tc>
                <a:tc>
                  <a:txBody>
                    <a:bodyPr/>
                    <a:lstStyle/>
                    <a:p>
                      <a:pPr marL="0" marR="0" algn="ctr">
                        <a:lnSpc>
                          <a:spcPct val="107000"/>
                        </a:lnSpc>
                        <a:spcBef>
                          <a:spcPts val="0"/>
                        </a:spcBef>
                        <a:spcAft>
                          <a:spcPts val="0"/>
                        </a:spcAft>
                      </a:pPr>
                      <a:r>
                        <a:rPr lang="en-US" sz="3200" dirty="0">
                          <a:effectLst/>
                          <a:latin typeface="Tw Cen MT Condensed" panose="020B0606020104020203" pitchFamily="34" charset="0"/>
                        </a:rPr>
                        <a:t>RESOURCES</a:t>
                      </a:r>
                      <a:endParaRPr lang="en-US" sz="3200"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B62BB4"/>
                      </a:solid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2BB4"/>
                    </a:solidFill>
                  </a:tcPr>
                </a:tc>
                <a:extLst>
                  <a:ext uri="{0D108BD9-81ED-4DB2-BD59-A6C34878D82A}">
                    <a16:rowId xmlns:a16="http://schemas.microsoft.com/office/drawing/2014/main" val="4117282915"/>
                  </a:ext>
                </a:extLst>
              </a:tr>
              <a:tr h="2217557">
                <a:tc>
                  <a:txBody>
                    <a:bodyPr/>
                    <a:lstStyle/>
                    <a:p>
                      <a:pPr marL="457200" marR="0" lvl="0" indent="-457200">
                        <a:lnSpc>
                          <a:spcPct val="107000"/>
                        </a:lnSpc>
                        <a:spcBef>
                          <a:spcPts val="0"/>
                        </a:spcBef>
                        <a:spcAft>
                          <a:spcPts val="0"/>
                        </a:spcAft>
                        <a:buFont typeface="+mj-lt"/>
                        <a:buAutoNum type="arabicPeriod"/>
                      </a:pPr>
                      <a:endParaRPr lang="en-US" sz="2000" b="0" dirty="0">
                        <a:effectLst/>
                        <a:latin typeface="+mn-lt"/>
                      </a:endParaRPr>
                    </a:p>
                    <a:p>
                      <a:pPr marL="457200" marR="0" lvl="0" indent="-457200">
                        <a:lnSpc>
                          <a:spcPct val="107000"/>
                        </a:lnSpc>
                        <a:spcBef>
                          <a:spcPts val="0"/>
                        </a:spcBef>
                        <a:spcAft>
                          <a:spcPts val="0"/>
                        </a:spcAft>
                        <a:buFont typeface="+mj-lt"/>
                        <a:buAutoNum type="arabicPeriod"/>
                      </a:pPr>
                      <a:r>
                        <a:rPr lang="en-US" sz="2000" b="0" dirty="0">
                          <a:effectLst/>
                          <a:latin typeface="+mn-lt"/>
                        </a:rPr>
                        <a:t>Reexamine your program components from a social norms perspective.</a:t>
                      </a:r>
                    </a:p>
                    <a:p>
                      <a:pPr marL="457200" marR="0" lvl="0" indent="-457200">
                        <a:lnSpc>
                          <a:spcPct val="107000"/>
                        </a:lnSpc>
                        <a:spcBef>
                          <a:spcPts val="0"/>
                        </a:spcBef>
                        <a:spcAft>
                          <a:spcPts val="0"/>
                        </a:spcAft>
                        <a:buFont typeface="+mj-lt"/>
                        <a:buAutoNum type="arabicPeriod"/>
                      </a:pPr>
                      <a:r>
                        <a:rPr lang="en-US" sz="2000" b="0" dirty="0">
                          <a:effectLst/>
                          <a:latin typeface="+mn-lt"/>
                        </a:rPr>
                        <a:t>Use the social norms exploration findings to adjust your program.</a:t>
                      </a:r>
                    </a:p>
                  </a:txBody>
                  <a:tcPr marL="68580" marR="68580" marT="0" marB="0">
                    <a:lnL w="9525" cap="flat" cmpd="sng" algn="ctr">
                      <a:noFill/>
                      <a:prstDash val="solid"/>
                    </a:lnL>
                    <a:lnR w="38100" cap="flat" cmpd="sng" algn="ctr">
                      <a:solidFill>
                        <a:srgbClr val="B62BB4"/>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marL="57150" marR="0" indent="0">
                        <a:lnSpc>
                          <a:spcPct val="107000"/>
                        </a:lnSpc>
                        <a:spcBef>
                          <a:spcPts val="0"/>
                        </a:spcBef>
                        <a:spcAft>
                          <a:spcPts val="0"/>
                        </a:spcAft>
                        <a:buFont typeface="Arial" panose="020B0604020202020204" pitchFamily="34" charset="0"/>
                        <a:buNone/>
                      </a:pPr>
                      <a:endParaRPr lang="en-US" sz="2000" dirty="0">
                        <a:effectLst/>
                        <a:latin typeface="+mn-lt"/>
                        <a:ea typeface="Calibri" panose="020F0502020204030204" pitchFamily="34" charset="0"/>
                        <a:cs typeface="Times New Roman" panose="02020603050405020304" pitchFamily="18" charset="0"/>
                      </a:endParaRPr>
                    </a:p>
                    <a:p>
                      <a:pPr marL="57150" marR="0" indent="0">
                        <a:lnSpc>
                          <a:spcPct val="107000"/>
                        </a:lnSpc>
                        <a:spcBef>
                          <a:spcPts val="0"/>
                        </a:spcBef>
                        <a:spcAft>
                          <a:spcPts val="0"/>
                        </a:spcAft>
                        <a:buFont typeface="Arial" panose="020B0604020202020204" pitchFamily="34" charset="0"/>
                        <a:buNone/>
                      </a:pPr>
                      <a:r>
                        <a:rPr lang="en-US" sz="2000" b="1" dirty="0">
                          <a:effectLst/>
                          <a:latin typeface="+mn-lt"/>
                          <a:ea typeface="Calibri" panose="020F0502020204030204" pitchFamily="34" charset="0"/>
                          <a:cs typeface="Times New Roman" panose="02020603050405020304" pitchFamily="18" charset="0"/>
                        </a:rPr>
                        <a:t>Staff and non-project stakeholders</a:t>
                      </a:r>
                      <a:r>
                        <a:rPr lang="en-US" sz="2000" dirty="0">
                          <a:effectLst/>
                          <a:latin typeface="+mn-lt"/>
                          <a:ea typeface="Calibri" panose="020F0502020204030204" pitchFamily="34" charset="0"/>
                          <a:cs typeface="Times New Roman" panose="02020603050405020304" pitchFamily="18" charset="0"/>
                        </a:rPr>
                        <a:t>: program managers, M&amp;E staff, team members knowledgeable of social norms as they relate to interest groups behaviors</a:t>
                      </a:r>
                    </a:p>
                    <a:p>
                      <a:pPr marL="57150" marR="0" indent="0">
                        <a:lnSpc>
                          <a:spcPct val="107000"/>
                        </a:lnSpc>
                        <a:spcBef>
                          <a:spcPts val="0"/>
                        </a:spcBef>
                        <a:spcAft>
                          <a:spcPts val="0"/>
                        </a:spcAft>
                        <a:buFont typeface="Arial" panose="020B0604020202020204" pitchFamily="34" charset="0"/>
                        <a:buNone/>
                      </a:pP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38100" cap="flat" cmpd="sng" algn="ctr">
                      <a:solidFill>
                        <a:srgbClr val="B62BB4"/>
                      </a:solidFill>
                      <a:prstDash val="solid"/>
                      <a:round/>
                      <a:headEnd type="none" w="med" len="med"/>
                      <a:tailEnd type="none" w="med" len="med"/>
                    </a:lnL>
                    <a:lnR w="38100" cap="flat" cmpd="sng" algn="ctr">
                      <a:solidFill>
                        <a:srgbClr val="B62BB4"/>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marL="0" marR="0" indent="0">
                        <a:lnSpc>
                          <a:spcPct val="107000"/>
                        </a:lnSpc>
                        <a:spcBef>
                          <a:spcPts val="0"/>
                        </a:spcBef>
                        <a:spcAft>
                          <a:spcPts val="0"/>
                        </a:spcAft>
                        <a:buFont typeface="Arial" panose="020B0604020202020204" pitchFamily="34" charset="0"/>
                        <a:buNone/>
                      </a:pPr>
                      <a:endParaRPr lang="en-US" sz="2000" dirty="0">
                        <a:effectLst/>
                        <a:latin typeface="+mn-lt"/>
                        <a:ea typeface="Calibri" panose="020F0502020204030204" pitchFamily="34" charset="0"/>
                        <a:cs typeface="Times New Roman" panose="02020603050405020304" pitchFamily="18" charset="0"/>
                      </a:endParaRPr>
                    </a:p>
                    <a:p>
                      <a:pPr marL="69850" marR="0" indent="0">
                        <a:lnSpc>
                          <a:spcPct val="107000"/>
                        </a:lnSpc>
                        <a:spcBef>
                          <a:spcPts val="0"/>
                        </a:spcBef>
                        <a:spcAft>
                          <a:spcPts val="0"/>
                        </a:spcAft>
                        <a:buFont typeface="Arial" panose="020B0604020202020204" pitchFamily="34" charset="0"/>
                        <a:buNone/>
                        <a:tabLst/>
                      </a:pPr>
                      <a:r>
                        <a:rPr lang="en-US" sz="2000" dirty="0">
                          <a:effectLst/>
                          <a:latin typeface="+mn-lt"/>
                          <a:ea typeface="Calibri" panose="020F0502020204030204" pitchFamily="34" charset="0"/>
                          <a:cs typeface="Times New Roman" panose="02020603050405020304" pitchFamily="18" charset="0"/>
                        </a:rPr>
                        <a:t>Half-day to reflect,  consider that changes may take longer to put into effect</a:t>
                      </a:r>
                    </a:p>
                  </a:txBody>
                  <a:tcPr marL="68580" marR="68580" marT="0" marB="0">
                    <a:lnL w="38100" cap="flat" cmpd="sng" algn="ctr">
                      <a:solidFill>
                        <a:srgbClr val="B62BB4"/>
                      </a:solidFill>
                      <a:prstDash val="solid"/>
                      <a:round/>
                      <a:headEnd type="none" w="med" len="med"/>
                      <a:tailEnd type="none" w="med" len="med"/>
                    </a:lnL>
                    <a:lnR w="38100" cap="flat" cmpd="sng" algn="ctr">
                      <a:solidFill>
                        <a:srgbClr val="B62BB4"/>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marL="0" marR="0" indent="0">
                        <a:lnSpc>
                          <a:spcPct val="107000"/>
                        </a:lnSpc>
                        <a:spcBef>
                          <a:spcPts val="0"/>
                        </a:spcBef>
                        <a:spcAft>
                          <a:spcPts val="0"/>
                        </a:spcAft>
                        <a:buFont typeface="Arial" panose="020B0604020202020204" pitchFamily="34" charset="0"/>
                        <a:buNone/>
                      </a:pPr>
                      <a:endParaRPr lang="en-US" sz="2000" dirty="0">
                        <a:effectLst/>
                        <a:latin typeface="+mn-lt"/>
                        <a:ea typeface="Calibri" panose="020F0502020204030204" pitchFamily="34" charset="0"/>
                        <a:cs typeface="Times New Roman" panose="02020603050405020304" pitchFamily="18" charset="0"/>
                      </a:endParaRPr>
                    </a:p>
                    <a:p>
                      <a:pPr marL="69850" marR="0" indent="0">
                        <a:lnSpc>
                          <a:spcPct val="107000"/>
                        </a:lnSpc>
                        <a:spcBef>
                          <a:spcPts val="0"/>
                        </a:spcBef>
                        <a:spcAft>
                          <a:spcPts val="0"/>
                        </a:spcAft>
                        <a:buFont typeface="Arial" panose="020B0604020202020204" pitchFamily="34" charset="0"/>
                        <a:buNone/>
                        <a:tabLst/>
                      </a:pPr>
                      <a:r>
                        <a:rPr lang="en-US" sz="2000" dirty="0">
                          <a:effectLst/>
                          <a:latin typeface="+mn-lt"/>
                          <a:ea typeface="Calibri" panose="020F0502020204030204" pitchFamily="34" charset="0"/>
                          <a:cs typeface="Times New Roman" panose="02020603050405020304" pitchFamily="18" charset="0"/>
                        </a:rPr>
                        <a:t>Field Notes, flip chart(s), Pens/Pencils, Laptops/Projectors</a:t>
                      </a:r>
                    </a:p>
                  </a:txBody>
                  <a:tcPr marL="68580" marR="68580" marT="0" marB="0">
                    <a:lnL w="38100" cap="flat" cmpd="sng" algn="ctr">
                      <a:solidFill>
                        <a:srgbClr val="B62BB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88178336"/>
                  </a:ext>
                </a:extLst>
              </a:tr>
            </a:tbl>
          </a:graphicData>
        </a:graphic>
      </p:graphicFrame>
      <p:sp>
        <p:nvSpPr>
          <p:cNvPr id="10" name="Text Placeholder 9">
            <a:extLst>
              <a:ext uri="{FF2B5EF4-FFF2-40B4-BE49-F238E27FC236}">
                <a16:creationId xmlns:a16="http://schemas.microsoft.com/office/drawing/2014/main" id="{44E3F988-769E-154B-98C0-44354A823126}"/>
              </a:ext>
            </a:extLst>
          </p:cNvPr>
          <p:cNvSpPr>
            <a:spLocks noGrp="1"/>
          </p:cNvSpPr>
          <p:nvPr>
            <p:ph type="body" sz="quarter" idx="16"/>
          </p:nvPr>
        </p:nvSpPr>
        <p:spPr/>
        <p:txBody>
          <a:bodyPr/>
          <a:lstStyle/>
          <a:p>
            <a:r>
              <a:rPr lang="en-US" dirty="0"/>
              <a:t>PAGE 53</a:t>
            </a:r>
          </a:p>
        </p:txBody>
      </p:sp>
      <p:sp>
        <p:nvSpPr>
          <p:cNvPr id="11" name="Text Placeholder 10">
            <a:extLst>
              <a:ext uri="{FF2B5EF4-FFF2-40B4-BE49-F238E27FC236}">
                <a16:creationId xmlns:a16="http://schemas.microsoft.com/office/drawing/2014/main" id="{B6E32BB0-B4A1-2C4F-8246-858F7906D22A}"/>
              </a:ext>
            </a:extLst>
          </p:cNvPr>
          <p:cNvSpPr>
            <a:spLocks noGrp="1"/>
          </p:cNvSpPr>
          <p:nvPr>
            <p:ph type="body" sz="quarter" idx="17"/>
          </p:nvPr>
        </p:nvSpPr>
        <p:spPr/>
        <p:txBody>
          <a:bodyPr/>
          <a:lstStyle/>
          <a:p>
            <a:r>
              <a:rPr lang="en-US" dirty="0"/>
              <a:t>IN OFFICE</a:t>
            </a:r>
          </a:p>
        </p:txBody>
      </p:sp>
      <p:sp>
        <p:nvSpPr>
          <p:cNvPr id="2" name="Slide Number Placeholder 1">
            <a:extLst>
              <a:ext uri="{FF2B5EF4-FFF2-40B4-BE49-F238E27FC236}">
                <a16:creationId xmlns:a16="http://schemas.microsoft.com/office/drawing/2014/main" id="{EF028605-B453-2754-7B1A-B66EADC527D1}"/>
              </a:ext>
            </a:extLst>
          </p:cNvPr>
          <p:cNvSpPr>
            <a:spLocks noGrp="1"/>
          </p:cNvSpPr>
          <p:nvPr>
            <p:ph type="sldNum" sz="quarter" idx="12"/>
          </p:nvPr>
        </p:nvSpPr>
        <p:spPr/>
        <p:txBody>
          <a:bodyPr/>
          <a:lstStyle/>
          <a:p>
            <a:fld id="{5805A9EC-108B-40EA-95FB-2468C466EA14}" type="slidenum">
              <a:rPr lang="en-US" smtClean="0"/>
              <a:t>144</a:t>
            </a:fld>
            <a:endParaRPr lang="en-US" dirty="0"/>
          </a:p>
        </p:txBody>
      </p:sp>
    </p:spTree>
    <p:extLst>
      <p:ext uri="{BB962C8B-B14F-4D97-AF65-F5344CB8AC3E}">
        <p14:creationId xmlns:p14="http://schemas.microsoft.com/office/powerpoint/2010/main" val="32547922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17920F6-B50B-4E48-92FF-C0B80E13E6F4}"/>
              </a:ext>
            </a:extLst>
          </p:cNvPr>
          <p:cNvSpPr>
            <a:spLocks noGrp="1"/>
          </p:cNvSpPr>
          <p:nvPr>
            <p:ph idx="1"/>
          </p:nvPr>
        </p:nvSpPr>
        <p:spPr/>
        <p:txBody>
          <a:bodyPr/>
          <a:lstStyle/>
          <a:p>
            <a:r>
              <a:rPr lang="en-US" dirty="0"/>
              <a:t>The SNET’s ‘Central Considerations’ for Adjusting Your Program </a:t>
            </a:r>
          </a:p>
        </p:txBody>
      </p:sp>
      <p:sp>
        <p:nvSpPr>
          <p:cNvPr id="13" name="Text Placeholder 12">
            <a:extLst>
              <a:ext uri="{FF2B5EF4-FFF2-40B4-BE49-F238E27FC236}">
                <a16:creationId xmlns:a16="http://schemas.microsoft.com/office/drawing/2014/main" id="{F7151300-4081-3442-8FFD-03409C6D0C92}"/>
              </a:ext>
            </a:extLst>
          </p:cNvPr>
          <p:cNvSpPr>
            <a:spLocks noGrp="1"/>
          </p:cNvSpPr>
          <p:nvPr>
            <p:ph type="body" sz="quarter" idx="16"/>
          </p:nvPr>
        </p:nvSpPr>
        <p:spPr/>
        <p:txBody>
          <a:bodyPr/>
          <a:lstStyle/>
          <a:p>
            <a:r>
              <a:rPr lang="en-US" dirty="0"/>
              <a:t>PAGE 54</a:t>
            </a:r>
          </a:p>
        </p:txBody>
      </p:sp>
      <p:sp>
        <p:nvSpPr>
          <p:cNvPr id="14" name="Text Placeholder 13">
            <a:extLst>
              <a:ext uri="{FF2B5EF4-FFF2-40B4-BE49-F238E27FC236}">
                <a16:creationId xmlns:a16="http://schemas.microsoft.com/office/drawing/2014/main" id="{10CCA6D6-BBEC-CD4F-B2E1-EA47F0D52097}"/>
              </a:ext>
            </a:extLst>
          </p:cNvPr>
          <p:cNvSpPr>
            <a:spLocks noGrp="1"/>
          </p:cNvSpPr>
          <p:nvPr>
            <p:ph type="body" sz="quarter" idx="17"/>
          </p:nvPr>
        </p:nvSpPr>
        <p:spPr/>
        <p:txBody>
          <a:bodyPr/>
          <a:lstStyle/>
          <a:p>
            <a:r>
              <a:rPr lang="en-US" dirty="0"/>
              <a:t>IN OFFICE</a:t>
            </a:r>
          </a:p>
        </p:txBody>
      </p:sp>
      <p:graphicFrame>
        <p:nvGraphicFramePr>
          <p:cNvPr id="6" name="Diagram 5">
            <a:extLst>
              <a:ext uri="{FF2B5EF4-FFF2-40B4-BE49-F238E27FC236}">
                <a16:creationId xmlns:a16="http://schemas.microsoft.com/office/drawing/2014/main" id="{34B90463-E307-ED45-A5DF-F04DD5CB5956}"/>
              </a:ext>
            </a:extLst>
          </p:cNvPr>
          <p:cNvGraphicFramePr/>
          <p:nvPr>
            <p:extLst>
              <p:ext uri="{D42A27DB-BD31-4B8C-83A1-F6EECF244321}">
                <p14:modId xmlns:p14="http://schemas.microsoft.com/office/powerpoint/2010/main" val="3266278530"/>
              </p:ext>
            </p:extLst>
          </p:nvPr>
        </p:nvGraphicFramePr>
        <p:xfrm>
          <a:off x="914400" y="2116667"/>
          <a:ext cx="10832432" cy="3945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0BE03492-3ABF-17D3-77BD-8C3B58C0C017}"/>
              </a:ext>
            </a:extLst>
          </p:cNvPr>
          <p:cNvSpPr>
            <a:spLocks noGrp="1"/>
          </p:cNvSpPr>
          <p:nvPr>
            <p:ph type="sldNum" sz="quarter" idx="12"/>
          </p:nvPr>
        </p:nvSpPr>
        <p:spPr/>
        <p:txBody>
          <a:bodyPr/>
          <a:lstStyle/>
          <a:p>
            <a:fld id="{5805A9EC-108B-40EA-95FB-2468C466EA14}" type="slidenum">
              <a:rPr lang="en-US" smtClean="0"/>
              <a:t>145</a:t>
            </a:fld>
            <a:endParaRPr lang="en-US" dirty="0"/>
          </a:p>
        </p:txBody>
      </p:sp>
    </p:spTree>
    <p:extLst>
      <p:ext uri="{BB962C8B-B14F-4D97-AF65-F5344CB8AC3E}">
        <p14:creationId xmlns:p14="http://schemas.microsoft.com/office/powerpoint/2010/main" val="260772033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D0E68FC-C26B-47F3-9A72-47388E7D656F}"/>
              </a:ext>
            </a:extLst>
          </p:cNvPr>
          <p:cNvSpPr txBox="1">
            <a:spLocks/>
          </p:cNvSpPr>
          <p:nvPr/>
        </p:nvSpPr>
        <p:spPr>
          <a:xfrm>
            <a:off x="368968" y="3092447"/>
            <a:ext cx="4965032" cy="3276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ü"/>
              <a:defRPr sz="3200" kern="1200">
                <a:solidFill>
                  <a:schemeClr val="tx1">
                    <a:lumMod val="50000"/>
                    <a:lumOff val="50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50000"/>
                    <a:lumOff val="50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endParaRPr kumimoji="0" lang="en-US" i="0" u="none" strike="noStrike" kern="1200" cap="none" spc="0" normalizeH="0" baseline="0" noProof="0" dirty="0">
              <a:ln>
                <a:noFill/>
              </a:ln>
              <a:solidFill>
                <a:prstClr val="black">
                  <a:lumMod val="85000"/>
                  <a:lumOff val="15000"/>
                </a:prstClr>
              </a:solidFill>
              <a:effectLst/>
              <a:uLnTx/>
              <a:uFillTx/>
              <a:latin typeface="Calibri"/>
            </a:endParaRPr>
          </a:p>
        </p:txBody>
      </p:sp>
      <p:sp>
        <p:nvSpPr>
          <p:cNvPr id="18" name="Content Placeholder 17">
            <a:extLst>
              <a:ext uri="{FF2B5EF4-FFF2-40B4-BE49-F238E27FC236}">
                <a16:creationId xmlns:a16="http://schemas.microsoft.com/office/drawing/2014/main" id="{F4A600DF-40B7-3049-8F98-7C3FE0F4CD0B}"/>
              </a:ext>
            </a:extLst>
          </p:cNvPr>
          <p:cNvSpPr>
            <a:spLocks noGrp="1"/>
          </p:cNvSpPr>
          <p:nvPr>
            <p:ph idx="1"/>
          </p:nvPr>
        </p:nvSpPr>
        <p:spPr>
          <a:xfrm>
            <a:off x="397042" y="1483895"/>
            <a:ext cx="8595360" cy="5029200"/>
          </a:xfrm>
        </p:spPr>
        <p:txBody>
          <a:bodyPr/>
          <a:lstStyle/>
          <a:p>
            <a:r>
              <a:rPr lang="en-US" dirty="0"/>
              <a:t>Before diving into program adjustments, we suggest holding a team discussion. </a:t>
            </a:r>
          </a:p>
          <a:p>
            <a:r>
              <a:rPr lang="en-US" dirty="0"/>
              <a:t>Reflecting on both your initial Problem Tree (from </a:t>
            </a:r>
            <a:r>
              <a:rPr lang="en-US" b="1" dirty="0"/>
              <a:t>Phase 1</a:t>
            </a:r>
            <a:r>
              <a:rPr lang="en-US" dirty="0"/>
              <a:t>), along with recent findings as reference. </a:t>
            </a:r>
          </a:p>
          <a:p>
            <a:r>
              <a:rPr lang="en-US" dirty="0"/>
              <a:t>As a team, you’ll brainstorm how and which norms may be influencing program outcomes and behaviors of interest. </a:t>
            </a:r>
          </a:p>
          <a:p>
            <a:endParaRPr lang="en-US" dirty="0"/>
          </a:p>
        </p:txBody>
      </p:sp>
      <p:sp>
        <p:nvSpPr>
          <p:cNvPr id="19" name="Text Placeholder 18">
            <a:extLst>
              <a:ext uri="{FF2B5EF4-FFF2-40B4-BE49-F238E27FC236}">
                <a16:creationId xmlns:a16="http://schemas.microsoft.com/office/drawing/2014/main" id="{09ABA9CE-1560-8942-A888-85D5D204BDBB}"/>
              </a:ext>
            </a:extLst>
          </p:cNvPr>
          <p:cNvSpPr>
            <a:spLocks noGrp="1"/>
          </p:cNvSpPr>
          <p:nvPr>
            <p:ph type="body" sz="quarter" idx="13"/>
          </p:nvPr>
        </p:nvSpPr>
        <p:spPr/>
        <p:txBody>
          <a:bodyPr/>
          <a:lstStyle/>
          <a:p>
            <a:r>
              <a:rPr lang="en-US" dirty="0"/>
              <a:t>PAGE 55</a:t>
            </a:r>
          </a:p>
        </p:txBody>
      </p:sp>
      <p:sp>
        <p:nvSpPr>
          <p:cNvPr id="26" name="Text Placeholder 25">
            <a:extLst>
              <a:ext uri="{FF2B5EF4-FFF2-40B4-BE49-F238E27FC236}">
                <a16:creationId xmlns:a16="http://schemas.microsoft.com/office/drawing/2014/main" id="{836795DA-CB97-454C-9597-18257D844873}"/>
              </a:ext>
            </a:extLst>
          </p:cNvPr>
          <p:cNvSpPr>
            <a:spLocks noGrp="1"/>
          </p:cNvSpPr>
          <p:nvPr>
            <p:ph type="body" sz="quarter" idx="15"/>
          </p:nvPr>
        </p:nvSpPr>
        <p:spPr/>
        <p:txBody>
          <a:bodyPr/>
          <a:lstStyle/>
          <a:p>
            <a:r>
              <a:rPr lang="en-US" dirty="0"/>
              <a:t>IN OFFICE</a:t>
            </a:r>
          </a:p>
        </p:txBody>
      </p:sp>
      <p:sp>
        <p:nvSpPr>
          <p:cNvPr id="12" name="Title 11">
            <a:extLst>
              <a:ext uri="{FF2B5EF4-FFF2-40B4-BE49-F238E27FC236}">
                <a16:creationId xmlns:a16="http://schemas.microsoft.com/office/drawing/2014/main" id="{9B5C6D14-4F76-384E-BBD9-3B0209D97468}"/>
              </a:ext>
            </a:extLst>
          </p:cNvPr>
          <p:cNvSpPr>
            <a:spLocks noGrp="1"/>
          </p:cNvSpPr>
          <p:nvPr>
            <p:ph type="title"/>
          </p:nvPr>
        </p:nvSpPr>
        <p:spPr>
          <a:xfrm>
            <a:off x="434104" y="533400"/>
            <a:ext cx="8595360" cy="914400"/>
          </a:xfrm>
        </p:spPr>
        <p:txBody>
          <a:bodyPr>
            <a:normAutofit fontScale="90000"/>
          </a:bodyPr>
          <a:lstStyle/>
          <a:p>
            <a:r>
              <a:rPr lang="en-US" dirty="0"/>
              <a:t>RE-EXAMINE YOUR PROGRAM COMPONENTS USING A SOCIAL NORMS PERSPECTIVE </a:t>
            </a:r>
          </a:p>
        </p:txBody>
      </p:sp>
      <p:sp>
        <p:nvSpPr>
          <p:cNvPr id="25" name="Text Placeholder 24">
            <a:extLst>
              <a:ext uri="{FF2B5EF4-FFF2-40B4-BE49-F238E27FC236}">
                <a16:creationId xmlns:a16="http://schemas.microsoft.com/office/drawing/2014/main" id="{873CC833-18DE-364F-98A4-67B4BA224904}"/>
              </a:ext>
            </a:extLst>
          </p:cNvPr>
          <p:cNvSpPr>
            <a:spLocks noGrp="1"/>
          </p:cNvSpPr>
          <p:nvPr>
            <p:ph type="body" sz="quarter" idx="14"/>
          </p:nvPr>
        </p:nvSpPr>
        <p:spPr/>
        <p:txBody>
          <a:bodyPr/>
          <a:lstStyle/>
          <a:p>
            <a:endParaRPr lang="en-US" dirty="0"/>
          </a:p>
        </p:txBody>
      </p:sp>
      <p:sp>
        <p:nvSpPr>
          <p:cNvPr id="2" name="Slide Number Placeholder 1">
            <a:extLst>
              <a:ext uri="{FF2B5EF4-FFF2-40B4-BE49-F238E27FC236}">
                <a16:creationId xmlns:a16="http://schemas.microsoft.com/office/drawing/2014/main" id="{45B0A920-9106-1AA7-EAE0-057212AE5933}"/>
              </a:ext>
            </a:extLst>
          </p:cNvPr>
          <p:cNvSpPr>
            <a:spLocks noGrp="1"/>
          </p:cNvSpPr>
          <p:nvPr>
            <p:ph type="sldNum" sz="quarter" idx="12"/>
          </p:nvPr>
        </p:nvSpPr>
        <p:spPr/>
        <p:txBody>
          <a:bodyPr/>
          <a:lstStyle/>
          <a:p>
            <a:fld id="{5805A9EC-108B-40EA-95FB-2468C466EA14}" type="slidenum">
              <a:rPr lang="en-US" smtClean="0"/>
              <a:t>146</a:t>
            </a:fld>
            <a:endParaRPr lang="en-US" dirty="0"/>
          </a:p>
        </p:txBody>
      </p:sp>
    </p:spTree>
    <p:extLst>
      <p:ext uri="{BB962C8B-B14F-4D97-AF65-F5344CB8AC3E}">
        <p14:creationId xmlns:p14="http://schemas.microsoft.com/office/powerpoint/2010/main" val="51657282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D0E68FC-C26B-47F3-9A72-47388E7D656F}"/>
              </a:ext>
            </a:extLst>
          </p:cNvPr>
          <p:cNvSpPr txBox="1">
            <a:spLocks/>
          </p:cNvSpPr>
          <p:nvPr/>
        </p:nvSpPr>
        <p:spPr>
          <a:xfrm>
            <a:off x="368968" y="3092447"/>
            <a:ext cx="4965032" cy="3276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ü"/>
              <a:defRPr sz="3200" kern="1200">
                <a:solidFill>
                  <a:schemeClr val="tx1">
                    <a:lumMod val="50000"/>
                    <a:lumOff val="50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50000"/>
                    <a:lumOff val="50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endParaRPr kumimoji="0" lang="en-US" i="0" u="none" strike="noStrike" kern="1200" cap="none" spc="0" normalizeH="0" baseline="0" noProof="0" dirty="0">
              <a:ln>
                <a:noFill/>
              </a:ln>
              <a:solidFill>
                <a:prstClr val="black">
                  <a:lumMod val="85000"/>
                  <a:lumOff val="15000"/>
                </a:prstClr>
              </a:solidFill>
              <a:effectLst/>
              <a:uLnTx/>
              <a:uFillTx/>
              <a:latin typeface="Calibri"/>
            </a:endParaRPr>
          </a:p>
        </p:txBody>
      </p:sp>
      <p:sp>
        <p:nvSpPr>
          <p:cNvPr id="18" name="Content Placeholder 17">
            <a:extLst>
              <a:ext uri="{FF2B5EF4-FFF2-40B4-BE49-F238E27FC236}">
                <a16:creationId xmlns:a16="http://schemas.microsoft.com/office/drawing/2014/main" id="{285DED81-66B5-FB42-B334-06E92ACBE4D7}"/>
              </a:ext>
            </a:extLst>
          </p:cNvPr>
          <p:cNvSpPr>
            <a:spLocks noGrp="1"/>
          </p:cNvSpPr>
          <p:nvPr>
            <p:ph idx="1"/>
          </p:nvPr>
        </p:nvSpPr>
        <p:spPr>
          <a:xfrm>
            <a:off x="368968" y="1524000"/>
            <a:ext cx="8595360" cy="5029200"/>
          </a:xfrm>
        </p:spPr>
        <p:txBody>
          <a:bodyPr/>
          <a:lstStyle/>
          <a:p>
            <a:r>
              <a:rPr lang="en-US" dirty="0"/>
              <a:t>Findings from your social norms exploration will allow your program to clearly identify which reference groups, which social norms (and types of norms), along with any sanctions for rewards for complying with norms may exist. </a:t>
            </a:r>
          </a:p>
          <a:p>
            <a:r>
              <a:rPr lang="en-US" dirty="0"/>
              <a:t>With these findings, the team can now think with greater precision about normative issues described in the results brief and potential applications. </a:t>
            </a:r>
          </a:p>
          <a:p>
            <a:r>
              <a:rPr lang="en-US" dirty="0"/>
              <a:t>In this activity, we propose </a:t>
            </a:r>
            <a:r>
              <a:rPr lang="en-US" b="1" dirty="0"/>
              <a:t>two </a:t>
            </a:r>
            <a:r>
              <a:rPr lang="en-US" dirty="0"/>
              <a:t>options to choose from: a team discussion, or the use of a matrix. </a:t>
            </a:r>
          </a:p>
        </p:txBody>
      </p:sp>
      <p:sp>
        <p:nvSpPr>
          <p:cNvPr id="24" name="Text Placeholder 23">
            <a:extLst>
              <a:ext uri="{FF2B5EF4-FFF2-40B4-BE49-F238E27FC236}">
                <a16:creationId xmlns:a16="http://schemas.microsoft.com/office/drawing/2014/main" id="{6A14B668-ADA8-0C49-92C1-049E1B40E170}"/>
              </a:ext>
            </a:extLst>
          </p:cNvPr>
          <p:cNvSpPr>
            <a:spLocks noGrp="1"/>
          </p:cNvSpPr>
          <p:nvPr>
            <p:ph type="body" sz="quarter" idx="13"/>
          </p:nvPr>
        </p:nvSpPr>
        <p:spPr/>
        <p:txBody>
          <a:bodyPr/>
          <a:lstStyle/>
          <a:p>
            <a:r>
              <a:rPr lang="en-US" dirty="0"/>
              <a:t>PAGE 55-60</a:t>
            </a:r>
          </a:p>
        </p:txBody>
      </p:sp>
      <p:sp>
        <p:nvSpPr>
          <p:cNvPr id="26" name="Text Placeholder 25">
            <a:extLst>
              <a:ext uri="{FF2B5EF4-FFF2-40B4-BE49-F238E27FC236}">
                <a16:creationId xmlns:a16="http://schemas.microsoft.com/office/drawing/2014/main" id="{3F7D36CE-2278-4042-8AAE-FFB6A6F82EA1}"/>
              </a:ext>
            </a:extLst>
          </p:cNvPr>
          <p:cNvSpPr>
            <a:spLocks noGrp="1"/>
          </p:cNvSpPr>
          <p:nvPr>
            <p:ph type="body" sz="quarter" idx="15"/>
          </p:nvPr>
        </p:nvSpPr>
        <p:spPr/>
        <p:txBody>
          <a:bodyPr/>
          <a:lstStyle/>
          <a:p>
            <a:r>
              <a:rPr lang="en-US" dirty="0"/>
              <a:t>IN OFFICE </a:t>
            </a:r>
          </a:p>
        </p:txBody>
      </p:sp>
      <p:sp>
        <p:nvSpPr>
          <p:cNvPr id="12" name="Title 11">
            <a:extLst>
              <a:ext uri="{FF2B5EF4-FFF2-40B4-BE49-F238E27FC236}">
                <a16:creationId xmlns:a16="http://schemas.microsoft.com/office/drawing/2014/main" id="{10E24E3F-0537-FA4E-A9EE-A0ED55D4A562}"/>
              </a:ext>
            </a:extLst>
          </p:cNvPr>
          <p:cNvSpPr>
            <a:spLocks noGrp="1"/>
          </p:cNvSpPr>
          <p:nvPr>
            <p:ph type="title"/>
          </p:nvPr>
        </p:nvSpPr>
        <p:spPr>
          <a:xfrm>
            <a:off x="393514" y="490980"/>
            <a:ext cx="8595360" cy="914400"/>
          </a:xfrm>
        </p:spPr>
        <p:txBody>
          <a:bodyPr>
            <a:normAutofit fontScale="90000"/>
          </a:bodyPr>
          <a:lstStyle/>
          <a:p>
            <a:r>
              <a:rPr lang="en-US" dirty="0"/>
              <a:t>USE THE SOCIAL NORMS EXPLORATION FINDINGS TO ADJUST YOUR PROGRAM </a:t>
            </a:r>
          </a:p>
        </p:txBody>
      </p:sp>
      <p:sp>
        <p:nvSpPr>
          <p:cNvPr id="25" name="Text Placeholder 24">
            <a:extLst>
              <a:ext uri="{FF2B5EF4-FFF2-40B4-BE49-F238E27FC236}">
                <a16:creationId xmlns:a16="http://schemas.microsoft.com/office/drawing/2014/main" id="{53EF8859-4808-0641-AF62-F23F68C60034}"/>
              </a:ext>
            </a:extLst>
          </p:cNvPr>
          <p:cNvSpPr>
            <a:spLocks noGrp="1"/>
          </p:cNvSpPr>
          <p:nvPr>
            <p:ph type="body" sz="quarter" idx="14"/>
          </p:nvPr>
        </p:nvSpPr>
        <p:spPr/>
        <p:txBody>
          <a:bodyPr/>
          <a:lstStyle/>
          <a:p>
            <a:endParaRPr lang="en-US" dirty="0"/>
          </a:p>
        </p:txBody>
      </p:sp>
      <p:sp>
        <p:nvSpPr>
          <p:cNvPr id="2" name="Slide Number Placeholder 1">
            <a:extLst>
              <a:ext uri="{FF2B5EF4-FFF2-40B4-BE49-F238E27FC236}">
                <a16:creationId xmlns:a16="http://schemas.microsoft.com/office/drawing/2014/main" id="{B7E09C47-3091-D4F0-0213-50B8F484E17D}"/>
              </a:ext>
            </a:extLst>
          </p:cNvPr>
          <p:cNvSpPr>
            <a:spLocks noGrp="1"/>
          </p:cNvSpPr>
          <p:nvPr>
            <p:ph type="sldNum" sz="quarter" idx="12"/>
          </p:nvPr>
        </p:nvSpPr>
        <p:spPr/>
        <p:txBody>
          <a:bodyPr/>
          <a:lstStyle/>
          <a:p>
            <a:fld id="{5805A9EC-108B-40EA-95FB-2468C466EA14}" type="slidenum">
              <a:rPr lang="en-US" smtClean="0"/>
              <a:t>147</a:t>
            </a:fld>
            <a:endParaRPr lang="en-US" dirty="0"/>
          </a:p>
        </p:txBody>
      </p:sp>
    </p:spTree>
    <p:extLst>
      <p:ext uri="{BB962C8B-B14F-4D97-AF65-F5344CB8AC3E}">
        <p14:creationId xmlns:p14="http://schemas.microsoft.com/office/powerpoint/2010/main" val="2481513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26184207"/>
              </p:ext>
            </p:extLst>
          </p:nvPr>
        </p:nvGraphicFramePr>
        <p:xfrm>
          <a:off x="609600" y="2022193"/>
          <a:ext cx="8686800" cy="4223397"/>
        </p:xfrm>
        <a:graphic>
          <a:graphicData uri="http://schemas.openxmlformats.org/drawingml/2006/table">
            <a:tbl>
              <a:tblPr firstRow="1" firstCol="1" bandRow="1"/>
              <a:tblGrid>
                <a:gridCol w="2377910">
                  <a:extLst>
                    <a:ext uri="{9D8B030D-6E8A-4147-A177-3AD203B41FA5}">
                      <a16:colId xmlns:a16="http://schemas.microsoft.com/office/drawing/2014/main" val="795713118"/>
                    </a:ext>
                  </a:extLst>
                </a:gridCol>
                <a:gridCol w="2147549">
                  <a:extLst>
                    <a:ext uri="{9D8B030D-6E8A-4147-A177-3AD203B41FA5}">
                      <a16:colId xmlns:a16="http://schemas.microsoft.com/office/drawing/2014/main" val="2353356040"/>
                    </a:ext>
                  </a:extLst>
                </a:gridCol>
                <a:gridCol w="2049762">
                  <a:extLst>
                    <a:ext uri="{9D8B030D-6E8A-4147-A177-3AD203B41FA5}">
                      <a16:colId xmlns:a16="http://schemas.microsoft.com/office/drawing/2014/main" val="2020035157"/>
                    </a:ext>
                  </a:extLst>
                </a:gridCol>
                <a:gridCol w="2111579">
                  <a:extLst>
                    <a:ext uri="{9D8B030D-6E8A-4147-A177-3AD203B41FA5}">
                      <a16:colId xmlns:a16="http://schemas.microsoft.com/office/drawing/2014/main" val="1739957351"/>
                    </a:ext>
                  </a:extLst>
                </a:gridCol>
              </a:tblGrid>
              <a:tr h="342277">
                <a:tc>
                  <a:txBody>
                    <a:bodyPr/>
                    <a:lstStyle/>
                    <a:p>
                      <a:pPr marL="0" marR="0" algn="ctr">
                        <a:spcBef>
                          <a:spcPts val="0"/>
                        </a:spcBef>
                        <a:spcAft>
                          <a:spcPts val="0"/>
                        </a:spcAft>
                      </a:pPr>
                      <a:r>
                        <a:rPr lang="en-US" sz="1400" b="1" dirty="0">
                          <a:solidFill>
                            <a:srgbClr val="FFFEFF"/>
                          </a:solidFill>
                          <a:effectLst/>
                          <a:latin typeface="+mj-lt"/>
                          <a:ea typeface="Times New Roman" panose="02020603050405020304" pitchFamily="18" charset="0"/>
                          <a:cs typeface="Calibri" panose="020F0502020204030204" pitchFamily="34" charset="0"/>
                        </a:rPr>
                        <a:t>PROGRAM DESIGN</a:t>
                      </a:r>
                    </a:p>
                  </a:txBody>
                  <a:tcPr marL="25967" marR="259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2BB4"/>
                    </a:solidFill>
                  </a:tcPr>
                </a:tc>
                <a:tc>
                  <a:txBody>
                    <a:bodyPr/>
                    <a:lstStyle/>
                    <a:p>
                      <a:pPr marL="0" marR="0" algn="ctr">
                        <a:spcBef>
                          <a:spcPts val="0"/>
                        </a:spcBef>
                        <a:spcAft>
                          <a:spcPts val="0"/>
                        </a:spcAft>
                      </a:pPr>
                      <a:r>
                        <a:rPr lang="en-US" sz="1400" b="1" dirty="0">
                          <a:solidFill>
                            <a:srgbClr val="FFFEFF"/>
                          </a:solidFill>
                          <a:effectLst/>
                          <a:latin typeface="+mj-lt"/>
                          <a:ea typeface="Times New Roman" panose="02020603050405020304" pitchFamily="18" charset="0"/>
                          <a:cs typeface="Calibri" panose="020F0502020204030204" pitchFamily="34" charset="0"/>
                        </a:rPr>
                        <a:t>PROGRAM IMPLEMENTATION</a:t>
                      </a:r>
                    </a:p>
                  </a:txBody>
                  <a:tcPr marL="25967" marR="259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2BB4"/>
                    </a:solidFill>
                  </a:tcPr>
                </a:tc>
                <a:tc>
                  <a:txBody>
                    <a:bodyPr/>
                    <a:lstStyle/>
                    <a:p>
                      <a:pPr marL="0" marR="0" algn="ctr">
                        <a:lnSpc>
                          <a:spcPct val="107000"/>
                        </a:lnSpc>
                        <a:spcBef>
                          <a:spcPts val="0"/>
                        </a:spcBef>
                        <a:spcAft>
                          <a:spcPts val="0"/>
                        </a:spcAft>
                      </a:pPr>
                      <a:r>
                        <a:rPr lang="en-US" sz="1400" b="1" dirty="0">
                          <a:solidFill>
                            <a:srgbClr val="FFFEFF"/>
                          </a:solidFill>
                          <a:effectLst/>
                          <a:latin typeface="+mj-lt"/>
                          <a:ea typeface="Times New Roman" panose="02020603050405020304" pitchFamily="18" charset="0"/>
                          <a:cs typeface="Calibri" panose="020F0502020204030204" pitchFamily="34" charset="0"/>
                        </a:rPr>
                        <a:t>PROGRAM MONITORING</a:t>
                      </a:r>
                    </a:p>
                  </a:txBody>
                  <a:tcPr marL="25967" marR="259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2BB4"/>
                    </a:solidFill>
                  </a:tcPr>
                </a:tc>
                <a:tc>
                  <a:txBody>
                    <a:bodyPr/>
                    <a:lstStyle/>
                    <a:p>
                      <a:pPr marL="0" marR="0" algn="ctr">
                        <a:spcBef>
                          <a:spcPts val="0"/>
                        </a:spcBef>
                        <a:spcAft>
                          <a:spcPts val="0"/>
                        </a:spcAft>
                      </a:pPr>
                      <a:r>
                        <a:rPr lang="en-US" sz="1400" b="1" dirty="0">
                          <a:solidFill>
                            <a:srgbClr val="FFFEFF"/>
                          </a:solidFill>
                          <a:effectLst/>
                          <a:latin typeface="+mj-lt"/>
                          <a:ea typeface="Times New Roman" panose="02020603050405020304" pitchFamily="18" charset="0"/>
                          <a:cs typeface="Calibri" panose="020F0502020204030204" pitchFamily="34" charset="0"/>
                        </a:rPr>
                        <a:t>PROGRAM EVALUATION</a:t>
                      </a:r>
                    </a:p>
                  </a:txBody>
                  <a:tcPr marL="25967" marR="259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2BB4"/>
                    </a:solidFill>
                  </a:tcPr>
                </a:tc>
                <a:extLst>
                  <a:ext uri="{0D108BD9-81ED-4DB2-BD59-A6C34878D82A}">
                    <a16:rowId xmlns:a16="http://schemas.microsoft.com/office/drawing/2014/main" val="2104148849"/>
                  </a:ext>
                </a:extLst>
              </a:tr>
              <a:tr h="2858123">
                <a:tc>
                  <a:txBody>
                    <a:bodyPr/>
                    <a:lstStyle/>
                    <a:p>
                      <a:pPr marL="171450" marR="0" lvl="0" indent="-171450" algn="l">
                        <a:spcBef>
                          <a:spcPts val="0"/>
                        </a:spcBef>
                        <a:spcAft>
                          <a:spcPts val="800"/>
                        </a:spcAft>
                        <a:buSzPct val="100000"/>
                        <a:buFont typeface="Arial" panose="020B0604020202020204" pitchFamily="34" charset="0"/>
                        <a:buChar char="•"/>
                      </a:pPr>
                      <a:r>
                        <a:rPr lang="en-US" sz="1200" b="0" cap="none" spc="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Does your program currently address the key factors  – including social norms factors -  that influence the behaviors of interest?</a:t>
                      </a:r>
                    </a:p>
                    <a:p>
                      <a:pPr marL="171450" marR="0" lvl="0" indent="-171450" algn="l">
                        <a:spcBef>
                          <a:spcPts val="0"/>
                        </a:spcBef>
                        <a:spcAft>
                          <a:spcPts val="800"/>
                        </a:spcAft>
                        <a:buSzPct val="100000"/>
                        <a:buFont typeface="Arial" panose="020B0604020202020204" pitchFamily="34" charset="0"/>
                        <a:buChar char="•"/>
                      </a:pPr>
                      <a:r>
                        <a:rPr lang="en-US" sz="1200" b="0" cap="none" spc="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If not: which factors – including social norms factors - are possible for your program to address?  </a:t>
                      </a:r>
                    </a:p>
                    <a:p>
                      <a:pPr marL="171450" marR="0" lvl="0" indent="-171450" algn="l">
                        <a:spcBef>
                          <a:spcPts val="0"/>
                        </a:spcBef>
                        <a:spcAft>
                          <a:spcPts val="800"/>
                        </a:spcAft>
                        <a:buSzPct val="100000"/>
                        <a:buFont typeface="Arial" panose="020B0604020202020204" pitchFamily="34" charset="0"/>
                        <a:buChar char="•"/>
                      </a:pPr>
                      <a:r>
                        <a:rPr lang="en-US" sz="1200" b="0" cap="none" spc="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For those factors your program cannot address:  can other programs in your area fill the gap?  </a:t>
                      </a:r>
                    </a:p>
                    <a:p>
                      <a:pPr marL="171450" marR="0" lvl="0" indent="-171450" algn="l">
                        <a:spcBef>
                          <a:spcPts val="0"/>
                        </a:spcBef>
                        <a:spcAft>
                          <a:spcPts val="800"/>
                        </a:spcAft>
                        <a:buSzPct val="100000"/>
                        <a:buFont typeface="Arial" panose="020B0604020202020204" pitchFamily="34" charset="0"/>
                        <a:buChar char="•"/>
                      </a:pPr>
                      <a:r>
                        <a:rPr lang="en-US" sz="1200" b="0" cap="none" spc="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Are reference groups included as program beneficiaries? If not, how can you best include them? </a:t>
                      </a:r>
                    </a:p>
                    <a:p>
                      <a:pPr marL="171450" marR="0" lvl="0" indent="-171450" algn="l">
                        <a:spcBef>
                          <a:spcPts val="0"/>
                        </a:spcBef>
                        <a:spcAft>
                          <a:spcPts val="800"/>
                        </a:spcAft>
                        <a:buSzPct val="100000"/>
                        <a:buFont typeface="Arial" panose="020B0604020202020204" pitchFamily="34" charset="0"/>
                        <a:buChar char="•"/>
                      </a:pPr>
                      <a:r>
                        <a:rPr lang="en-US" sz="1200" b="0" cap="none" spc="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Does your program change theory need adjustment to be more specific to norm change activities and related change pathways to achieve normative shifts?</a:t>
                      </a:r>
                    </a:p>
                  </a:txBody>
                  <a:tcPr marL="25967" marR="259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171450" marR="0" lvl="0" indent="-171450" algn="l">
                        <a:spcBef>
                          <a:spcPts val="0"/>
                        </a:spcBef>
                        <a:spcAft>
                          <a:spcPts val="800"/>
                        </a:spcAft>
                        <a:buSzPct val="100000"/>
                        <a:buFont typeface="Arial" panose="020B0604020202020204" pitchFamily="34" charset="0"/>
                        <a:buChar char="•"/>
                      </a:pPr>
                      <a:r>
                        <a:rPr lang="en-US" sz="1200" b="0" cap="none" spc="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Do intervention strategies / activities require adaptation to better address reference groups?</a:t>
                      </a:r>
                    </a:p>
                    <a:p>
                      <a:pPr marL="171450" marR="0" lvl="0" indent="-171450" algn="l">
                        <a:spcBef>
                          <a:spcPts val="0"/>
                        </a:spcBef>
                        <a:spcAft>
                          <a:spcPts val="800"/>
                        </a:spcAft>
                        <a:buSzPct val="100000"/>
                        <a:buFont typeface="Arial" panose="020B0604020202020204" pitchFamily="34" charset="0"/>
                        <a:buChar char="•"/>
                      </a:pPr>
                      <a:r>
                        <a:rPr lang="en-US" sz="1200" b="0" cap="none" spc="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Do intervention strategies/activities require adaptation to address social normative influences, either to build on positive norms or address harmful norms?  </a:t>
                      </a:r>
                    </a:p>
                    <a:p>
                      <a:pPr marL="171450" marR="0" lvl="0" indent="-171450" algn="l">
                        <a:spcBef>
                          <a:spcPts val="0"/>
                        </a:spcBef>
                        <a:spcAft>
                          <a:spcPts val="800"/>
                        </a:spcAft>
                        <a:buSzPct val="100000"/>
                        <a:buFont typeface="Arial" panose="020B0604020202020204" pitchFamily="34" charset="0"/>
                        <a:buChar char="•"/>
                      </a:pPr>
                      <a:r>
                        <a:rPr lang="en-US" sz="1200" b="0" cap="none" spc="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Do community materials need to be adjusted to include reflection on social norms influencing the behavior(s) of interest? </a:t>
                      </a:r>
                    </a:p>
                  </a:txBody>
                  <a:tcPr marL="25967" marR="259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171450" marR="0" lvl="0" indent="-171450" algn="l">
                        <a:lnSpc>
                          <a:spcPct val="107000"/>
                        </a:lnSpc>
                        <a:spcBef>
                          <a:spcPts val="0"/>
                        </a:spcBef>
                        <a:spcAft>
                          <a:spcPts val="800"/>
                        </a:spcAft>
                        <a:buSzPct val="100000"/>
                        <a:buFont typeface="Arial" panose="020B0604020202020204" pitchFamily="34" charset="0"/>
                        <a:buChar char="•"/>
                      </a:pPr>
                      <a:r>
                        <a:rPr lang="en-US" sz="1200" b="0" cap="none" spc="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Does the program logical framework need to be adjusted to include normative activities – inputs, outputs, effects?</a:t>
                      </a:r>
                    </a:p>
                    <a:p>
                      <a:pPr marL="171450" marR="0" lvl="0" indent="-171450" algn="l">
                        <a:lnSpc>
                          <a:spcPct val="107000"/>
                        </a:lnSpc>
                        <a:spcBef>
                          <a:spcPts val="0"/>
                        </a:spcBef>
                        <a:spcAft>
                          <a:spcPts val="800"/>
                        </a:spcAft>
                        <a:buSzPct val="100000"/>
                        <a:buFont typeface="Arial" panose="020B0604020202020204" pitchFamily="34" charset="0"/>
                        <a:buChar char="•"/>
                      </a:pPr>
                      <a:r>
                        <a:rPr lang="en-US" sz="1200" b="0" cap="none" spc="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Is the monitoring system collecting the correct and relevant information from 1) the primary program groups and 2) the reference groups? </a:t>
                      </a:r>
                    </a:p>
                  </a:txBody>
                  <a:tcPr marL="25967" marR="259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171450" marR="0" lvl="0" indent="-171450" algn="l">
                        <a:spcBef>
                          <a:spcPts val="0"/>
                        </a:spcBef>
                        <a:spcAft>
                          <a:spcPts val="800"/>
                        </a:spcAft>
                        <a:buFont typeface="Arial" panose="020B0604020202020204" pitchFamily="34" charset="0"/>
                        <a:buChar char="•"/>
                      </a:pPr>
                      <a:r>
                        <a:rPr lang="en-US" sz="1200" b="0" cap="none" spc="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Do you need to make changes in your evaluation framework that mirror the change theory and strategy adjustments made at left?</a:t>
                      </a:r>
                    </a:p>
                    <a:p>
                      <a:pPr marL="171450" marR="0" lvl="0" indent="-171450" algn="l">
                        <a:spcBef>
                          <a:spcPts val="0"/>
                        </a:spcBef>
                        <a:spcAft>
                          <a:spcPts val="800"/>
                        </a:spcAft>
                        <a:buFont typeface="Arial" panose="020B0604020202020204" pitchFamily="34" charset="0"/>
                        <a:buChar char="•"/>
                      </a:pPr>
                      <a:r>
                        <a:rPr lang="en-US" sz="1200" b="0" cap="none" spc="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Is the evaluation plan to collect correct and relevant information from not only the primary program groups, but also reference groups?</a:t>
                      </a:r>
                    </a:p>
                    <a:p>
                      <a:pPr marL="171450" marR="0" lvl="0" indent="-171450" algn="l">
                        <a:spcBef>
                          <a:spcPts val="0"/>
                        </a:spcBef>
                        <a:spcAft>
                          <a:spcPts val="800"/>
                        </a:spcAft>
                        <a:buFont typeface="Arial" panose="020B0604020202020204" pitchFamily="34" charset="0"/>
                        <a:buChar char="•"/>
                      </a:pPr>
                      <a:r>
                        <a:rPr lang="en-US" sz="1200" b="0" cap="none" spc="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Do additional variables and questions need to be included in the program baseline, midterm and endline tools to assess normative shifts?</a:t>
                      </a:r>
                    </a:p>
                  </a:txBody>
                  <a:tcPr marL="25967" marR="259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69899456"/>
                  </a:ext>
                </a:extLst>
              </a:tr>
            </a:tbl>
          </a:graphicData>
        </a:graphic>
      </p:graphicFrame>
      <p:sp>
        <p:nvSpPr>
          <p:cNvPr id="12" name="Content Placeholder 11">
            <a:extLst>
              <a:ext uri="{FF2B5EF4-FFF2-40B4-BE49-F238E27FC236}">
                <a16:creationId xmlns:a16="http://schemas.microsoft.com/office/drawing/2014/main" id="{E024E4C2-1544-9D4C-8296-A51A05C116FD}"/>
              </a:ext>
            </a:extLst>
          </p:cNvPr>
          <p:cNvSpPr>
            <a:spLocks noGrp="1"/>
          </p:cNvSpPr>
          <p:nvPr>
            <p:ph idx="1"/>
          </p:nvPr>
        </p:nvSpPr>
        <p:spPr>
          <a:xfrm>
            <a:off x="393514" y="1256113"/>
            <a:ext cx="8595360" cy="725087"/>
          </a:xfrm>
        </p:spPr>
        <p:txBody>
          <a:bodyPr>
            <a:normAutofit/>
          </a:bodyPr>
          <a:lstStyle/>
          <a:p>
            <a:r>
              <a:rPr lang="en-US" sz="2000" dirty="0"/>
              <a:t>Questions provided in Table 10 are one of two ways to reflect on findings and take action for your program.</a:t>
            </a:r>
          </a:p>
        </p:txBody>
      </p:sp>
      <p:sp>
        <p:nvSpPr>
          <p:cNvPr id="18" name="Text Placeholder 17">
            <a:extLst>
              <a:ext uri="{FF2B5EF4-FFF2-40B4-BE49-F238E27FC236}">
                <a16:creationId xmlns:a16="http://schemas.microsoft.com/office/drawing/2014/main" id="{221B54F8-38FD-EE4F-B48B-F4B786E614B3}"/>
              </a:ext>
            </a:extLst>
          </p:cNvPr>
          <p:cNvSpPr>
            <a:spLocks noGrp="1"/>
          </p:cNvSpPr>
          <p:nvPr>
            <p:ph type="body" sz="quarter" idx="13"/>
          </p:nvPr>
        </p:nvSpPr>
        <p:spPr/>
        <p:txBody>
          <a:bodyPr/>
          <a:lstStyle/>
          <a:p>
            <a:r>
              <a:rPr lang="en-US" dirty="0"/>
              <a:t>PAGE 58</a:t>
            </a:r>
          </a:p>
        </p:txBody>
      </p:sp>
      <p:sp>
        <p:nvSpPr>
          <p:cNvPr id="19" name="Text Placeholder 18">
            <a:extLst>
              <a:ext uri="{FF2B5EF4-FFF2-40B4-BE49-F238E27FC236}">
                <a16:creationId xmlns:a16="http://schemas.microsoft.com/office/drawing/2014/main" id="{F702C43A-7E2C-4E4D-A223-5AC5C6BF703A}"/>
              </a:ext>
            </a:extLst>
          </p:cNvPr>
          <p:cNvSpPr>
            <a:spLocks noGrp="1"/>
          </p:cNvSpPr>
          <p:nvPr>
            <p:ph type="body" sz="quarter" idx="14"/>
          </p:nvPr>
        </p:nvSpPr>
        <p:spPr/>
        <p:txBody>
          <a:bodyPr/>
          <a:lstStyle/>
          <a:p>
            <a:endParaRPr lang="en-US" dirty="0"/>
          </a:p>
        </p:txBody>
      </p:sp>
      <p:sp>
        <p:nvSpPr>
          <p:cNvPr id="20" name="Text Placeholder 19">
            <a:extLst>
              <a:ext uri="{FF2B5EF4-FFF2-40B4-BE49-F238E27FC236}">
                <a16:creationId xmlns:a16="http://schemas.microsoft.com/office/drawing/2014/main" id="{19D06410-2FB0-5F49-93A6-F1E53A636FAC}"/>
              </a:ext>
            </a:extLst>
          </p:cNvPr>
          <p:cNvSpPr>
            <a:spLocks noGrp="1"/>
          </p:cNvSpPr>
          <p:nvPr>
            <p:ph type="body" sz="quarter" idx="15"/>
          </p:nvPr>
        </p:nvSpPr>
        <p:spPr/>
        <p:txBody>
          <a:bodyPr/>
          <a:lstStyle/>
          <a:p>
            <a:r>
              <a:rPr lang="en-US" dirty="0"/>
              <a:t>IN OFFICE </a:t>
            </a:r>
          </a:p>
        </p:txBody>
      </p:sp>
      <p:sp>
        <p:nvSpPr>
          <p:cNvPr id="11" name="Title 10">
            <a:extLst>
              <a:ext uri="{FF2B5EF4-FFF2-40B4-BE49-F238E27FC236}">
                <a16:creationId xmlns:a16="http://schemas.microsoft.com/office/drawing/2014/main" id="{2B4DDBAA-5FBB-9D45-8B49-176B9445D1CB}"/>
              </a:ext>
            </a:extLst>
          </p:cNvPr>
          <p:cNvSpPr>
            <a:spLocks noGrp="1"/>
          </p:cNvSpPr>
          <p:nvPr>
            <p:ph type="title"/>
          </p:nvPr>
        </p:nvSpPr>
        <p:spPr/>
        <p:txBody>
          <a:bodyPr>
            <a:normAutofit fontScale="90000"/>
          </a:bodyPr>
          <a:lstStyle/>
          <a:p>
            <a:r>
              <a:rPr lang="en-US" dirty="0"/>
              <a:t>USE THE SOCIAL NORMS EXPLORATION FINDINGS TO ADJUST YOUR PROGRAM</a:t>
            </a:r>
          </a:p>
        </p:txBody>
      </p:sp>
      <p:sp>
        <p:nvSpPr>
          <p:cNvPr id="2" name="Slide Number Placeholder 1">
            <a:extLst>
              <a:ext uri="{FF2B5EF4-FFF2-40B4-BE49-F238E27FC236}">
                <a16:creationId xmlns:a16="http://schemas.microsoft.com/office/drawing/2014/main" id="{08283E8E-7EF2-AA37-8D1A-45424AE0A964}"/>
              </a:ext>
            </a:extLst>
          </p:cNvPr>
          <p:cNvSpPr>
            <a:spLocks noGrp="1"/>
          </p:cNvSpPr>
          <p:nvPr>
            <p:ph type="sldNum" sz="quarter" idx="12"/>
          </p:nvPr>
        </p:nvSpPr>
        <p:spPr/>
        <p:txBody>
          <a:bodyPr/>
          <a:lstStyle/>
          <a:p>
            <a:fld id="{5805A9EC-108B-40EA-95FB-2468C466EA14}" type="slidenum">
              <a:rPr lang="en-US" smtClean="0"/>
              <a:t>148</a:t>
            </a:fld>
            <a:endParaRPr lang="en-US" dirty="0"/>
          </a:p>
        </p:txBody>
      </p:sp>
    </p:spTree>
    <p:custDataLst>
      <p:tags r:id="rId1"/>
    </p:custDataLst>
    <p:extLst>
      <p:ext uri="{BB962C8B-B14F-4D97-AF65-F5344CB8AC3E}">
        <p14:creationId xmlns:p14="http://schemas.microsoft.com/office/powerpoint/2010/main" val="256227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605B25B-84AD-844B-9832-73B2C1C2BAA2}"/>
              </a:ext>
            </a:extLst>
          </p:cNvPr>
          <p:cNvGraphicFramePr>
            <a:graphicFrameLocks noGrp="1"/>
          </p:cNvGraphicFramePr>
          <p:nvPr>
            <p:extLst>
              <p:ext uri="{D42A27DB-BD31-4B8C-83A1-F6EECF244321}">
                <p14:modId xmlns:p14="http://schemas.microsoft.com/office/powerpoint/2010/main" val="3460816064"/>
              </p:ext>
            </p:extLst>
          </p:nvPr>
        </p:nvGraphicFramePr>
        <p:xfrm>
          <a:off x="685800" y="2362200"/>
          <a:ext cx="8686798" cy="3184861"/>
        </p:xfrm>
        <a:graphic>
          <a:graphicData uri="http://schemas.openxmlformats.org/drawingml/2006/table">
            <a:tbl>
              <a:tblPr firstRow="1" firstCol="1" bandRow="1"/>
              <a:tblGrid>
                <a:gridCol w="225631">
                  <a:extLst>
                    <a:ext uri="{9D8B030D-6E8A-4147-A177-3AD203B41FA5}">
                      <a16:colId xmlns:a16="http://schemas.microsoft.com/office/drawing/2014/main" val="1140912247"/>
                    </a:ext>
                  </a:extLst>
                </a:gridCol>
                <a:gridCol w="1095709">
                  <a:extLst>
                    <a:ext uri="{9D8B030D-6E8A-4147-A177-3AD203B41FA5}">
                      <a16:colId xmlns:a16="http://schemas.microsoft.com/office/drawing/2014/main" val="1527983664"/>
                    </a:ext>
                  </a:extLst>
                </a:gridCol>
                <a:gridCol w="1050587">
                  <a:extLst>
                    <a:ext uri="{9D8B030D-6E8A-4147-A177-3AD203B41FA5}">
                      <a16:colId xmlns:a16="http://schemas.microsoft.com/office/drawing/2014/main" val="1783482751"/>
                    </a:ext>
                  </a:extLst>
                </a:gridCol>
                <a:gridCol w="1108953">
                  <a:extLst>
                    <a:ext uri="{9D8B030D-6E8A-4147-A177-3AD203B41FA5}">
                      <a16:colId xmlns:a16="http://schemas.microsoft.com/office/drawing/2014/main" val="885357757"/>
                    </a:ext>
                  </a:extLst>
                </a:gridCol>
                <a:gridCol w="985736">
                  <a:extLst>
                    <a:ext uri="{9D8B030D-6E8A-4147-A177-3AD203B41FA5}">
                      <a16:colId xmlns:a16="http://schemas.microsoft.com/office/drawing/2014/main" val="1098195905"/>
                    </a:ext>
                  </a:extLst>
                </a:gridCol>
                <a:gridCol w="1170561">
                  <a:extLst>
                    <a:ext uri="{9D8B030D-6E8A-4147-A177-3AD203B41FA5}">
                      <a16:colId xmlns:a16="http://schemas.microsoft.com/office/drawing/2014/main" val="2237885983"/>
                    </a:ext>
                  </a:extLst>
                </a:gridCol>
                <a:gridCol w="1290536">
                  <a:extLst>
                    <a:ext uri="{9D8B030D-6E8A-4147-A177-3AD203B41FA5}">
                      <a16:colId xmlns:a16="http://schemas.microsoft.com/office/drawing/2014/main" val="3657133009"/>
                    </a:ext>
                  </a:extLst>
                </a:gridCol>
                <a:gridCol w="927370">
                  <a:extLst>
                    <a:ext uri="{9D8B030D-6E8A-4147-A177-3AD203B41FA5}">
                      <a16:colId xmlns:a16="http://schemas.microsoft.com/office/drawing/2014/main" val="194721948"/>
                    </a:ext>
                  </a:extLst>
                </a:gridCol>
                <a:gridCol w="831715">
                  <a:extLst>
                    <a:ext uri="{9D8B030D-6E8A-4147-A177-3AD203B41FA5}">
                      <a16:colId xmlns:a16="http://schemas.microsoft.com/office/drawing/2014/main" val="547801409"/>
                    </a:ext>
                  </a:extLst>
                </a:gridCol>
              </a:tblGrid>
              <a:tr h="304242">
                <a:tc gridSpan="9">
                  <a:txBody>
                    <a:bodyPr/>
                    <a:lstStyle/>
                    <a:p>
                      <a:pPr marL="0" marR="0">
                        <a:lnSpc>
                          <a:spcPct val="110000"/>
                        </a:lnSpc>
                        <a:spcBef>
                          <a:spcPts val="0"/>
                        </a:spcBef>
                        <a:spcAft>
                          <a:spcPts val="0"/>
                        </a:spcAft>
                      </a:pPr>
                      <a:r>
                        <a:rPr lang="en-US" sz="1700" b="1" i="0" spc="0" dirty="0">
                          <a:solidFill>
                            <a:schemeClr val="bg1"/>
                          </a:solidFill>
                          <a:effectLst/>
                          <a:latin typeface="Tw Cen MT Condensed" panose="020B0606020104020203" pitchFamily="34" charset="77"/>
                          <a:ea typeface="Times New Roman" panose="02020603050405020304" pitchFamily="18" charset="0"/>
                          <a:cs typeface="Calibri" panose="020F0502020204030204" pitchFamily="34" charset="0"/>
                        </a:rPr>
                        <a:t>SOCIAL NORMS EXPLORATION SAMPLE MATRIX</a:t>
                      </a:r>
                    </a:p>
                  </a:txBody>
                  <a:tcPr marL="84570" marR="84570" marT="42285" marB="42285" anchor="ctr">
                    <a:lnL w="127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B62B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5351829"/>
                  </a:ext>
                </a:extLst>
              </a:tr>
              <a:tr h="262797">
                <a:tc rowSpan="2" gridSpan="2">
                  <a:txBody>
                    <a:bodyPr/>
                    <a:lstStyle/>
                    <a:p>
                      <a:pPr marL="0" marR="0">
                        <a:lnSpc>
                          <a:spcPct val="115000"/>
                        </a:lnSpc>
                        <a:spcBef>
                          <a:spcPts val="0"/>
                        </a:spcBef>
                        <a:spcAft>
                          <a:spcPts val="0"/>
                        </a:spcAft>
                      </a:pPr>
                      <a:r>
                        <a:rPr lang="en-US" sz="1100" b="1" spc="0" dirty="0">
                          <a:solidFill>
                            <a:srgbClr val="393941"/>
                          </a:solidFill>
                          <a:effectLst/>
                          <a:latin typeface="Calibri" panose="020F0502020204030204" pitchFamily="34" charset="0"/>
                          <a:ea typeface="Calibri" panose="020F0502020204030204" pitchFamily="34" charset="0"/>
                          <a:cs typeface="Calibri" panose="020F0502020204030204" pitchFamily="34" charset="0"/>
                        </a:rPr>
                        <a:t>KEY FINDINGS FROM YOUR SOCIAL NORMS EXPLORATION </a:t>
                      </a:r>
                      <a:endPar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84570" marR="84570" marT="42285" marB="42285" anchor="ctr">
                    <a:lnL w="12700" cap="flat" cmpd="sng" algn="ctr">
                      <a:solidFill>
                        <a:srgbClr val="B62BB4"/>
                      </a:solidFill>
                      <a:prstDash val="solid"/>
                      <a:round/>
                      <a:headEnd type="none" w="med" len="med"/>
                      <a:tailEnd type="none" w="med" len="med"/>
                    </a:lnL>
                    <a:lnR w="381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4D0F3"/>
                    </a:solidFill>
                  </a:tcPr>
                </a:tc>
                <a:tc rowSpan="2" hMerge="1">
                  <a:txBody>
                    <a:bodyPr/>
                    <a:lstStyle/>
                    <a:p>
                      <a:endParaRPr lang="en-US"/>
                    </a:p>
                  </a:txBody>
                  <a:tcPr/>
                </a:tc>
                <a:tc gridSpan="3">
                  <a:txBody>
                    <a:bodyPr/>
                    <a:lstStyle/>
                    <a:p>
                      <a:pPr marL="0" marR="0" algn="ctr">
                        <a:lnSpc>
                          <a:spcPct val="110000"/>
                        </a:lnSpc>
                        <a:spcBef>
                          <a:spcPts val="0"/>
                        </a:spcBef>
                        <a:spcAft>
                          <a:spcPts val="0"/>
                        </a:spcAft>
                      </a:pPr>
                      <a:r>
                        <a:rPr lang="en-US" sz="1100" b="1" spc="0" dirty="0">
                          <a:solidFill>
                            <a:srgbClr val="393941"/>
                          </a:solidFill>
                          <a:effectLst/>
                          <a:latin typeface="Calibri" panose="020F0502020204030204" pitchFamily="34" charset="0"/>
                          <a:ea typeface="Times New Roman" panose="02020603050405020304" pitchFamily="18" charset="0"/>
                          <a:cs typeface="Calibri" panose="020F0502020204030204" pitchFamily="34" charset="0"/>
                        </a:rPr>
                        <a:t>PROGRAM OBJECTIVES</a:t>
                      </a:r>
                      <a:endParaRPr lang="en-US" sz="1300" b="1" spc="0" dirty="0">
                        <a:solidFill>
                          <a:srgbClr val="393941"/>
                        </a:solidFill>
                        <a:effectLst/>
                        <a:latin typeface="Calibri" panose="020F0502020204030204" pitchFamily="34" charset="0"/>
                        <a:ea typeface="Times New Roman" panose="02020603050405020304" pitchFamily="18" charset="0"/>
                        <a:cs typeface="Calibri" panose="020F0502020204030204" pitchFamily="34" charset="0"/>
                      </a:endParaRPr>
                    </a:p>
                  </a:txBody>
                  <a:tcPr marL="84570" marR="84570" marT="42285" marB="42285" anchor="ctr">
                    <a:lnL w="38100" cap="flat" cmpd="sng" algn="ctr">
                      <a:solidFill>
                        <a:srgbClr val="B62BB4"/>
                      </a:solidFill>
                      <a:prstDash val="solid"/>
                      <a:round/>
                      <a:headEnd type="none" w="med" len="med"/>
                      <a:tailEnd type="none" w="med" len="med"/>
                    </a:lnL>
                    <a:lnR w="381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4D0F3"/>
                    </a:solidFill>
                  </a:tcPr>
                </a:tc>
                <a:tc hMerge="1">
                  <a:txBody>
                    <a:bodyPr/>
                    <a:lstStyle/>
                    <a:p>
                      <a:endParaRPr lang="en-US"/>
                    </a:p>
                  </a:txBody>
                  <a:tcPr/>
                </a:tc>
                <a:tc hMerge="1">
                  <a:txBody>
                    <a:bodyPr/>
                    <a:lstStyle/>
                    <a:p>
                      <a:endParaRPr lang="en-US"/>
                    </a:p>
                  </a:txBody>
                  <a:tcPr/>
                </a:tc>
                <a:tc gridSpan="4">
                  <a:txBody>
                    <a:bodyPr/>
                    <a:lstStyle/>
                    <a:p>
                      <a:pPr marL="0" marR="0" algn="ctr">
                        <a:lnSpc>
                          <a:spcPct val="110000"/>
                        </a:lnSpc>
                        <a:spcBef>
                          <a:spcPts val="0"/>
                        </a:spcBef>
                        <a:spcAft>
                          <a:spcPts val="0"/>
                        </a:spcAft>
                      </a:pPr>
                      <a:r>
                        <a:rPr lang="en-US" sz="1100" b="1" spc="0" dirty="0">
                          <a:solidFill>
                            <a:srgbClr val="393941"/>
                          </a:solidFill>
                          <a:effectLst/>
                          <a:latin typeface="Calibri" panose="020F0502020204030204" pitchFamily="34" charset="0"/>
                          <a:ea typeface="Times New Roman" panose="02020603050405020304" pitchFamily="18" charset="0"/>
                          <a:cs typeface="Calibri" panose="020F0502020204030204" pitchFamily="34" charset="0"/>
                        </a:rPr>
                        <a:t>POTENTIAL ADAPTATION AREAS</a:t>
                      </a:r>
                      <a:endParaRPr lang="en-US" sz="1300" b="1" spc="0" dirty="0">
                        <a:solidFill>
                          <a:srgbClr val="393941"/>
                        </a:solidFill>
                        <a:effectLst/>
                        <a:latin typeface="Calibri" panose="020F0502020204030204" pitchFamily="34" charset="0"/>
                        <a:ea typeface="Times New Roman" panose="02020603050405020304" pitchFamily="18" charset="0"/>
                        <a:cs typeface="Calibri" panose="020F0502020204030204" pitchFamily="34" charset="0"/>
                      </a:endParaRPr>
                    </a:p>
                  </a:txBody>
                  <a:tcPr marL="84570" marR="84570" marT="42285" marB="42285" anchor="ctr">
                    <a:lnL w="381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4D0F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72150062"/>
                  </a:ext>
                </a:extLst>
              </a:tr>
              <a:tr h="592167">
                <a:tc gridSpan="2" vMerge="1">
                  <a:txBody>
                    <a:bodyPr/>
                    <a:lstStyle/>
                    <a:p>
                      <a:endParaRPr lang="en-US"/>
                    </a:p>
                  </a:txBody>
                  <a:tcPr/>
                </a:tc>
                <a:tc hMerge="1" vMerge="1">
                  <a:txBody>
                    <a:bodyPr/>
                    <a:lstStyle/>
                    <a:p>
                      <a:endParaRPr lang="en-US"/>
                    </a:p>
                  </a:txBody>
                  <a:tcPr/>
                </a:tc>
                <a:tc>
                  <a:txBody>
                    <a:bodyPr/>
                    <a:lstStyle/>
                    <a:p>
                      <a:pPr marL="0" marR="0" algn="ctr">
                        <a:lnSpc>
                          <a:spcPct val="100000"/>
                        </a:lnSpc>
                        <a:spcBef>
                          <a:spcPts val="0"/>
                        </a:spcBef>
                        <a:spcAft>
                          <a:spcPts val="0"/>
                        </a:spcAft>
                      </a:pPr>
                      <a:r>
                        <a:rPr lang="en-US" sz="1100" cap="none" spc="0" dirty="0">
                          <a:solidFill>
                            <a:srgbClr val="393941"/>
                          </a:solidFill>
                          <a:effectLst/>
                          <a:latin typeface="Calibri" panose="020F0502020204030204" pitchFamily="34" charset="0"/>
                          <a:ea typeface="Calibri" panose="020F0502020204030204" pitchFamily="34" charset="0"/>
                          <a:cs typeface="Calibri" panose="020F0502020204030204" pitchFamily="34" charset="0"/>
                        </a:rPr>
                        <a:t>Objective 1</a:t>
                      </a:r>
                    </a:p>
                  </a:txBody>
                  <a:tcPr marL="6801" marR="6801" marT="0" marB="0" anchor="ctr">
                    <a:lnL w="381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0"/>
                        </a:spcAft>
                      </a:pPr>
                      <a:r>
                        <a:rPr lang="en-US" sz="1100" cap="none" spc="0" dirty="0">
                          <a:solidFill>
                            <a:srgbClr val="393941"/>
                          </a:solidFill>
                          <a:effectLst/>
                          <a:latin typeface="Calibri" panose="020F0502020204030204" pitchFamily="34" charset="0"/>
                          <a:ea typeface="Calibri" panose="020F0502020204030204" pitchFamily="34" charset="0"/>
                          <a:cs typeface="Calibri" panose="020F0502020204030204" pitchFamily="34" charset="0"/>
                        </a:rPr>
                        <a:t>…</a:t>
                      </a:r>
                    </a:p>
                  </a:txBody>
                  <a:tcPr marL="6801" marR="6801" marT="0" marB="0" anchor="ctr">
                    <a:lnL w="127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0"/>
                        </a:spcAft>
                      </a:pPr>
                      <a:r>
                        <a:rPr lang="en-US" sz="1100" cap="none" spc="0" dirty="0">
                          <a:solidFill>
                            <a:srgbClr val="393941"/>
                          </a:solidFill>
                          <a:effectLst/>
                          <a:latin typeface="Calibri" panose="020F0502020204030204" pitchFamily="34" charset="0"/>
                          <a:ea typeface="Calibri" panose="020F0502020204030204" pitchFamily="34" charset="0"/>
                          <a:cs typeface="Calibri" panose="020F0502020204030204" pitchFamily="34" charset="0"/>
                        </a:rPr>
                        <a:t>…</a:t>
                      </a:r>
                    </a:p>
                  </a:txBody>
                  <a:tcPr marL="6801" marR="6801" marT="0" marB="0" anchor="ctr">
                    <a:lnL w="12700" cap="flat" cmpd="sng" algn="ctr">
                      <a:solidFill>
                        <a:srgbClr val="B62BB4"/>
                      </a:solidFill>
                      <a:prstDash val="solid"/>
                      <a:round/>
                      <a:headEnd type="none" w="med" len="med"/>
                      <a:tailEnd type="none" w="med" len="med"/>
                    </a:lnL>
                    <a:lnR w="381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0"/>
                        </a:spcAft>
                      </a:pPr>
                      <a:r>
                        <a:rPr lang="en-US" sz="1100" b="1" i="1" cap="none" spc="0" dirty="0">
                          <a:solidFill>
                            <a:srgbClr val="393941"/>
                          </a:solidFill>
                          <a:effectLst/>
                          <a:latin typeface="Calibri" panose="020F0502020204030204" pitchFamily="34" charset="0"/>
                          <a:ea typeface="Calibri" panose="020F0502020204030204" pitchFamily="34" charset="0"/>
                          <a:cs typeface="Calibri" panose="020F0502020204030204" pitchFamily="34" charset="0"/>
                        </a:rPr>
                        <a:t>Program Design</a:t>
                      </a:r>
                      <a:endParaRPr lang="en-US" sz="1100" b="1" cap="none"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381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0"/>
                        </a:spcAft>
                      </a:pPr>
                      <a:r>
                        <a:rPr lang="en-US" sz="1100" b="1" i="1" cap="none" spc="0" dirty="0">
                          <a:solidFill>
                            <a:srgbClr val="393941"/>
                          </a:solidFill>
                          <a:effectLst/>
                          <a:latin typeface="Calibri" panose="020F0502020204030204" pitchFamily="34" charset="0"/>
                          <a:ea typeface="Calibri" panose="020F0502020204030204" pitchFamily="34" charset="0"/>
                          <a:cs typeface="Calibri" panose="020F0502020204030204" pitchFamily="34" charset="0"/>
                        </a:rPr>
                        <a:t>Implementation</a:t>
                      </a:r>
                      <a:endParaRPr lang="en-US" sz="1100" b="1" cap="none"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127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0"/>
                        </a:spcAft>
                      </a:pPr>
                      <a:r>
                        <a:rPr lang="en-US" sz="1100" b="1" i="1" cap="none" spc="0" dirty="0">
                          <a:solidFill>
                            <a:srgbClr val="393941"/>
                          </a:solidFill>
                          <a:effectLst/>
                          <a:latin typeface="Calibri" panose="020F0502020204030204" pitchFamily="34" charset="0"/>
                          <a:ea typeface="Calibri" panose="020F0502020204030204" pitchFamily="34" charset="0"/>
                          <a:cs typeface="Calibri" panose="020F0502020204030204" pitchFamily="34" charset="0"/>
                        </a:rPr>
                        <a:t>Monitoring</a:t>
                      </a:r>
                      <a:endParaRPr lang="en-US" sz="1100" b="1" cap="none"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127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0"/>
                        </a:spcAft>
                      </a:pPr>
                      <a:r>
                        <a:rPr lang="en-US" sz="1100" b="1" i="1" cap="none" spc="0" dirty="0">
                          <a:solidFill>
                            <a:srgbClr val="393941"/>
                          </a:solidFill>
                          <a:effectLst/>
                          <a:latin typeface="Calibri" panose="020F0502020204030204" pitchFamily="34" charset="0"/>
                          <a:ea typeface="Calibri" panose="020F0502020204030204" pitchFamily="34" charset="0"/>
                          <a:cs typeface="Calibri" panose="020F0502020204030204" pitchFamily="34" charset="0"/>
                        </a:rPr>
                        <a:t>Evaluation</a:t>
                      </a:r>
                      <a:endParaRPr lang="en-US" sz="1100" b="1" cap="none"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127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extLst>
                  <a:ext uri="{0D108BD9-81ED-4DB2-BD59-A6C34878D82A}">
                    <a16:rowId xmlns:a16="http://schemas.microsoft.com/office/drawing/2014/main" val="3406407176"/>
                  </a:ext>
                </a:extLst>
              </a:tr>
              <a:tr h="492680">
                <a:tc>
                  <a:txBody>
                    <a:bodyPr/>
                    <a:lstStyle/>
                    <a:p>
                      <a:pPr marL="0" marR="0" algn="ctr">
                        <a:lnSpc>
                          <a:spcPct val="115000"/>
                        </a:lnSpc>
                        <a:spcBef>
                          <a:spcPts val="0"/>
                        </a:spcBef>
                        <a:spcAft>
                          <a:spcPts val="0"/>
                        </a:spcAft>
                      </a:pPr>
                      <a:r>
                        <a:rPr lang="en-US" sz="1100" b="1" spc="0" dirty="0">
                          <a:solidFill>
                            <a:srgbClr val="393941"/>
                          </a:solidFill>
                          <a:effectLst/>
                          <a:latin typeface="Calibri" panose="020F0502020204030204" pitchFamily="34" charset="0"/>
                          <a:ea typeface="Calibri" panose="020F0502020204030204" pitchFamily="34" charset="0"/>
                          <a:cs typeface="Calibri" panose="020F0502020204030204" pitchFamily="34" charset="0"/>
                        </a:rPr>
                        <a:t>1</a:t>
                      </a:r>
                    </a:p>
                  </a:txBody>
                  <a:tcPr marL="6801" marR="6801" marT="0" marB="0" anchor="ctr">
                    <a:lnL w="127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4D0F3"/>
                    </a:solidFill>
                  </a:tcPr>
                </a:tc>
                <a:tc>
                  <a:txBody>
                    <a:bodyPr/>
                    <a:lstStyle/>
                    <a:p>
                      <a:pPr marL="0" marR="0">
                        <a:lnSpc>
                          <a:spcPct val="115000"/>
                        </a:lnSpc>
                        <a:spcBef>
                          <a:spcPts val="0"/>
                        </a:spcBef>
                        <a:spcAft>
                          <a:spcPts val="0"/>
                        </a:spcAft>
                      </a:pPr>
                      <a:r>
                        <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rPr>
                        <a:t>Finding 1</a:t>
                      </a:r>
                    </a:p>
                  </a:txBody>
                  <a:tcPr marL="6801" marR="6801" marT="0" marB="0" anchor="ctr">
                    <a:lnL w="12700" cap="flat" cmpd="sng" algn="ctr">
                      <a:solidFill>
                        <a:srgbClr val="B62BB4"/>
                      </a:solidFill>
                      <a:prstDash val="solid"/>
                      <a:round/>
                      <a:headEnd type="none" w="med" len="med"/>
                      <a:tailEnd type="none" w="med" len="med"/>
                    </a:lnL>
                    <a:lnR w="381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381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127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12700" cap="flat" cmpd="sng" algn="ctr">
                      <a:solidFill>
                        <a:srgbClr val="B62BB4"/>
                      </a:solidFill>
                      <a:prstDash val="solid"/>
                      <a:round/>
                      <a:headEnd type="none" w="med" len="med"/>
                      <a:tailEnd type="none" w="med" len="med"/>
                    </a:lnL>
                    <a:lnR w="381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381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127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127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127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extLst>
                  <a:ext uri="{0D108BD9-81ED-4DB2-BD59-A6C34878D82A}">
                    <a16:rowId xmlns:a16="http://schemas.microsoft.com/office/drawing/2014/main" val="2544218679"/>
                  </a:ext>
                </a:extLst>
              </a:tr>
              <a:tr h="268453">
                <a:tc>
                  <a:txBody>
                    <a:bodyPr/>
                    <a:lstStyle/>
                    <a:p>
                      <a:pPr marL="0" marR="0" algn="ctr">
                        <a:lnSpc>
                          <a:spcPct val="115000"/>
                        </a:lnSpc>
                        <a:spcBef>
                          <a:spcPts val="0"/>
                        </a:spcBef>
                        <a:spcAft>
                          <a:spcPts val="0"/>
                        </a:spcAft>
                      </a:pPr>
                      <a:r>
                        <a:rPr lang="en-US" sz="1100" b="1" spc="0" dirty="0">
                          <a:solidFill>
                            <a:srgbClr val="393941"/>
                          </a:solidFill>
                          <a:effectLst/>
                          <a:latin typeface="Calibri" panose="020F0502020204030204" pitchFamily="34" charset="0"/>
                          <a:ea typeface="Calibri" panose="020F0502020204030204" pitchFamily="34" charset="0"/>
                          <a:cs typeface="Calibri" panose="020F0502020204030204" pitchFamily="34" charset="0"/>
                        </a:rPr>
                        <a:t>2</a:t>
                      </a:r>
                    </a:p>
                  </a:txBody>
                  <a:tcPr marL="6801" marR="6801" marT="0" marB="0" anchor="ctr">
                    <a:lnL w="127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4D0F3"/>
                    </a:solidFill>
                  </a:tcPr>
                </a:tc>
                <a:tc>
                  <a:txBody>
                    <a:bodyPr/>
                    <a:lstStyle/>
                    <a:p>
                      <a:pPr marL="0" marR="0">
                        <a:lnSpc>
                          <a:spcPct val="115000"/>
                        </a:lnSpc>
                        <a:spcBef>
                          <a:spcPts val="0"/>
                        </a:spcBef>
                        <a:spcAft>
                          <a:spcPts val="0"/>
                        </a:spcAft>
                      </a:pPr>
                      <a:r>
                        <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rPr>
                        <a:t>…</a:t>
                      </a:r>
                    </a:p>
                  </a:txBody>
                  <a:tcPr marL="6801" marR="6801" marT="0" marB="0" anchor="ctr">
                    <a:lnL w="12700" cap="flat" cmpd="sng" algn="ctr">
                      <a:solidFill>
                        <a:srgbClr val="B62BB4"/>
                      </a:solidFill>
                      <a:prstDash val="solid"/>
                      <a:round/>
                      <a:headEnd type="none" w="med" len="med"/>
                      <a:tailEnd type="none" w="med" len="med"/>
                    </a:lnL>
                    <a:lnR w="381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381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127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12700" cap="flat" cmpd="sng" algn="ctr">
                      <a:solidFill>
                        <a:srgbClr val="B62BB4"/>
                      </a:solidFill>
                      <a:prstDash val="solid"/>
                      <a:round/>
                      <a:headEnd type="none" w="med" len="med"/>
                      <a:tailEnd type="none" w="med" len="med"/>
                    </a:lnL>
                    <a:lnR w="381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381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127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127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127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extLst>
                  <a:ext uri="{0D108BD9-81ED-4DB2-BD59-A6C34878D82A}">
                    <a16:rowId xmlns:a16="http://schemas.microsoft.com/office/drawing/2014/main" val="2794572352"/>
                  </a:ext>
                </a:extLst>
              </a:tr>
              <a:tr h="385898">
                <a:tc>
                  <a:txBody>
                    <a:bodyPr/>
                    <a:lstStyle/>
                    <a:p>
                      <a:pPr marL="0" marR="0" algn="ctr">
                        <a:lnSpc>
                          <a:spcPct val="115000"/>
                        </a:lnSpc>
                        <a:spcBef>
                          <a:spcPts val="0"/>
                        </a:spcBef>
                        <a:spcAft>
                          <a:spcPts val="0"/>
                        </a:spcAft>
                      </a:pPr>
                      <a:r>
                        <a:rPr lang="en-US" sz="1100" b="1" spc="0" dirty="0">
                          <a:solidFill>
                            <a:srgbClr val="393941"/>
                          </a:solidFill>
                          <a:effectLst/>
                          <a:latin typeface="Calibri" panose="020F0502020204030204" pitchFamily="34" charset="0"/>
                          <a:ea typeface="Calibri" panose="020F0502020204030204" pitchFamily="34" charset="0"/>
                          <a:cs typeface="Calibri" panose="020F0502020204030204" pitchFamily="34" charset="0"/>
                        </a:rPr>
                        <a:t>3</a:t>
                      </a:r>
                    </a:p>
                  </a:txBody>
                  <a:tcPr marL="6801" marR="6801" marT="0" marB="0" anchor="ctr">
                    <a:lnL w="127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4D0F3"/>
                    </a:solidFill>
                  </a:tcPr>
                </a:tc>
                <a:tc>
                  <a:txBody>
                    <a:bodyPr/>
                    <a:lstStyle/>
                    <a:p>
                      <a:pPr marL="0" marR="0">
                        <a:lnSpc>
                          <a:spcPct val="115000"/>
                        </a:lnSpc>
                        <a:spcBef>
                          <a:spcPts val="0"/>
                        </a:spcBef>
                        <a:spcAft>
                          <a:spcPts val="0"/>
                        </a:spcAft>
                      </a:pPr>
                      <a:r>
                        <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rPr>
                        <a:t>…</a:t>
                      </a:r>
                    </a:p>
                  </a:txBody>
                  <a:tcPr marL="6801" marR="6801" marT="0" marB="0" anchor="ctr">
                    <a:lnL w="12700" cap="flat" cmpd="sng" algn="ctr">
                      <a:solidFill>
                        <a:srgbClr val="B62BB4"/>
                      </a:solidFill>
                      <a:prstDash val="solid"/>
                      <a:round/>
                      <a:headEnd type="none" w="med" len="med"/>
                      <a:tailEnd type="none" w="med" len="med"/>
                    </a:lnL>
                    <a:lnR w="381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381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127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12700" cap="flat" cmpd="sng" algn="ctr">
                      <a:solidFill>
                        <a:srgbClr val="B62BB4"/>
                      </a:solidFill>
                      <a:prstDash val="solid"/>
                      <a:round/>
                      <a:headEnd type="none" w="med" len="med"/>
                      <a:tailEnd type="none" w="med" len="med"/>
                    </a:lnL>
                    <a:lnR w="381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381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127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127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127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extLst>
                  <a:ext uri="{0D108BD9-81ED-4DB2-BD59-A6C34878D82A}">
                    <a16:rowId xmlns:a16="http://schemas.microsoft.com/office/drawing/2014/main" val="2538761630"/>
                  </a:ext>
                </a:extLst>
              </a:tr>
              <a:tr h="420848">
                <a:tc>
                  <a:txBody>
                    <a:bodyPr/>
                    <a:lstStyle/>
                    <a:p>
                      <a:pPr marL="0" marR="0" algn="ctr">
                        <a:lnSpc>
                          <a:spcPct val="115000"/>
                        </a:lnSpc>
                        <a:spcBef>
                          <a:spcPts val="0"/>
                        </a:spcBef>
                        <a:spcAft>
                          <a:spcPts val="0"/>
                        </a:spcAft>
                      </a:pPr>
                      <a:r>
                        <a:rPr lang="en-US" sz="1100" b="1" spc="0" dirty="0">
                          <a:solidFill>
                            <a:srgbClr val="393941"/>
                          </a:solidFill>
                          <a:effectLst/>
                          <a:latin typeface="Calibri" panose="020F0502020204030204" pitchFamily="34" charset="0"/>
                          <a:ea typeface="Calibri" panose="020F0502020204030204" pitchFamily="34" charset="0"/>
                          <a:cs typeface="Calibri" panose="020F0502020204030204" pitchFamily="34" charset="0"/>
                        </a:rPr>
                        <a:t>4</a:t>
                      </a:r>
                    </a:p>
                  </a:txBody>
                  <a:tcPr marL="6801" marR="6801" marT="0" marB="0" anchor="ctr">
                    <a:lnL w="127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4D0F3"/>
                    </a:solidFill>
                  </a:tcPr>
                </a:tc>
                <a:tc>
                  <a:txBody>
                    <a:bodyPr/>
                    <a:lstStyle/>
                    <a:p>
                      <a:pPr marL="0" marR="0">
                        <a:lnSpc>
                          <a:spcPct val="115000"/>
                        </a:lnSpc>
                        <a:spcBef>
                          <a:spcPts val="0"/>
                        </a:spcBef>
                        <a:spcAft>
                          <a:spcPts val="0"/>
                        </a:spcAft>
                      </a:pPr>
                      <a:r>
                        <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rPr>
                        <a:t>…</a:t>
                      </a:r>
                    </a:p>
                  </a:txBody>
                  <a:tcPr marL="6801" marR="6801" marT="0" marB="0" anchor="ctr">
                    <a:lnL w="12700" cap="flat" cmpd="sng" algn="ctr">
                      <a:solidFill>
                        <a:srgbClr val="B62BB4"/>
                      </a:solidFill>
                      <a:prstDash val="solid"/>
                      <a:round/>
                      <a:headEnd type="none" w="med" len="med"/>
                      <a:tailEnd type="none" w="med" len="med"/>
                    </a:lnL>
                    <a:lnR w="381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381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127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12700" cap="flat" cmpd="sng" algn="ctr">
                      <a:solidFill>
                        <a:srgbClr val="B62BB4"/>
                      </a:solidFill>
                      <a:prstDash val="solid"/>
                      <a:round/>
                      <a:headEnd type="none" w="med" len="med"/>
                      <a:tailEnd type="none" w="med" len="med"/>
                    </a:lnL>
                    <a:lnR w="381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381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127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127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127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extLst>
                  <a:ext uri="{0D108BD9-81ED-4DB2-BD59-A6C34878D82A}">
                    <a16:rowId xmlns:a16="http://schemas.microsoft.com/office/drawing/2014/main" val="4132210385"/>
                  </a:ext>
                </a:extLst>
              </a:tr>
              <a:tr h="405223">
                <a:tc>
                  <a:txBody>
                    <a:bodyPr/>
                    <a:lstStyle/>
                    <a:p>
                      <a:pPr marL="0" marR="0" algn="ctr">
                        <a:lnSpc>
                          <a:spcPct val="115000"/>
                        </a:lnSpc>
                        <a:spcBef>
                          <a:spcPts val="0"/>
                        </a:spcBef>
                        <a:spcAft>
                          <a:spcPts val="0"/>
                        </a:spcAft>
                      </a:pPr>
                      <a:r>
                        <a:rPr lang="en-US" sz="1100" b="1" spc="0" dirty="0">
                          <a:solidFill>
                            <a:srgbClr val="393941"/>
                          </a:solidFill>
                          <a:effectLst/>
                          <a:latin typeface="Calibri" panose="020F0502020204030204" pitchFamily="34" charset="0"/>
                          <a:ea typeface="Calibri" panose="020F0502020204030204" pitchFamily="34" charset="0"/>
                          <a:cs typeface="Calibri" panose="020F0502020204030204" pitchFamily="34" charset="0"/>
                        </a:rPr>
                        <a:t>5</a:t>
                      </a:r>
                    </a:p>
                  </a:txBody>
                  <a:tcPr marL="6801" marR="6801" marT="0" marB="0" anchor="ctr">
                    <a:lnL w="127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4D0F3"/>
                    </a:solidFill>
                  </a:tcPr>
                </a:tc>
                <a:tc>
                  <a:txBody>
                    <a:bodyPr/>
                    <a:lstStyle/>
                    <a:p>
                      <a:pPr marL="0" marR="0">
                        <a:lnSpc>
                          <a:spcPct val="115000"/>
                        </a:lnSpc>
                        <a:spcBef>
                          <a:spcPts val="0"/>
                        </a:spcBef>
                        <a:spcAft>
                          <a:spcPts val="0"/>
                        </a:spcAft>
                      </a:pPr>
                      <a:r>
                        <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rPr>
                        <a:t>…</a:t>
                      </a:r>
                    </a:p>
                  </a:txBody>
                  <a:tcPr marL="6801" marR="6801" marT="0" marB="0" anchor="ctr">
                    <a:lnL w="12700" cap="flat" cmpd="sng" algn="ctr">
                      <a:solidFill>
                        <a:srgbClr val="B62BB4"/>
                      </a:solidFill>
                      <a:prstDash val="solid"/>
                      <a:round/>
                      <a:headEnd type="none" w="med" len="med"/>
                      <a:tailEnd type="none" w="med" len="med"/>
                    </a:lnL>
                    <a:lnR w="381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381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127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12700" cap="flat" cmpd="sng" algn="ctr">
                      <a:solidFill>
                        <a:srgbClr val="B62BB4"/>
                      </a:solidFill>
                      <a:prstDash val="solid"/>
                      <a:round/>
                      <a:headEnd type="none" w="med" len="med"/>
                      <a:tailEnd type="none" w="med" len="med"/>
                    </a:lnL>
                    <a:lnR w="381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381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127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127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100" spc="0" dirty="0">
                        <a:solidFill>
                          <a:srgbClr val="393941"/>
                        </a:solidFill>
                        <a:effectLst/>
                        <a:latin typeface="Calibri" panose="020F0502020204030204" pitchFamily="34" charset="0"/>
                        <a:ea typeface="Calibri" panose="020F0502020204030204" pitchFamily="34" charset="0"/>
                        <a:cs typeface="Calibri" panose="020F0502020204030204" pitchFamily="34" charset="0"/>
                      </a:endParaRPr>
                    </a:p>
                  </a:txBody>
                  <a:tcPr marL="6801" marR="6801" marT="0" marB="0" anchor="ctr">
                    <a:lnL w="12700" cap="flat" cmpd="sng" algn="ctr">
                      <a:solidFill>
                        <a:srgbClr val="B62BB4"/>
                      </a:solidFill>
                      <a:prstDash val="solid"/>
                      <a:round/>
                      <a:headEnd type="none" w="med" len="med"/>
                      <a:tailEnd type="none" w="med" len="med"/>
                    </a:lnL>
                    <a:lnR w="12700" cap="flat" cmpd="sng" algn="ctr">
                      <a:solidFill>
                        <a:srgbClr val="B62BB4"/>
                      </a:solidFill>
                      <a:prstDash val="solid"/>
                      <a:round/>
                      <a:headEnd type="none" w="med" len="med"/>
                      <a:tailEnd type="none" w="med" len="med"/>
                    </a:lnR>
                    <a:lnT w="12700" cap="flat" cmpd="sng" algn="ctr">
                      <a:solidFill>
                        <a:srgbClr val="B62BB4"/>
                      </a:solidFill>
                      <a:prstDash val="solid"/>
                      <a:round/>
                      <a:headEnd type="none" w="med" len="med"/>
                      <a:tailEnd type="none" w="med" len="med"/>
                    </a:lnT>
                    <a:lnB w="12700" cap="flat" cmpd="sng" algn="ctr">
                      <a:solidFill>
                        <a:srgbClr val="B62BB4"/>
                      </a:solidFill>
                      <a:prstDash val="solid"/>
                      <a:round/>
                      <a:headEnd type="none" w="med" len="med"/>
                      <a:tailEnd type="none" w="med" len="med"/>
                    </a:lnB>
                    <a:solidFill>
                      <a:srgbClr val="FFFFFF"/>
                    </a:solidFill>
                  </a:tcPr>
                </a:tc>
                <a:extLst>
                  <a:ext uri="{0D108BD9-81ED-4DB2-BD59-A6C34878D82A}">
                    <a16:rowId xmlns:a16="http://schemas.microsoft.com/office/drawing/2014/main" val="2452361993"/>
                  </a:ext>
                </a:extLst>
              </a:tr>
            </a:tbl>
          </a:graphicData>
        </a:graphic>
      </p:graphicFrame>
      <p:sp>
        <p:nvSpPr>
          <p:cNvPr id="12" name="Content Placeholder 11">
            <a:extLst>
              <a:ext uri="{FF2B5EF4-FFF2-40B4-BE49-F238E27FC236}">
                <a16:creationId xmlns:a16="http://schemas.microsoft.com/office/drawing/2014/main" id="{CB595E95-1B2F-6B45-AAD6-E76A3DDFE453}"/>
              </a:ext>
            </a:extLst>
          </p:cNvPr>
          <p:cNvSpPr>
            <a:spLocks noGrp="1"/>
          </p:cNvSpPr>
          <p:nvPr>
            <p:ph idx="1"/>
          </p:nvPr>
        </p:nvSpPr>
        <p:spPr>
          <a:xfrm>
            <a:off x="393514" y="1368957"/>
            <a:ext cx="8595360" cy="685800"/>
          </a:xfrm>
        </p:spPr>
        <p:txBody>
          <a:bodyPr>
            <a:normAutofit/>
          </a:bodyPr>
          <a:lstStyle/>
          <a:p>
            <a:r>
              <a:rPr lang="en-US" sz="2000" dirty="0"/>
              <a:t>The example matrix in Table 11 is the second option  provided to reflect on findings and take action for your program</a:t>
            </a:r>
          </a:p>
        </p:txBody>
      </p:sp>
      <p:sp>
        <p:nvSpPr>
          <p:cNvPr id="18" name="Text Placeholder 17">
            <a:extLst>
              <a:ext uri="{FF2B5EF4-FFF2-40B4-BE49-F238E27FC236}">
                <a16:creationId xmlns:a16="http://schemas.microsoft.com/office/drawing/2014/main" id="{379CFEE0-AE80-B44E-BA03-D25BBBF67C14}"/>
              </a:ext>
            </a:extLst>
          </p:cNvPr>
          <p:cNvSpPr>
            <a:spLocks noGrp="1"/>
          </p:cNvSpPr>
          <p:nvPr>
            <p:ph type="body" sz="quarter" idx="13"/>
          </p:nvPr>
        </p:nvSpPr>
        <p:spPr/>
        <p:txBody>
          <a:bodyPr/>
          <a:lstStyle/>
          <a:p>
            <a:r>
              <a:rPr lang="en-US" dirty="0"/>
              <a:t>PAGE 60</a:t>
            </a:r>
          </a:p>
        </p:txBody>
      </p:sp>
      <p:sp>
        <p:nvSpPr>
          <p:cNvPr id="19" name="Text Placeholder 18">
            <a:extLst>
              <a:ext uri="{FF2B5EF4-FFF2-40B4-BE49-F238E27FC236}">
                <a16:creationId xmlns:a16="http://schemas.microsoft.com/office/drawing/2014/main" id="{90152293-F470-EE4D-8FD7-81EB2118B248}"/>
              </a:ext>
            </a:extLst>
          </p:cNvPr>
          <p:cNvSpPr>
            <a:spLocks noGrp="1"/>
          </p:cNvSpPr>
          <p:nvPr>
            <p:ph type="body" sz="quarter" idx="14"/>
          </p:nvPr>
        </p:nvSpPr>
        <p:spPr/>
        <p:txBody>
          <a:bodyPr/>
          <a:lstStyle/>
          <a:p>
            <a:endParaRPr lang="en-US" dirty="0"/>
          </a:p>
        </p:txBody>
      </p:sp>
      <p:sp>
        <p:nvSpPr>
          <p:cNvPr id="20" name="Text Placeholder 19">
            <a:extLst>
              <a:ext uri="{FF2B5EF4-FFF2-40B4-BE49-F238E27FC236}">
                <a16:creationId xmlns:a16="http://schemas.microsoft.com/office/drawing/2014/main" id="{34B9952B-771C-DF42-B130-92219B4EBF52}"/>
              </a:ext>
            </a:extLst>
          </p:cNvPr>
          <p:cNvSpPr>
            <a:spLocks noGrp="1"/>
          </p:cNvSpPr>
          <p:nvPr>
            <p:ph type="body" sz="quarter" idx="15"/>
          </p:nvPr>
        </p:nvSpPr>
        <p:spPr/>
        <p:txBody>
          <a:bodyPr/>
          <a:lstStyle/>
          <a:p>
            <a:r>
              <a:rPr lang="en-US" dirty="0"/>
              <a:t>IN OFFICE</a:t>
            </a:r>
          </a:p>
        </p:txBody>
      </p:sp>
      <p:sp>
        <p:nvSpPr>
          <p:cNvPr id="11" name="Title 10">
            <a:extLst>
              <a:ext uri="{FF2B5EF4-FFF2-40B4-BE49-F238E27FC236}">
                <a16:creationId xmlns:a16="http://schemas.microsoft.com/office/drawing/2014/main" id="{29EA8857-4B2A-2040-BCCD-4E7F62D7299F}"/>
              </a:ext>
            </a:extLst>
          </p:cNvPr>
          <p:cNvSpPr>
            <a:spLocks noGrp="1"/>
          </p:cNvSpPr>
          <p:nvPr>
            <p:ph type="title"/>
          </p:nvPr>
        </p:nvSpPr>
        <p:spPr/>
        <p:txBody>
          <a:bodyPr>
            <a:normAutofit fontScale="90000"/>
          </a:bodyPr>
          <a:lstStyle/>
          <a:p>
            <a:r>
              <a:rPr lang="en-US" dirty="0"/>
              <a:t>USE THE SOCIAL NORMS EXPLORATION FINDINGS TO ADJUST YOUR PROGRAM</a:t>
            </a:r>
          </a:p>
        </p:txBody>
      </p:sp>
      <p:sp>
        <p:nvSpPr>
          <p:cNvPr id="2" name="Slide Number Placeholder 1">
            <a:extLst>
              <a:ext uri="{FF2B5EF4-FFF2-40B4-BE49-F238E27FC236}">
                <a16:creationId xmlns:a16="http://schemas.microsoft.com/office/drawing/2014/main" id="{289D7400-3C73-7197-9111-713FD4F82078}"/>
              </a:ext>
            </a:extLst>
          </p:cNvPr>
          <p:cNvSpPr>
            <a:spLocks noGrp="1"/>
          </p:cNvSpPr>
          <p:nvPr>
            <p:ph type="sldNum" sz="quarter" idx="12"/>
          </p:nvPr>
        </p:nvSpPr>
        <p:spPr/>
        <p:txBody>
          <a:bodyPr/>
          <a:lstStyle/>
          <a:p>
            <a:fld id="{5805A9EC-108B-40EA-95FB-2468C466EA14}" type="slidenum">
              <a:rPr lang="en-US" smtClean="0"/>
              <a:t>149</a:t>
            </a:fld>
            <a:endParaRPr lang="en-US" dirty="0"/>
          </a:p>
        </p:txBody>
      </p:sp>
    </p:spTree>
    <p:custDataLst>
      <p:tags r:id="rId1"/>
    </p:custDataLst>
    <p:extLst>
      <p:ext uri="{BB962C8B-B14F-4D97-AF65-F5344CB8AC3E}">
        <p14:creationId xmlns:p14="http://schemas.microsoft.com/office/powerpoint/2010/main" val="2251927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EA29E8-4CD7-44F8-AB6A-1356B6290160}"/>
              </a:ext>
            </a:extLst>
          </p:cNvPr>
          <p:cNvSpPr>
            <a:spLocks noGrp="1"/>
          </p:cNvSpPr>
          <p:nvPr>
            <p:ph type="title"/>
          </p:nvPr>
        </p:nvSpPr>
        <p:spPr>
          <a:xfrm>
            <a:off x="5562599" y="1419076"/>
            <a:ext cx="5943599" cy="1619082"/>
          </a:xfrm>
        </p:spPr>
        <p:txBody>
          <a:bodyPr/>
          <a:lstStyle/>
          <a:p>
            <a:r>
              <a:rPr lang="en-US" sz="5200" b="0" dirty="0">
                <a:solidFill>
                  <a:srgbClr val="09904F"/>
                </a:solidFill>
                <a:latin typeface="Tw Cen MT Condensed" panose="020B0606020104020203" pitchFamily="34" charset="77"/>
              </a:rPr>
              <a:t>Why use</a:t>
            </a:r>
            <a:r>
              <a:rPr lang="en-US" sz="5200" dirty="0">
                <a:solidFill>
                  <a:srgbClr val="09904F"/>
                </a:solidFill>
                <a:latin typeface="Tw Cen MT Condensed" panose="020B0606020104020203" pitchFamily="34" charset="77"/>
              </a:rPr>
              <a:t> participatory approaches </a:t>
            </a:r>
            <a:r>
              <a:rPr lang="en-US" sz="5200" b="0" dirty="0">
                <a:solidFill>
                  <a:srgbClr val="09904F"/>
                </a:solidFill>
                <a:latin typeface="Tw Cen MT Condensed" panose="020B0606020104020203" pitchFamily="34" charset="77"/>
              </a:rPr>
              <a:t>to assess norms?</a:t>
            </a:r>
            <a:br>
              <a:rPr lang="en-US" sz="5400" b="0" dirty="0">
                <a:solidFill>
                  <a:srgbClr val="09904F"/>
                </a:solidFill>
                <a:latin typeface="Tw Cen MT Condensed" panose="020B0606020104020203" pitchFamily="34" charset="77"/>
              </a:rPr>
            </a:br>
            <a:br>
              <a:rPr lang="en-US" sz="5400" b="0" dirty="0">
                <a:solidFill>
                  <a:srgbClr val="09904F"/>
                </a:solidFill>
                <a:latin typeface="Tw Cen MT Condensed" panose="020B0606020104020203" pitchFamily="34" charset="77"/>
              </a:rPr>
            </a:br>
            <a:endParaRPr lang="en-US" sz="5400" b="0" dirty="0">
              <a:solidFill>
                <a:srgbClr val="09904F"/>
              </a:solidFill>
              <a:latin typeface="Tw Cen MT Condensed" panose="020B0606020104020203" pitchFamily="34" charset="77"/>
            </a:endParaRPr>
          </a:p>
        </p:txBody>
      </p:sp>
      <p:sp>
        <p:nvSpPr>
          <p:cNvPr id="5" name="Text Placeholder 4">
            <a:extLst>
              <a:ext uri="{FF2B5EF4-FFF2-40B4-BE49-F238E27FC236}">
                <a16:creationId xmlns:a16="http://schemas.microsoft.com/office/drawing/2014/main" id="{CF6387F2-B2DB-B243-B546-42182164DA35}"/>
              </a:ext>
            </a:extLst>
          </p:cNvPr>
          <p:cNvSpPr>
            <a:spLocks noGrp="1"/>
          </p:cNvSpPr>
          <p:nvPr>
            <p:ph type="body" sz="quarter" idx="10"/>
          </p:nvPr>
        </p:nvSpPr>
        <p:spPr>
          <a:xfrm>
            <a:off x="5562599" y="2990242"/>
            <a:ext cx="6019801" cy="3427708"/>
          </a:xfrm>
        </p:spPr>
        <p:txBody>
          <a:bodyPr>
            <a:normAutofit/>
          </a:bodyPr>
          <a:lstStyle/>
          <a:p>
            <a:pPr marL="285750" indent="-285750" defTabSz="412750">
              <a:spcBef>
                <a:spcPts val="1200"/>
              </a:spcBef>
            </a:pPr>
            <a:r>
              <a:rPr lang="en-US" sz="2400" kern="0" dirty="0">
                <a:latin typeface="Calibri" panose="020F0502020204030204" pitchFamily="34" charset="0"/>
                <a:cs typeface="Calibri" panose="020F0502020204030204" pitchFamily="34" charset="0"/>
              </a:rPr>
              <a:t>Can improve the effectiveness of qualitative methods such as FGD and IDI</a:t>
            </a:r>
          </a:p>
          <a:p>
            <a:pPr marL="285750" indent="-285750" defTabSz="412750">
              <a:spcBef>
                <a:spcPts val="1200"/>
              </a:spcBef>
            </a:pPr>
            <a:r>
              <a:rPr lang="en-US" sz="2400" kern="0" dirty="0">
                <a:latin typeface="Calibri" panose="020F0502020204030204" pitchFamily="34" charset="0"/>
                <a:cs typeface="Calibri" panose="020F0502020204030204" pitchFamily="34" charset="0"/>
              </a:rPr>
              <a:t>Offer a direct, less biased way to learn about social norms from community members</a:t>
            </a:r>
          </a:p>
          <a:p>
            <a:pPr marL="285750" indent="-285750" defTabSz="412750">
              <a:spcBef>
                <a:spcPts val="1200"/>
              </a:spcBef>
            </a:pPr>
            <a:r>
              <a:rPr lang="en-US" sz="2400" kern="0" dirty="0">
                <a:latin typeface="Calibri" panose="020F0502020204030204" pitchFamily="34" charset="0"/>
                <a:cs typeface="Calibri" panose="020F0502020204030204" pitchFamily="34" charset="0"/>
              </a:rPr>
              <a:t>Participatory methods are also enjoyable, easy for participants to understand, and support shared ownership of the assessment process</a:t>
            </a:r>
          </a:p>
          <a:p>
            <a:endParaRPr lang="en-US" sz="1000" dirty="0"/>
          </a:p>
        </p:txBody>
      </p:sp>
      <p:sp>
        <p:nvSpPr>
          <p:cNvPr id="12" name="Text Placeholder 5">
            <a:extLst>
              <a:ext uri="{FF2B5EF4-FFF2-40B4-BE49-F238E27FC236}">
                <a16:creationId xmlns:a16="http://schemas.microsoft.com/office/drawing/2014/main" id="{7FD2D6EA-2203-47E6-A293-27B165EFE4D7}"/>
              </a:ext>
            </a:extLst>
          </p:cNvPr>
          <p:cNvSpPr txBox="1">
            <a:spLocks/>
          </p:cNvSpPr>
          <p:nvPr/>
        </p:nvSpPr>
        <p:spPr>
          <a:xfrm>
            <a:off x="6012180" y="3867758"/>
            <a:ext cx="5704537" cy="3542083"/>
          </a:xfrm>
          <a:prstGeom prst="rect">
            <a:avLst/>
          </a:prstGeom>
        </p:spPr>
        <p:txBody>
          <a:bodyPr>
            <a:noAutofit/>
          </a:bodyPr>
          <a:lstStyle>
            <a:lvl1pPr marL="0" marR="0" indent="0" algn="just" defTabSz="825500" rtl="0" latinLnBrk="0">
              <a:lnSpc>
                <a:spcPct val="100000"/>
              </a:lnSpc>
              <a:spcBef>
                <a:spcPts val="0"/>
              </a:spcBef>
              <a:spcAft>
                <a:spcPts val="0"/>
              </a:spcAft>
              <a:buClrTx/>
              <a:buSzTx/>
              <a:buFontTx/>
              <a:buNone/>
              <a:tabLst/>
              <a:defRPr sz="3600" b="0" i="0" u="none" strike="noStrike" cap="none" spc="0" baseline="0">
                <a:ln>
                  <a:noFill/>
                </a:ln>
                <a:solidFill>
                  <a:schemeClr val="tx1">
                    <a:lumMod val="75000"/>
                  </a:schemeClr>
                </a:solidFill>
                <a:uFillTx/>
                <a:latin typeface="+mn-lt"/>
                <a:ea typeface="PT Sans"/>
                <a:cs typeface="PT Sans"/>
                <a:sym typeface="PT Sans"/>
              </a:defRPr>
            </a:lvl1pPr>
            <a:lvl2pPr marL="0" marR="0" indent="228600" algn="just" defTabSz="825500" rtl="0" latinLnBrk="0">
              <a:lnSpc>
                <a:spcPct val="100000"/>
              </a:lnSpc>
              <a:spcBef>
                <a:spcPts val="0"/>
              </a:spcBef>
              <a:spcAft>
                <a:spcPts val="0"/>
              </a:spcAft>
              <a:buClrTx/>
              <a:buSzTx/>
              <a:buFontTx/>
              <a:buNone/>
              <a:tabLst/>
              <a:defRPr sz="3600" b="0" i="0" u="none" strike="noStrike" cap="none" spc="0" baseline="0">
                <a:ln>
                  <a:noFill/>
                </a:ln>
                <a:solidFill>
                  <a:schemeClr val="tx1">
                    <a:lumMod val="50000"/>
                  </a:schemeClr>
                </a:solidFill>
                <a:uFillTx/>
                <a:latin typeface="+mj-lt"/>
                <a:ea typeface="PT Sans"/>
                <a:cs typeface="PT Sans"/>
                <a:sym typeface="PT Sans"/>
              </a:defRPr>
            </a:lvl2pPr>
            <a:lvl3pPr marL="0" marR="0" indent="457200" algn="just" defTabSz="825500" rtl="0" latinLnBrk="0">
              <a:lnSpc>
                <a:spcPct val="100000"/>
              </a:lnSpc>
              <a:spcBef>
                <a:spcPts val="0"/>
              </a:spcBef>
              <a:spcAft>
                <a:spcPts val="0"/>
              </a:spcAft>
              <a:buClrTx/>
              <a:buSzTx/>
              <a:buFontTx/>
              <a:buNone/>
              <a:tabLst/>
              <a:defRPr sz="3600" b="0" i="0" u="none" strike="noStrike" cap="none" spc="0" baseline="0">
                <a:ln>
                  <a:noFill/>
                </a:ln>
                <a:solidFill>
                  <a:schemeClr val="tx1">
                    <a:lumMod val="50000"/>
                  </a:schemeClr>
                </a:solidFill>
                <a:uFillTx/>
                <a:latin typeface="+mj-lt"/>
                <a:ea typeface="PT Sans"/>
                <a:cs typeface="PT Sans"/>
                <a:sym typeface="PT Sans"/>
              </a:defRPr>
            </a:lvl3pPr>
            <a:lvl4pPr marL="0" marR="0" indent="685800" algn="just" defTabSz="825500" rtl="0" latinLnBrk="0">
              <a:lnSpc>
                <a:spcPct val="100000"/>
              </a:lnSpc>
              <a:spcBef>
                <a:spcPts val="0"/>
              </a:spcBef>
              <a:spcAft>
                <a:spcPts val="0"/>
              </a:spcAft>
              <a:buClrTx/>
              <a:buSzTx/>
              <a:buFontTx/>
              <a:buNone/>
              <a:tabLst/>
              <a:defRPr sz="3600" b="0" i="0" u="none" strike="noStrike" cap="none" spc="0" baseline="0">
                <a:ln>
                  <a:noFill/>
                </a:ln>
                <a:solidFill>
                  <a:schemeClr val="tx1">
                    <a:lumMod val="50000"/>
                  </a:schemeClr>
                </a:solidFill>
                <a:uFillTx/>
                <a:latin typeface="+mj-lt"/>
                <a:ea typeface="PT Sans"/>
                <a:cs typeface="PT Sans"/>
                <a:sym typeface="PT Sans"/>
              </a:defRPr>
            </a:lvl4pPr>
            <a:lvl5pPr marL="0" marR="0" indent="914400" algn="just" defTabSz="825500" rtl="0" latinLnBrk="0">
              <a:lnSpc>
                <a:spcPct val="100000"/>
              </a:lnSpc>
              <a:spcBef>
                <a:spcPts val="0"/>
              </a:spcBef>
              <a:spcAft>
                <a:spcPts val="0"/>
              </a:spcAft>
              <a:buClrTx/>
              <a:buSzTx/>
              <a:buFontTx/>
              <a:buNone/>
              <a:tabLst/>
              <a:defRPr sz="3600" b="0" i="0" u="none" strike="noStrike" cap="none" spc="0" baseline="0">
                <a:ln>
                  <a:noFill/>
                </a:ln>
                <a:solidFill>
                  <a:schemeClr val="tx1">
                    <a:lumMod val="50000"/>
                  </a:schemeClr>
                </a:solidFill>
                <a:uFillTx/>
                <a:latin typeface="+mj-lt"/>
                <a:ea typeface="PT Sans"/>
                <a:cs typeface="PT Sans"/>
                <a:sym typeface="PT Sans"/>
              </a:defRPr>
            </a:lvl5pPr>
            <a:lvl6pPr marL="0" marR="0" indent="11430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6pPr>
            <a:lvl7pPr marL="0" marR="0" indent="13716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7pPr>
            <a:lvl8pPr marL="0" marR="0" indent="16002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8pPr>
            <a:lvl9pPr marL="0" marR="0" indent="18288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9pPr>
          </a:lstStyle>
          <a:p>
            <a:pPr marL="285750" marR="0" lvl="0" indent="-285750" algn="l" defTabSz="41275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rgbClr val="393941"/>
              </a:solidFill>
              <a:effectLst/>
              <a:uLnTx/>
              <a:uFillTx/>
              <a:latin typeface="Calibri" panose="020F0502020204030204" pitchFamily="34" charset="0"/>
              <a:cs typeface="Calibri" panose="020F0502020204030204" pitchFamily="34" charset="0"/>
              <a:sym typeface="PT Sans"/>
            </a:endParaRPr>
          </a:p>
        </p:txBody>
      </p:sp>
      <p:pic>
        <p:nvPicPr>
          <p:cNvPr id="11" name="Picture 10">
            <a:extLst>
              <a:ext uri="{FF2B5EF4-FFF2-40B4-BE49-F238E27FC236}">
                <a16:creationId xmlns:a16="http://schemas.microsoft.com/office/drawing/2014/main" id="{4A465663-B631-074E-A1CA-56BAB8EC29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1653"/>
          <a:stretch/>
        </p:blipFill>
        <p:spPr>
          <a:xfrm>
            <a:off x="268214" y="1468955"/>
            <a:ext cx="4953000" cy="3733697"/>
          </a:xfrm>
          <a:prstGeom prst="rect">
            <a:avLst/>
          </a:prstGeom>
        </p:spPr>
      </p:pic>
      <p:sp>
        <p:nvSpPr>
          <p:cNvPr id="2" name="Slide Number Placeholder 1">
            <a:extLst>
              <a:ext uri="{FF2B5EF4-FFF2-40B4-BE49-F238E27FC236}">
                <a16:creationId xmlns:a16="http://schemas.microsoft.com/office/drawing/2014/main" id="{C577A161-0A96-38DB-62B1-A34E95E30AC9}"/>
              </a:ext>
            </a:extLst>
          </p:cNvPr>
          <p:cNvSpPr>
            <a:spLocks noGrp="1"/>
          </p:cNvSpPr>
          <p:nvPr>
            <p:ph type="sldNum" sz="quarter" idx="12"/>
          </p:nvPr>
        </p:nvSpPr>
        <p:spPr/>
        <p:txBody>
          <a:bodyPr/>
          <a:lstStyle/>
          <a:p>
            <a:fld id="{5805A9EC-108B-40EA-95FB-2468C466EA14}" type="slidenum">
              <a:rPr lang="en-US" smtClean="0"/>
              <a:t>15</a:t>
            </a:fld>
            <a:endParaRPr lang="en-US" dirty="0"/>
          </a:p>
        </p:txBody>
      </p:sp>
    </p:spTree>
    <p:custDataLst>
      <p:tags r:id="rId1"/>
    </p:custDataLst>
    <p:extLst>
      <p:ext uri="{BB962C8B-B14F-4D97-AF65-F5344CB8AC3E}">
        <p14:creationId xmlns:p14="http://schemas.microsoft.com/office/powerpoint/2010/main" val="209216692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BF7901-0D63-DCD2-2384-0B624FE40676}"/>
              </a:ext>
            </a:extLst>
          </p:cNvPr>
          <p:cNvSpPr>
            <a:spLocks noGrp="1"/>
          </p:cNvSpPr>
          <p:nvPr>
            <p:ph type="title"/>
          </p:nvPr>
        </p:nvSpPr>
        <p:spPr/>
        <p:txBody>
          <a:bodyPr>
            <a:normAutofit/>
          </a:bodyPr>
          <a:lstStyle/>
          <a:p>
            <a:r>
              <a:rPr lang="en-US" dirty="0"/>
              <a:t>ACTIVITY 7: MASTERING PHASE 4: ANALYSIS</a:t>
            </a:r>
          </a:p>
        </p:txBody>
      </p:sp>
      <p:sp>
        <p:nvSpPr>
          <p:cNvPr id="7" name="Slide Number Placeholder 1">
            <a:extLst>
              <a:ext uri="{FF2B5EF4-FFF2-40B4-BE49-F238E27FC236}">
                <a16:creationId xmlns:a16="http://schemas.microsoft.com/office/drawing/2014/main" id="{D7255484-4DDA-7A18-D5C7-4273152D4ECB}"/>
              </a:ext>
            </a:extLst>
          </p:cNvPr>
          <p:cNvSpPr>
            <a:spLocks noGrp="1"/>
          </p:cNvSpPr>
          <p:nvPr>
            <p:ph type="sldNum" sz="quarter" idx="12"/>
          </p:nvPr>
        </p:nvSpPr>
        <p:spPr>
          <a:xfrm>
            <a:off x="10465346" y="6356350"/>
            <a:ext cx="1488882" cy="365125"/>
          </a:xfrm>
        </p:spPr>
        <p:txBody>
          <a:bodyPr/>
          <a:lstStyle/>
          <a:p>
            <a:fld id="{5805A9EC-108B-40EA-95FB-2468C466EA14}" type="slidenum">
              <a:rPr lang="en-US" smtClean="0"/>
              <a:pPr/>
              <a:t>150</a:t>
            </a:fld>
            <a:endParaRPr lang="en-US" dirty="0"/>
          </a:p>
        </p:txBody>
      </p:sp>
      <p:sp>
        <p:nvSpPr>
          <p:cNvPr id="9" name="Text Placeholder 2">
            <a:extLst>
              <a:ext uri="{FF2B5EF4-FFF2-40B4-BE49-F238E27FC236}">
                <a16:creationId xmlns:a16="http://schemas.microsoft.com/office/drawing/2014/main" id="{30F67E9F-6D3B-A28B-FBE8-196F0B45235B}"/>
              </a:ext>
            </a:extLst>
          </p:cNvPr>
          <p:cNvSpPr txBox="1">
            <a:spLocks/>
          </p:cNvSpPr>
          <p:nvPr/>
        </p:nvSpPr>
        <p:spPr>
          <a:xfrm>
            <a:off x="609600" y="609762"/>
            <a:ext cx="11201400" cy="2407110"/>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600" dirty="0">
                <a:solidFill>
                  <a:schemeClr val="accent3"/>
                </a:solidFill>
                <a:latin typeface="+mj-lt"/>
              </a:rPr>
              <a:t>1.   </a:t>
            </a:r>
            <a:r>
              <a:rPr lang="en-US" sz="2600" dirty="0"/>
              <a:t>Group Activity</a:t>
            </a:r>
          </a:p>
          <a:p>
            <a:pPr marL="690563" lvl="0">
              <a:lnSpc>
                <a:spcPct val="120000"/>
              </a:lnSpc>
              <a:spcBef>
                <a:spcPts val="0"/>
              </a:spcBef>
            </a:pPr>
            <a:r>
              <a:rPr lang="en-US" sz="2600" dirty="0"/>
              <a:t>In your group, have 1-2 volunteers lead a group brainstorm using the questions from the SNET (Table 10) and record the discussion notes in the four areas (e.g., design, implementation, monitoring, and evaluation). </a:t>
            </a:r>
          </a:p>
          <a:p>
            <a:pPr marL="690563" lvl="0">
              <a:lnSpc>
                <a:spcPct val="120000"/>
              </a:lnSpc>
              <a:spcBef>
                <a:spcPts val="0"/>
              </a:spcBef>
            </a:pPr>
            <a:r>
              <a:rPr lang="en-US" sz="2600" dirty="0"/>
              <a:t>Spend a few minutes reflecting on this process to review findings. </a:t>
            </a:r>
            <a:r>
              <a:rPr lang="en-US" sz="2600" i="1" dirty="0"/>
              <a:t>How was the process? How might you do this in your project? </a:t>
            </a:r>
            <a:endParaRPr lang="en-US" sz="2600" dirty="0"/>
          </a:p>
          <a:p>
            <a:pPr marL="690563" lvl="0">
              <a:lnSpc>
                <a:spcPct val="120000"/>
              </a:lnSpc>
              <a:spcBef>
                <a:spcPts val="0"/>
              </a:spcBef>
            </a:pPr>
            <a:r>
              <a:rPr lang="en-US" sz="2600" dirty="0"/>
              <a:t>Practice applying the findings. Have 1-2 volunteers facilitate using the matrix from the SNET (Table 11). </a:t>
            </a:r>
          </a:p>
          <a:p>
            <a:pPr marL="1087438" lvl="1">
              <a:lnSpc>
                <a:spcPct val="120000"/>
              </a:lnSpc>
              <a:spcBef>
                <a:spcPts val="0"/>
              </a:spcBef>
            </a:pPr>
            <a:r>
              <a:rPr lang="en-US" sz="2600" dirty="0"/>
              <a:t>Copy an empty version of the Table into a new document, complete the left-hand content first, and move to the right-hand content, with someone recording the discussion and completing the matrix based on the group discussion and interpretation of the findings.  </a:t>
            </a:r>
          </a:p>
        </p:txBody>
      </p:sp>
      <p:sp>
        <p:nvSpPr>
          <p:cNvPr id="10" name="Text Placeholder 2">
            <a:extLst>
              <a:ext uri="{FF2B5EF4-FFF2-40B4-BE49-F238E27FC236}">
                <a16:creationId xmlns:a16="http://schemas.microsoft.com/office/drawing/2014/main" id="{0396C57C-3235-EF31-DBE7-F025D9BA3300}"/>
              </a:ext>
            </a:extLst>
          </p:cNvPr>
          <p:cNvSpPr txBox="1">
            <a:spLocks/>
          </p:cNvSpPr>
          <p:nvPr/>
        </p:nvSpPr>
        <p:spPr>
          <a:xfrm>
            <a:off x="609600" y="3186263"/>
            <a:ext cx="11201400" cy="146480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800" dirty="0">
                <a:solidFill>
                  <a:schemeClr val="accent3"/>
                </a:solidFill>
                <a:latin typeface="+mj-lt"/>
              </a:rPr>
              <a:t>2.   </a:t>
            </a:r>
            <a:r>
              <a:rPr lang="en-US" sz="1800" dirty="0"/>
              <a:t>Debrief</a:t>
            </a:r>
          </a:p>
          <a:p>
            <a:pPr lvl="1"/>
            <a:r>
              <a:rPr lang="en-US" sz="1600" dirty="0"/>
              <a:t>Were the applying findings options easy, medium, hard to complete?  Why?</a:t>
            </a:r>
          </a:p>
          <a:p>
            <a:pPr lvl="1"/>
            <a:r>
              <a:rPr lang="en-US" sz="1600" dirty="0"/>
              <a:t>How did the discussion about how to apply and use the findings go?</a:t>
            </a:r>
          </a:p>
          <a:p>
            <a:pPr lvl="1"/>
            <a:r>
              <a:rPr lang="en-US" sz="1600" dirty="0"/>
              <a:t>How can you see this taking place in your context? Who would participate in the analysis? Why? </a:t>
            </a:r>
          </a:p>
          <a:p>
            <a:pPr lvl="1"/>
            <a:r>
              <a:rPr lang="en-US" sz="1600" dirty="0"/>
              <a:t>What would you do to best prepare for this Phase? </a:t>
            </a:r>
          </a:p>
        </p:txBody>
      </p:sp>
      <p:grpSp>
        <p:nvGrpSpPr>
          <p:cNvPr id="11" name="Group 10">
            <a:extLst>
              <a:ext uri="{FF2B5EF4-FFF2-40B4-BE49-F238E27FC236}">
                <a16:creationId xmlns:a16="http://schemas.microsoft.com/office/drawing/2014/main" id="{46F1BE27-D60E-7C45-E5A9-9A9D6833CB12}"/>
              </a:ext>
            </a:extLst>
          </p:cNvPr>
          <p:cNvGrpSpPr/>
          <p:nvPr/>
        </p:nvGrpSpPr>
        <p:grpSpPr>
          <a:xfrm>
            <a:off x="152400" y="6057890"/>
            <a:ext cx="3018642" cy="609600"/>
            <a:chOff x="152400" y="6057890"/>
            <a:chExt cx="3018642" cy="609600"/>
          </a:xfrm>
        </p:grpSpPr>
        <p:sp>
          <p:nvSpPr>
            <p:cNvPr id="12" name="Text Placeholder 13">
              <a:extLst>
                <a:ext uri="{FF2B5EF4-FFF2-40B4-BE49-F238E27FC236}">
                  <a16:creationId xmlns:a16="http://schemas.microsoft.com/office/drawing/2014/main" id="{A0176DF6-F7D2-1284-2856-6A2EC94D8E2D}"/>
                </a:ext>
              </a:extLst>
            </p:cNvPr>
            <p:cNvSpPr txBox="1">
              <a:spLocks/>
            </p:cNvSpPr>
            <p:nvPr/>
          </p:nvSpPr>
          <p:spPr>
            <a:xfrm>
              <a:off x="609600" y="6172200"/>
              <a:ext cx="2561442" cy="457200"/>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6"/>
                  </a:solidFill>
                </a:rPr>
                <a:t>ACTIVITY HANDOUT 7</a:t>
              </a:r>
            </a:p>
          </p:txBody>
        </p:sp>
        <p:pic>
          <p:nvPicPr>
            <p:cNvPr id="13" name="Picture 12" descr="Text, icon&#10;&#10;Description automatically generated">
              <a:extLst>
                <a:ext uri="{FF2B5EF4-FFF2-40B4-BE49-F238E27FC236}">
                  <a16:creationId xmlns:a16="http://schemas.microsoft.com/office/drawing/2014/main" id="{79684A18-BBF3-2112-E5BB-0ED9A1ED85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57890"/>
              <a:ext cx="609600" cy="609600"/>
            </a:xfrm>
            <a:prstGeom prst="rect">
              <a:avLst/>
            </a:prstGeom>
          </p:spPr>
        </p:pic>
      </p:grpSp>
      <p:grpSp>
        <p:nvGrpSpPr>
          <p:cNvPr id="14" name="Group 13">
            <a:extLst>
              <a:ext uri="{FF2B5EF4-FFF2-40B4-BE49-F238E27FC236}">
                <a16:creationId xmlns:a16="http://schemas.microsoft.com/office/drawing/2014/main" id="{0DD6FE5D-D3DF-0673-8E5F-A91C6188E233}"/>
              </a:ext>
            </a:extLst>
          </p:cNvPr>
          <p:cNvGrpSpPr/>
          <p:nvPr/>
        </p:nvGrpSpPr>
        <p:grpSpPr>
          <a:xfrm>
            <a:off x="9564569" y="6032505"/>
            <a:ext cx="2017831" cy="647690"/>
            <a:chOff x="9678747" y="6032502"/>
            <a:chExt cx="2017831" cy="647690"/>
          </a:xfrm>
        </p:grpSpPr>
        <p:grpSp>
          <p:nvGrpSpPr>
            <p:cNvPr id="15" name="Group 14">
              <a:extLst>
                <a:ext uri="{FF2B5EF4-FFF2-40B4-BE49-F238E27FC236}">
                  <a16:creationId xmlns:a16="http://schemas.microsoft.com/office/drawing/2014/main" id="{22CA8ECF-8EF9-C9AA-1737-3C453BA68FC9}"/>
                </a:ext>
              </a:extLst>
            </p:cNvPr>
            <p:cNvGrpSpPr/>
            <p:nvPr/>
          </p:nvGrpSpPr>
          <p:grpSpPr>
            <a:xfrm>
              <a:off x="9678747" y="6032502"/>
              <a:ext cx="590744" cy="647690"/>
              <a:chOff x="9678747" y="6032502"/>
              <a:chExt cx="590744" cy="647690"/>
            </a:xfrm>
          </p:grpSpPr>
          <p:pic>
            <p:nvPicPr>
              <p:cNvPr id="17" name="Picture 16" descr="Icon&#10;&#10;Description automatically generated">
                <a:extLst>
                  <a:ext uri="{FF2B5EF4-FFF2-40B4-BE49-F238E27FC236}">
                    <a16:creationId xmlns:a16="http://schemas.microsoft.com/office/drawing/2014/main" id="{1414F794-83E6-B7D6-4ACA-435581EB6DFA}"/>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678747" y="6032502"/>
                <a:ext cx="590744" cy="647690"/>
              </a:xfrm>
              <a:prstGeom prst="rect">
                <a:avLst/>
              </a:prstGeom>
            </p:spPr>
          </p:pic>
          <p:sp>
            <p:nvSpPr>
              <p:cNvPr id="18" name="TextBox 17">
                <a:extLst>
                  <a:ext uri="{FF2B5EF4-FFF2-40B4-BE49-F238E27FC236}">
                    <a16:creationId xmlns:a16="http://schemas.microsoft.com/office/drawing/2014/main" id="{77C1A61F-6926-84C1-7F94-36542B391006}"/>
                  </a:ext>
                </a:extLst>
              </p:cNvPr>
              <p:cNvSpPr txBox="1"/>
              <p:nvPr/>
            </p:nvSpPr>
            <p:spPr>
              <a:xfrm>
                <a:off x="9741707" y="6327692"/>
                <a:ext cx="464828" cy="292196"/>
              </a:xfrm>
              <a:prstGeom prst="rect">
                <a:avLst/>
              </a:prstGeom>
              <a:noFill/>
            </p:spPr>
            <p:txBody>
              <a:bodyPr wrap="square" rtlCol="0">
                <a:spAutoFit/>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lumMod val="95000"/>
                      </a:schemeClr>
                    </a:solidFill>
                    <a:effectLst/>
                    <a:uLnTx/>
                    <a:uFillTx/>
                    <a:latin typeface="Tw Cen MT Condensed"/>
                    <a:ea typeface="+mn-ea"/>
                    <a:cs typeface="+mn-cs"/>
                  </a:rPr>
                  <a:t>SNET</a:t>
                </a:r>
                <a:endParaRPr kumimoji="0" lang="en-US" sz="2000" b="0" i="0" u="none" strike="noStrike" kern="1200" cap="none" spc="0" normalizeH="0" baseline="0" noProof="0" dirty="0">
                  <a:ln>
                    <a:noFill/>
                  </a:ln>
                  <a:solidFill>
                    <a:schemeClr val="bg1">
                      <a:lumMod val="95000"/>
                    </a:schemeClr>
                  </a:solidFill>
                  <a:effectLst/>
                  <a:uLnTx/>
                  <a:uFillTx/>
                  <a:latin typeface="Tw Cen MT Condensed"/>
                  <a:ea typeface="+mn-ea"/>
                  <a:cs typeface="+mn-cs"/>
                </a:endParaRPr>
              </a:p>
            </p:txBody>
          </p:sp>
        </p:grpSp>
        <p:sp>
          <p:nvSpPr>
            <p:cNvPr id="16" name="Text Placeholder 4">
              <a:extLst>
                <a:ext uri="{FF2B5EF4-FFF2-40B4-BE49-F238E27FC236}">
                  <a16:creationId xmlns:a16="http://schemas.microsoft.com/office/drawing/2014/main" id="{6879648D-EDC2-9F50-173E-5C72F19B9751}"/>
                </a:ext>
              </a:extLst>
            </p:cNvPr>
            <p:cNvSpPr txBox="1">
              <a:spLocks/>
            </p:cNvSpPr>
            <p:nvPr/>
          </p:nvSpPr>
          <p:spPr>
            <a:xfrm>
              <a:off x="10207696" y="6172200"/>
              <a:ext cx="1488882" cy="33860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accent6"/>
                  </a:solidFill>
                  <a:effectLst/>
                  <a:uLnTx/>
                  <a:uFillTx/>
                  <a:latin typeface="Tw Cen MT Condensed"/>
                  <a:ea typeface="+mn-ea"/>
                  <a:cs typeface="+mn-cs"/>
                </a:rPr>
                <a:t>PAGE </a:t>
              </a:r>
              <a:r>
                <a:rPr lang="en-US" sz="2000" dirty="0">
                  <a:solidFill>
                    <a:schemeClr val="accent6"/>
                  </a:solidFill>
                  <a:latin typeface="Tw Cen MT Condensed"/>
                </a:rPr>
                <a:t>54-61</a:t>
              </a:r>
              <a:endParaRPr kumimoji="0" lang="en-US" sz="2000" b="0" i="0" u="none" strike="noStrike" kern="1200" cap="none" spc="0" normalizeH="0" baseline="0" noProof="0" dirty="0">
                <a:ln>
                  <a:noFill/>
                </a:ln>
                <a:solidFill>
                  <a:schemeClr val="accent6"/>
                </a:solidFill>
                <a:effectLst/>
                <a:uLnTx/>
                <a:uFillTx/>
                <a:latin typeface="Tw Cen MT Condensed"/>
                <a:ea typeface="+mn-ea"/>
                <a:cs typeface="+mn-cs"/>
              </a:endParaRPr>
            </a:p>
          </p:txBody>
        </p:sp>
      </p:grpSp>
    </p:spTree>
    <p:extLst>
      <p:ext uri="{BB962C8B-B14F-4D97-AF65-F5344CB8AC3E}">
        <p14:creationId xmlns:p14="http://schemas.microsoft.com/office/powerpoint/2010/main" val="57897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1.xml><?xml version="1.0" encoding="utf-8"?>
<p:sld xmlns:a="http://schemas.openxmlformats.org/drawingml/2006/main" xmlns:r="http://schemas.openxmlformats.org/officeDocument/2006/relationships" xmlns:p="http://schemas.openxmlformats.org/presentationml/2006/main">
  <p:cSld>
    <p:bg>
      <p:bgPr>
        <a:solidFill>
          <a:srgbClr val="B62BB4"/>
        </a:solidFill>
        <a:effectLst/>
      </p:bgPr>
    </p:bg>
    <p:spTree>
      <p:nvGrpSpPr>
        <p:cNvPr id="1" name=""/>
        <p:cNvGrpSpPr/>
        <p:nvPr/>
      </p:nvGrpSpPr>
      <p:grpSpPr>
        <a:xfrm>
          <a:off x="0" y="0"/>
          <a:ext cx="0" cy="0"/>
          <a:chOff x="0" y="0"/>
          <a:chExt cx="0" cy="0"/>
        </a:xfrm>
      </p:grpSpPr>
      <p:pic>
        <p:nvPicPr>
          <p:cNvPr id="14" name="Picture 13" descr="A picture containing metalware, chain&#10;&#10;Description automatically generated">
            <a:extLst>
              <a:ext uri="{FF2B5EF4-FFF2-40B4-BE49-F238E27FC236}">
                <a16:creationId xmlns:a16="http://schemas.microsoft.com/office/drawing/2014/main" id="{F292B55D-C40A-4753-8DDA-8804EE8AC4A7}"/>
              </a:ext>
            </a:extLst>
          </p:cNvPr>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V="1">
            <a:off x="7005366" y="2409594"/>
            <a:ext cx="481965" cy="49168"/>
          </a:xfrm>
          <a:prstGeom prst="rect">
            <a:avLst/>
          </a:prstGeom>
        </p:spPr>
      </p:pic>
      <p:sp>
        <p:nvSpPr>
          <p:cNvPr id="2" name="Slide Number Placeholder 1">
            <a:extLst>
              <a:ext uri="{FF2B5EF4-FFF2-40B4-BE49-F238E27FC236}">
                <a16:creationId xmlns:a16="http://schemas.microsoft.com/office/drawing/2014/main" id="{E6AD4209-860B-84C9-D56C-83A169FBC60D}"/>
              </a:ext>
            </a:extLst>
          </p:cNvPr>
          <p:cNvSpPr>
            <a:spLocks noGrp="1"/>
          </p:cNvSpPr>
          <p:nvPr>
            <p:ph type="sldNum" sz="quarter" idx="12"/>
          </p:nvPr>
        </p:nvSpPr>
        <p:spPr/>
        <p:txBody>
          <a:bodyPr/>
          <a:lstStyle/>
          <a:p>
            <a:fld id="{5805A9EC-108B-40EA-95FB-2468C466EA14}" type="slidenum">
              <a:rPr lang="en-US" smtClean="0"/>
              <a:pPr/>
              <a:t>151</a:t>
            </a:fld>
            <a:endParaRPr lang="en-US" dirty="0"/>
          </a:p>
        </p:txBody>
      </p:sp>
    </p:spTree>
    <p:extLst>
      <p:ext uri="{BB962C8B-B14F-4D97-AF65-F5344CB8AC3E}">
        <p14:creationId xmlns:p14="http://schemas.microsoft.com/office/powerpoint/2010/main" val="209098416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71"/>
        <p:cNvGrpSpPr/>
        <p:nvPr/>
      </p:nvGrpSpPr>
      <p:grpSpPr>
        <a:xfrm>
          <a:off x="0" y="0"/>
          <a:ext cx="0" cy="0"/>
          <a:chOff x="0" y="0"/>
          <a:chExt cx="0" cy="0"/>
        </a:xfrm>
      </p:grpSpPr>
      <p:sp>
        <p:nvSpPr>
          <p:cNvPr id="972" name="Google Shape;972;p20"/>
          <p:cNvSpPr txBox="1">
            <a:spLocks noGrp="1"/>
          </p:cNvSpPr>
          <p:nvPr>
            <p:ph type="title"/>
          </p:nvPr>
        </p:nvSpPr>
        <p:spPr/>
        <p:txBody>
          <a:bodyPr/>
          <a:lstStyle/>
          <a:p>
            <a:r>
              <a:rPr lang="en-US" dirty="0"/>
              <a:t>Closing Activity </a:t>
            </a:r>
          </a:p>
        </p:txBody>
      </p:sp>
      <p:sp>
        <p:nvSpPr>
          <p:cNvPr id="973" name="Google Shape;973;p20"/>
          <p:cNvSpPr txBox="1">
            <a:spLocks noGrp="1"/>
          </p:cNvSpPr>
          <p:nvPr>
            <p:ph type="body" sz="quarter" idx="11"/>
          </p:nvPr>
        </p:nvSpPr>
        <p:spPr/>
        <p:txBody>
          <a:bodyPr/>
          <a:lstStyle/>
          <a:p>
            <a:r>
              <a:rPr lang="en-US" dirty="0"/>
              <a:t>WHAT ARE YOUR PLANS? WHAT DO YOU NEED TO SUCCEED?</a:t>
            </a:r>
          </a:p>
        </p:txBody>
      </p:sp>
    </p:spTree>
    <p:extLst>
      <p:ext uri="{BB962C8B-B14F-4D97-AF65-F5344CB8AC3E}">
        <p14:creationId xmlns:p14="http://schemas.microsoft.com/office/powerpoint/2010/main" val="155077293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627F537-8C1A-C5A5-3BC3-71F249420318}"/>
              </a:ext>
            </a:extLst>
          </p:cNvPr>
          <p:cNvSpPr/>
          <p:nvPr/>
        </p:nvSpPr>
        <p:spPr>
          <a:xfrm>
            <a:off x="-152400" y="228600"/>
            <a:ext cx="12649200" cy="2053273"/>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135EE1B0-6B84-FA80-FFED-EB08711C2BAE}"/>
              </a:ext>
            </a:extLst>
          </p:cNvPr>
          <p:cNvGrpSpPr/>
          <p:nvPr/>
        </p:nvGrpSpPr>
        <p:grpSpPr>
          <a:xfrm>
            <a:off x="2057400" y="2657158"/>
            <a:ext cx="8351520" cy="3837940"/>
            <a:chOff x="7117080" y="2665412"/>
            <a:chExt cx="4389120" cy="3837940"/>
          </a:xfrm>
        </p:grpSpPr>
        <p:sp>
          <p:nvSpPr>
            <p:cNvPr id="8" name="Rectangle 7">
              <a:extLst>
                <a:ext uri="{FF2B5EF4-FFF2-40B4-BE49-F238E27FC236}">
                  <a16:creationId xmlns:a16="http://schemas.microsoft.com/office/drawing/2014/main" id="{73A45367-07E4-50F3-536D-E4E9A2F90307}"/>
                </a:ext>
              </a:extLst>
            </p:cNvPr>
            <p:cNvSpPr/>
            <p:nvPr/>
          </p:nvSpPr>
          <p:spPr>
            <a:xfrm>
              <a:off x="7117080" y="3302952"/>
              <a:ext cx="4389120" cy="3200400"/>
            </a:xfrm>
            <a:prstGeom prst="rect">
              <a:avLst/>
            </a:prstGeom>
            <a:solidFill>
              <a:schemeClr val="tx2">
                <a:alpha val="30196"/>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6CA9F63-A318-C3C0-0141-6D4A0B0A12E3}"/>
                </a:ext>
              </a:extLst>
            </p:cNvPr>
            <p:cNvSpPr/>
            <p:nvPr/>
          </p:nvSpPr>
          <p:spPr>
            <a:xfrm>
              <a:off x="7117080" y="2665412"/>
              <a:ext cx="4389120" cy="640080"/>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sp>
        <p:nvSpPr>
          <p:cNvPr id="13" name="Title 1">
            <a:extLst>
              <a:ext uri="{FF2B5EF4-FFF2-40B4-BE49-F238E27FC236}">
                <a16:creationId xmlns:a16="http://schemas.microsoft.com/office/drawing/2014/main" id="{64444200-2218-5DA0-D4E0-73DA2D4BB047}"/>
              </a:ext>
            </a:extLst>
          </p:cNvPr>
          <p:cNvSpPr txBox="1">
            <a:spLocks/>
          </p:cNvSpPr>
          <p:nvPr/>
        </p:nvSpPr>
        <p:spPr>
          <a:xfrm>
            <a:off x="3134590" y="989103"/>
            <a:ext cx="8282073" cy="1088418"/>
          </a:xfrm>
          <a:prstGeom prst="rect">
            <a:avLst/>
          </a:prstGeom>
          <a:noFill/>
          <a:ln>
            <a:noFill/>
          </a:ln>
        </p:spPr>
        <p:txBody>
          <a:bodyPr spcFirstLastPara="1" vert="horz" wrap="square" lIns="45720" tIns="45700" rIns="45720" bIns="45700" rtlCol="0" anchor="t" anchorCtr="0">
            <a:noAutofit/>
          </a:bodyPr>
          <a:lstStyle>
            <a:lvl1pPr marL="0" marR="0" lvl="0" indent="0" algn="l" defTabSz="914400" rtl="0" eaLnBrk="1" latinLnBrk="0" hangingPunct="1">
              <a:lnSpc>
                <a:spcPct val="80000"/>
              </a:lnSpc>
              <a:spcBef>
                <a:spcPts val="0"/>
              </a:spcBef>
              <a:spcAft>
                <a:spcPts val="0"/>
              </a:spcAft>
              <a:buClr>
                <a:srgbClr val="2CB772"/>
              </a:buClr>
              <a:buSzPts val="8800"/>
              <a:buFont typeface="Gill Sans"/>
              <a:buNone/>
              <a:defRPr sz="7200" b="0" i="0" u="none" strike="noStrike" kern="1200" cap="none" baseline="0">
                <a:solidFill>
                  <a:schemeClr val="accent1"/>
                </a:solidFill>
                <a:latin typeface="+mj-lt"/>
                <a:ea typeface="Gill Sans"/>
                <a:cs typeface="Gill Sans"/>
                <a:sym typeface="Gill Sans"/>
              </a:defRPr>
            </a:lvl1pPr>
            <a:lvl2pPr marR="0" lvl="1"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9pPr>
          </a:lstStyle>
          <a:p>
            <a:r>
              <a:rPr lang="en-US" dirty="0">
                <a:solidFill>
                  <a:schemeClr val="bg1"/>
                </a:solidFill>
              </a:rPr>
              <a:t>Exchanging Reflections</a:t>
            </a:r>
          </a:p>
        </p:txBody>
      </p:sp>
      <p:sp>
        <p:nvSpPr>
          <p:cNvPr id="14" name="Text Placeholder 2">
            <a:extLst>
              <a:ext uri="{FF2B5EF4-FFF2-40B4-BE49-F238E27FC236}">
                <a16:creationId xmlns:a16="http://schemas.microsoft.com/office/drawing/2014/main" id="{F49602DC-9E4C-08E1-CCBC-B06E230DB919}"/>
              </a:ext>
            </a:extLst>
          </p:cNvPr>
          <p:cNvSpPr txBox="1">
            <a:spLocks/>
          </p:cNvSpPr>
          <p:nvPr/>
        </p:nvSpPr>
        <p:spPr>
          <a:xfrm>
            <a:off x="3134590" y="321483"/>
            <a:ext cx="6050597" cy="576235"/>
          </a:xfrm>
          <a:prstGeom prst="rect">
            <a:avLst/>
          </a:prstGeom>
          <a:noFill/>
          <a:ln>
            <a:noFill/>
          </a:ln>
        </p:spPr>
        <p:txBody>
          <a:bodyPr spcFirstLastPara="1" vert="horz" wrap="square" lIns="45720" tIns="45700" rIns="45720" bIns="45700" rtlCol="0" anchor="ctr" anchorCtr="0">
            <a:noAutofit/>
          </a:bodyPr>
          <a:lstStyle>
            <a:lvl1pPr marL="0" marR="0" lvl="0" indent="0" algn="l" defTabSz="914400" rtl="0" eaLnBrk="1" latinLnBrk="0" hangingPunct="1">
              <a:lnSpc>
                <a:spcPct val="100000"/>
              </a:lnSpc>
              <a:spcBef>
                <a:spcPts val="0"/>
              </a:spcBef>
              <a:spcAft>
                <a:spcPts val="0"/>
              </a:spcAft>
              <a:buClr>
                <a:srgbClr val="7A7B83"/>
              </a:buClr>
              <a:buSzPts val="3600"/>
              <a:buFont typeface="Gill Sans"/>
              <a:buNone/>
              <a:defRPr sz="1800" b="0" i="0" u="none" strike="noStrike" kern="1200" cap="all" baseline="0">
                <a:solidFill>
                  <a:srgbClr val="7A7B83"/>
                </a:solidFill>
                <a:latin typeface="Calibri Light" panose="020F0302020204030204" pitchFamily="34" charset="0"/>
                <a:ea typeface="Calibri Light" panose="020F0302020204030204" pitchFamily="34" charset="0"/>
                <a:cs typeface="Calibri Light" panose="020F0302020204030204" pitchFamily="34" charset="0"/>
                <a:sym typeface="Gill Sans"/>
              </a:defRPr>
            </a:lvl1pPr>
            <a:lvl2pPr marL="457200" marR="0" lvl="1" indent="-114300" algn="just" defTabSz="914400" rtl="0" eaLnBrk="1" latinLnBrk="0" hangingPunct="1">
              <a:lnSpc>
                <a:spcPct val="100000"/>
              </a:lnSpc>
              <a:spcBef>
                <a:spcPts val="0"/>
              </a:spcBef>
              <a:spcAft>
                <a:spcPts val="0"/>
              </a:spcAft>
              <a:buClr>
                <a:srgbClr val="515257"/>
              </a:buClr>
              <a:buSzPts val="3600"/>
              <a:buFont typeface="Gill Sans"/>
              <a:buNone/>
              <a:defRPr sz="1800" b="0" i="0" u="none" strike="noStrike" kern="1200" cap="none">
                <a:solidFill>
                  <a:srgbClr val="515257"/>
                </a:solidFill>
                <a:latin typeface="Gill Sans"/>
                <a:ea typeface="Gill Sans"/>
                <a:cs typeface="Gill Sans"/>
                <a:sym typeface="Gill Sans"/>
              </a:defRPr>
            </a:lvl2pPr>
            <a:lvl3pPr marL="685800" marR="0" lvl="2" indent="-114300" algn="just" defTabSz="914400" rtl="0" eaLnBrk="1" latinLnBrk="0" hangingPunct="1">
              <a:lnSpc>
                <a:spcPct val="100000"/>
              </a:lnSpc>
              <a:spcBef>
                <a:spcPts val="0"/>
              </a:spcBef>
              <a:spcAft>
                <a:spcPts val="0"/>
              </a:spcAft>
              <a:buClr>
                <a:srgbClr val="515257"/>
              </a:buClr>
              <a:buSzPts val="3600"/>
              <a:buFont typeface="Gill Sans"/>
              <a:buNone/>
              <a:defRPr sz="1800" b="0" i="0" u="none" strike="noStrike" kern="1200" cap="none">
                <a:solidFill>
                  <a:srgbClr val="515257"/>
                </a:solidFill>
                <a:latin typeface="Gill Sans"/>
                <a:ea typeface="Gill Sans"/>
                <a:cs typeface="Gill Sans"/>
                <a:sym typeface="Gill Sans"/>
              </a:defRPr>
            </a:lvl3pPr>
            <a:lvl4pPr marL="914400" marR="0" lvl="3" indent="-114300" algn="just" defTabSz="914400" rtl="0" eaLnBrk="1" latinLnBrk="0" hangingPunct="1">
              <a:lnSpc>
                <a:spcPct val="100000"/>
              </a:lnSpc>
              <a:spcBef>
                <a:spcPts val="0"/>
              </a:spcBef>
              <a:spcAft>
                <a:spcPts val="0"/>
              </a:spcAft>
              <a:buClr>
                <a:srgbClr val="515257"/>
              </a:buClr>
              <a:buSzPts val="3600"/>
              <a:buFont typeface="Gill Sans"/>
              <a:buNone/>
              <a:defRPr sz="1800" b="0" i="0" u="none" strike="noStrike" kern="1200" cap="none">
                <a:solidFill>
                  <a:srgbClr val="515257"/>
                </a:solidFill>
                <a:latin typeface="Gill Sans"/>
                <a:ea typeface="Gill Sans"/>
                <a:cs typeface="Gill Sans"/>
                <a:sym typeface="Gill Sans"/>
              </a:defRPr>
            </a:lvl4pPr>
            <a:lvl5pPr marL="1143000" marR="0" lvl="4" indent="-114300" algn="just" defTabSz="914400" rtl="0" eaLnBrk="1" latinLnBrk="0" hangingPunct="1">
              <a:lnSpc>
                <a:spcPct val="100000"/>
              </a:lnSpc>
              <a:spcBef>
                <a:spcPts val="0"/>
              </a:spcBef>
              <a:spcAft>
                <a:spcPts val="0"/>
              </a:spcAft>
              <a:buClr>
                <a:srgbClr val="515257"/>
              </a:buClr>
              <a:buSzPts val="3600"/>
              <a:buFont typeface="Gill Sans"/>
              <a:buNone/>
              <a:defRPr sz="1800" b="0" i="0" u="none" strike="noStrike" kern="1200" cap="none">
                <a:solidFill>
                  <a:srgbClr val="515257"/>
                </a:solidFill>
                <a:latin typeface="Gill Sans"/>
                <a:ea typeface="Gill Sans"/>
                <a:cs typeface="Gill Sans"/>
                <a:sym typeface="Gill Sans"/>
              </a:defRPr>
            </a:lvl5pPr>
            <a:lvl6pPr marL="1371600" marR="0" lvl="5" indent="-114300" algn="just" defTabSz="914400" rtl="0" eaLnBrk="1" latinLnBrk="0" hangingPunct="1">
              <a:lnSpc>
                <a:spcPct val="100000"/>
              </a:lnSpc>
              <a:spcBef>
                <a:spcPts val="0"/>
              </a:spcBef>
              <a:spcAft>
                <a:spcPts val="0"/>
              </a:spcAft>
              <a:buClr>
                <a:srgbClr val="A6A7AC"/>
              </a:buClr>
              <a:buSzPts val="2300"/>
              <a:buFont typeface="PT Sans"/>
              <a:buNone/>
              <a:defRPr sz="1150" b="0" i="0" u="none" strike="noStrike" kern="1200" cap="none">
                <a:solidFill>
                  <a:srgbClr val="A6A7AC"/>
                </a:solidFill>
                <a:latin typeface="PT Sans"/>
                <a:ea typeface="PT Sans"/>
                <a:cs typeface="PT Sans"/>
                <a:sym typeface="PT Sans"/>
              </a:defRPr>
            </a:lvl6pPr>
            <a:lvl7pPr marL="1600200" marR="0" lvl="6" indent="-114300" algn="just" defTabSz="914400" rtl="0" eaLnBrk="1" latinLnBrk="0" hangingPunct="1">
              <a:lnSpc>
                <a:spcPct val="100000"/>
              </a:lnSpc>
              <a:spcBef>
                <a:spcPts val="0"/>
              </a:spcBef>
              <a:spcAft>
                <a:spcPts val="0"/>
              </a:spcAft>
              <a:buClr>
                <a:srgbClr val="A6A7AC"/>
              </a:buClr>
              <a:buSzPts val="2300"/>
              <a:buFont typeface="PT Sans"/>
              <a:buNone/>
              <a:defRPr sz="1150" b="0" i="0" u="none" strike="noStrike" kern="1200" cap="none">
                <a:solidFill>
                  <a:srgbClr val="A6A7AC"/>
                </a:solidFill>
                <a:latin typeface="PT Sans"/>
                <a:ea typeface="PT Sans"/>
                <a:cs typeface="PT Sans"/>
                <a:sym typeface="PT Sans"/>
              </a:defRPr>
            </a:lvl7pPr>
            <a:lvl8pPr marL="1828800" marR="0" lvl="7" indent="-114300" algn="just" defTabSz="914400" rtl="0" eaLnBrk="1" latinLnBrk="0" hangingPunct="1">
              <a:lnSpc>
                <a:spcPct val="100000"/>
              </a:lnSpc>
              <a:spcBef>
                <a:spcPts val="0"/>
              </a:spcBef>
              <a:spcAft>
                <a:spcPts val="0"/>
              </a:spcAft>
              <a:buClr>
                <a:srgbClr val="A6A7AC"/>
              </a:buClr>
              <a:buSzPts val="2300"/>
              <a:buFont typeface="PT Sans"/>
              <a:buNone/>
              <a:defRPr sz="1150" b="0" i="0" u="none" strike="noStrike" kern="1200" cap="none">
                <a:solidFill>
                  <a:srgbClr val="A6A7AC"/>
                </a:solidFill>
                <a:latin typeface="PT Sans"/>
                <a:ea typeface="PT Sans"/>
                <a:cs typeface="PT Sans"/>
                <a:sym typeface="PT Sans"/>
              </a:defRPr>
            </a:lvl8pPr>
            <a:lvl9pPr marL="2057400" marR="0" lvl="8" indent="-114300" algn="just" defTabSz="914400" rtl="0" eaLnBrk="1" latinLnBrk="0" hangingPunct="1">
              <a:lnSpc>
                <a:spcPct val="100000"/>
              </a:lnSpc>
              <a:spcBef>
                <a:spcPts val="0"/>
              </a:spcBef>
              <a:spcAft>
                <a:spcPts val="0"/>
              </a:spcAft>
              <a:buClr>
                <a:srgbClr val="A6A7AC"/>
              </a:buClr>
              <a:buSzPts val="2300"/>
              <a:buFont typeface="PT Sans"/>
              <a:buNone/>
              <a:defRPr sz="1150" b="0" i="0" u="none" strike="noStrike" kern="1200" cap="none">
                <a:solidFill>
                  <a:srgbClr val="A6A7AC"/>
                </a:solidFill>
                <a:latin typeface="PT Sans"/>
                <a:ea typeface="PT Sans"/>
                <a:cs typeface="PT Sans"/>
                <a:sym typeface="PT Sans"/>
              </a:defRPr>
            </a:lvl9pPr>
          </a:lstStyle>
          <a:p>
            <a:r>
              <a:rPr lang="en-US" sz="2400" dirty="0">
                <a:solidFill>
                  <a:schemeClr val="bg1"/>
                </a:solidFill>
                <a:latin typeface="Calibri" panose="020F0502020204030204" pitchFamily="34" charset="0"/>
                <a:cs typeface="Calibri" panose="020F0502020204030204" pitchFamily="34" charset="0"/>
              </a:rPr>
              <a:t>reviewing DAY 3</a:t>
            </a:r>
          </a:p>
        </p:txBody>
      </p:sp>
      <p:sp>
        <p:nvSpPr>
          <p:cNvPr id="16" name="Slide Number Placeholder 7">
            <a:extLst>
              <a:ext uri="{FF2B5EF4-FFF2-40B4-BE49-F238E27FC236}">
                <a16:creationId xmlns:a16="http://schemas.microsoft.com/office/drawing/2014/main" id="{C7275B91-1CBC-1A9C-B4BE-FA9907BC1DC3}"/>
              </a:ext>
            </a:extLst>
          </p:cNvPr>
          <p:cNvSpPr txBox="1">
            <a:spLocks/>
          </p:cNvSpPr>
          <p:nvPr/>
        </p:nvSpPr>
        <p:spPr>
          <a:xfrm>
            <a:off x="9185187" y="63370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rgbClr val="90909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05A9EC-108B-40EA-95FB-2468C466EA14}" type="slidenum">
              <a:rPr lang="en-US" smtClean="0"/>
              <a:pPr/>
              <a:t>153</a:t>
            </a:fld>
            <a:endParaRPr lang="en-US" dirty="0"/>
          </a:p>
        </p:txBody>
      </p:sp>
      <p:sp>
        <p:nvSpPr>
          <p:cNvPr id="18" name="Text Placeholder 6">
            <a:extLst>
              <a:ext uri="{FF2B5EF4-FFF2-40B4-BE49-F238E27FC236}">
                <a16:creationId xmlns:a16="http://schemas.microsoft.com/office/drawing/2014/main" id="{2DDE212E-FF3F-3B9A-2B07-40C4992F5DF1}"/>
              </a:ext>
            </a:extLst>
          </p:cNvPr>
          <p:cNvSpPr txBox="1">
            <a:spLocks/>
          </p:cNvSpPr>
          <p:nvPr/>
        </p:nvSpPr>
        <p:spPr>
          <a:xfrm>
            <a:off x="2210435" y="2715061"/>
            <a:ext cx="2835275" cy="54927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chemeClr val="bg1"/>
                </a:solidFill>
                <a:latin typeface="+mj-lt"/>
              </a:rPr>
              <a:t>DAY 3: REVIEW </a:t>
            </a:r>
          </a:p>
        </p:txBody>
      </p:sp>
      <p:sp>
        <p:nvSpPr>
          <p:cNvPr id="19" name="Text Placeholder 4">
            <a:extLst>
              <a:ext uri="{FF2B5EF4-FFF2-40B4-BE49-F238E27FC236}">
                <a16:creationId xmlns:a16="http://schemas.microsoft.com/office/drawing/2014/main" id="{393DC39F-8DB4-28F0-6D1A-ECF1945EBCB6}"/>
              </a:ext>
            </a:extLst>
          </p:cNvPr>
          <p:cNvSpPr txBox="1">
            <a:spLocks/>
          </p:cNvSpPr>
          <p:nvPr/>
        </p:nvSpPr>
        <p:spPr>
          <a:xfrm>
            <a:off x="2210435" y="3635229"/>
            <a:ext cx="7772400" cy="26113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Tx/>
              <a:buChar char="-"/>
            </a:pPr>
            <a:r>
              <a:rPr lang="en-US" sz="2400" dirty="0"/>
              <a:t>Share a description of your plans to use the SNET or to train others</a:t>
            </a:r>
          </a:p>
          <a:p>
            <a:pPr marL="457200" indent="-457200">
              <a:buFontTx/>
              <a:buChar char="-"/>
            </a:pPr>
            <a:r>
              <a:rPr lang="en-US" sz="2400" dirty="0"/>
              <a:t>What are you excited about? </a:t>
            </a:r>
          </a:p>
          <a:p>
            <a:pPr marL="457200" indent="-457200">
              <a:buFontTx/>
              <a:buChar char="-"/>
            </a:pPr>
            <a:r>
              <a:rPr lang="en-US" sz="2400" dirty="0"/>
              <a:t>What are you concerned about? </a:t>
            </a:r>
          </a:p>
          <a:p>
            <a:pPr marL="457200" indent="-457200">
              <a:buFontTx/>
              <a:buChar char="-"/>
            </a:pPr>
            <a:r>
              <a:rPr lang="en-US" sz="2400" dirty="0"/>
              <a:t>Brainstorm a list of solutions to address concerns to succeed in your social norms explorations…</a:t>
            </a:r>
          </a:p>
        </p:txBody>
      </p:sp>
      <p:sp>
        <p:nvSpPr>
          <p:cNvPr id="20" name="Oval 19">
            <a:extLst>
              <a:ext uri="{FF2B5EF4-FFF2-40B4-BE49-F238E27FC236}">
                <a16:creationId xmlns:a16="http://schemas.microsoft.com/office/drawing/2014/main" id="{2F51A46D-E33D-6D6D-DA5D-CE675C70D194}"/>
              </a:ext>
            </a:extLst>
          </p:cNvPr>
          <p:cNvSpPr/>
          <p:nvPr/>
        </p:nvSpPr>
        <p:spPr>
          <a:xfrm>
            <a:off x="405849" y="386556"/>
            <a:ext cx="1737360" cy="1737360"/>
          </a:xfrm>
          <a:prstGeom prst="ellips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21" name="Picture 20" descr="A black and white logo&#10;&#10;Description automatically generated with low confidence">
            <a:extLst>
              <a:ext uri="{FF2B5EF4-FFF2-40B4-BE49-F238E27FC236}">
                <a16:creationId xmlns:a16="http://schemas.microsoft.com/office/drawing/2014/main" id="{CBD2D943-00CD-F850-E044-E4EA6CAE56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714932"/>
            <a:ext cx="1097280" cy="1097280"/>
          </a:xfrm>
          <a:prstGeom prst="rect">
            <a:avLst/>
          </a:prstGeom>
        </p:spPr>
      </p:pic>
    </p:spTree>
    <p:extLst>
      <p:ext uri="{BB962C8B-B14F-4D97-AF65-F5344CB8AC3E}">
        <p14:creationId xmlns:p14="http://schemas.microsoft.com/office/powerpoint/2010/main" val="183275712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71"/>
        <p:cNvGrpSpPr/>
        <p:nvPr/>
      </p:nvGrpSpPr>
      <p:grpSpPr>
        <a:xfrm>
          <a:off x="0" y="0"/>
          <a:ext cx="0" cy="0"/>
          <a:chOff x="0" y="0"/>
          <a:chExt cx="0" cy="0"/>
        </a:xfrm>
      </p:grpSpPr>
      <p:sp>
        <p:nvSpPr>
          <p:cNvPr id="972" name="Google Shape;972;p20"/>
          <p:cNvSpPr txBox="1">
            <a:spLocks noGrp="1"/>
          </p:cNvSpPr>
          <p:nvPr>
            <p:ph type="title"/>
          </p:nvPr>
        </p:nvSpPr>
        <p:spPr/>
        <p:txBody>
          <a:bodyPr/>
          <a:lstStyle/>
          <a:p>
            <a:r>
              <a:rPr lang="en-US" dirty="0"/>
              <a:t>Training Closing</a:t>
            </a:r>
          </a:p>
        </p:txBody>
      </p:sp>
      <p:sp>
        <p:nvSpPr>
          <p:cNvPr id="973" name="Google Shape;973;p20"/>
          <p:cNvSpPr txBox="1">
            <a:spLocks noGrp="1"/>
          </p:cNvSpPr>
          <p:nvPr>
            <p:ph type="body" sz="quarter" idx="11"/>
          </p:nvPr>
        </p:nvSpPr>
        <p:spPr/>
        <p:txBody>
          <a:bodyPr/>
          <a:lstStyle/>
          <a:p>
            <a:r>
              <a:rPr lang="en-US" dirty="0"/>
              <a:t>FINAL REFLECTIONS &amp; POST TRAINING SURVEY</a:t>
            </a:r>
          </a:p>
        </p:txBody>
      </p:sp>
    </p:spTree>
    <p:extLst>
      <p:ext uri="{BB962C8B-B14F-4D97-AF65-F5344CB8AC3E}">
        <p14:creationId xmlns:p14="http://schemas.microsoft.com/office/powerpoint/2010/main" val="110530796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r"/>
            <a:r>
              <a:rPr lang="en-US" sz="7200" b="0" dirty="0">
                <a:solidFill>
                  <a:schemeClr val="bg1"/>
                </a:solidFill>
              </a:rPr>
              <a:t>SOCIAL NORMS EXPLORATION TOOL</a:t>
            </a:r>
            <a:br>
              <a:rPr lang="en-US" sz="7200" b="0" dirty="0">
                <a:solidFill>
                  <a:schemeClr val="bg1"/>
                </a:solidFill>
              </a:rPr>
            </a:br>
            <a:r>
              <a:rPr lang="en-US" sz="7200" dirty="0">
                <a:solidFill>
                  <a:schemeClr val="bg1"/>
                </a:solidFill>
              </a:rPr>
              <a:t>Training package slides</a:t>
            </a:r>
            <a:endParaRPr lang="en-US" sz="6600" dirty="0">
              <a:solidFill>
                <a:schemeClr val="bg1"/>
              </a:solidFill>
            </a:endParaRPr>
          </a:p>
        </p:txBody>
      </p:sp>
      <p:sp>
        <p:nvSpPr>
          <p:cNvPr id="4" name="Subtitle 3"/>
          <p:cNvSpPr>
            <a:spLocks noGrp="1"/>
          </p:cNvSpPr>
          <p:nvPr>
            <p:ph type="subTitle" idx="1"/>
          </p:nvPr>
        </p:nvSpPr>
        <p:spPr/>
        <p:txBody>
          <a:bodyPr>
            <a:normAutofit/>
          </a:bodyPr>
          <a:lstStyle/>
          <a:p>
            <a:r>
              <a:rPr lang="en-US" dirty="0">
                <a:solidFill>
                  <a:srgbClr val="393941"/>
                </a:solidFill>
              </a:rPr>
              <a:t>THANK YOU!</a:t>
            </a:r>
          </a:p>
          <a:p>
            <a:r>
              <a:rPr lang="en-US" dirty="0">
                <a:solidFill>
                  <a:srgbClr val="393941"/>
                </a:solidFill>
                <a:hlinkClick r:id="rId3"/>
              </a:rPr>
              <a:t>ACCESS SNET RESOURCES HERE</a:t>
            </a:r>
            <a:endParaRPr lang="en-US" dirty="0">
              <a:solidFill>
                <a:srgbClr val="393941"/>
              </a:solidFill>
            </a:endParaRPr>
          </a:p>
        </p:txBody>
      </p:sp>
    </p:spTree>
    <p:extLst>
      <p:ext uri="{BB962C8B-B14F-4D97-AF65-F5344CB8AC3E}">
        <p14:creationId xmlns:p14="http://schemas.microsoft.com/office/powerpoint/2010/main" val="709424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9457"/>
        </a:solidFill>
        <a:effectLst/>
      </p:bgPr>
    </p:bg>
    <p:spTree>
      <p:nvGrpSpPr>
        <p:cNvPr id="1" name="Shape 971"/>
        <p:cNvGrpSpPr/>
        <p:nvPr/>
      </p:nvGrpSpPr>
      <p:grpSpPr>
        <a:xfrm>
          <a:off x="0" y="0"/>
          <a:ext cx="0" cy="0"/>
          <a:chOff x="0" y="0"/>
          <a:chExt cx="0" cy="0"/>
        </a:xfrm>
      </p:grpSpPr>
      <p:sp>
        <p:nvSpPr>
          <p:cNvPr id="972" name="Google Shape;972;p20"/>
          <p:cNvSpPr txBox="1">
            <a:spLocks noGrp="1"/>
          </p:cNvSpPr>
          <p:nvPr>
            <p:ph type="title"/>
          </p:nvPr>
        </p:nvSpPr>
        <p:spPr/>
        <p:txBody>
          <a:bodyPr/>
          <a:lstStyle/>
          <a:p>
            <a:r>
              <a:rPr lang="en-US" dirty="0"/>
              <a:t>What are social norms?</a:t>
            </a:r>
          </a:p>
        </p:txBody>
      </p:sp>
      <p:sp>
        <p:nvSpPr>
          <p:cNvPr id="973" name="Google Shape;973;p20"/>
          <p:cNvSpPr txBox="1">
            <a:spLocks noGrp="1"/>
          </p:cNvSpPr>
          <p:nvPr>
            <p:ph type="body" sz="quarter" idx="11"/>
          </p:nvPr>
        </p:nvSpPr>
        <p:spPr/>
        <p:txBody>
          <a:bodyPr/>
          <a:lstStyle/>
          <a:p>
            <a:r>
              <a:rPr lang="en-US" dirty="0"/>
              <a:t>WHY DO THEY MATTER FOR BEHAVIOR?</a:t>
            </a:r>
          </a:p>
        </p:txBody>
      </p:sp>
    </p:spTree>
    <p:extLst>
      <p:ext uri="{BB962C8B-B14F-4D97-AF65-F5344CB8AC3E}">
        <p14:creationId xmlns:p14="http://schemas.microsoft.com/office/powerpoint/2010/main" val="3695736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Shape 842"/>
        <p:cNvGrpSpPr/>
        <p:nvPr/>
      </p:nvGrpSpPr>
      <p:grpSpPr>
        <a:xfrm>
          <a:off x="0" y="0"/>
          <a:ext cx="0" cy="0"/>
          <a:chOff x="0" y="0"/>
          <a:chExt cx="0" cy="0"/>
        </a:xfrm>
      </p:grpSpPr>
      <p:sp>
        <p:nvSpPr>
          <p:cNvPr id="843" name="Google Shape;843;p7"/>
          <p:cNvSpPr txBox="1">
            <a:spLocks noGrp="1"/>
          </p:cNvSpPr>
          <p:nvPr>
            <p:ph type="title"/>
          </p:nvPr>
        </p:nvSpPr>
        <p:spPr/>
        <p:txBody>
          <a:bodyPr/>
          <a:lstStyle/>
          <a:p>
            <a:r>
              <a:rPr lang="en-US" dirty="0"/>
              <a:t>Social Norms</a:t>
            </a:r>
          </a:p>
        </p:txBody>
      </p:sp>
      <p:sp>
        <p:nvSpPr>
          <p:cNvPr id="2" name="Text Placeholder 1"/>
          <p:cNvSpPr>
            <a:spLocks noGrp="1"/>
          </p:cNvSpPr>
          <p:nvPr>
            <p:ph type="body" idx="3"/>
          </p:nvPr>
        </p:nvSpPr>
        <p:spPr/>
        <p:txBody>
          <a:bodyPr/>
          <a:lstStyle/>
          <a:p>
            <a:r>
              <a:rPr lang="en-US" dirty="0"/>
              <a:t>Definition</a:t>
            </a:r>
          </a:p>
        </p:txBody>
      </p:sp>
      <p:sp>
        <p:nvSpPr>
          <p:cNvPr id="3" name="Text Placeholder 2"/>
          <p:cNvSpPr>
            <a:spLocks noGrp="1"/>
          </p:cNvSpPr>
          <p:nvPr>
            <p:ph type="body" sz="quarter" idx="10"/>
          </p:nvPr>
        </p:nvSpPr>
        <p:spPr/>
        <p:txBody>
          <a:bodyPr/>
          <a:lstStyle/>
          <a:p>
            <a:pPr marL="0" indent="0">
              <a:buNone/>
            </a:pPr>
            <a:r>
              <a:rPr lang="en-US" dirty="0"/>
              <a:t>Social norms are the often implicit, informal rules that most people accept and abide by. They are influenced by belief systems, perceptions of what others expect and do, and sometimes by perceived rewards and sanctions. </a:t>
            </a:r>
          </a:p>
          <a:p>
            <a:pPr marL="0" indent="0" defTabSz="457200">
              <a:buClr>
                <a:srgbClr val="515257"/>
              </a:buClr>
              <a:buSzPts val="4000"/>
              <a:buNone/>
            </a:pPr>
            <a:endParaRPr lang="en-US" kern="0" dirty="0">
              <a:solidFill>
                <a:srgbClr val="515257"/>
              </a:solidFill>
              <a:latin typeface="Calibri" panose="020F0502020204030204" pitchFamily="34" charset="0"/>
              <a:ea typeface="Gill Sans"/>
              <a:cs typeface="Calibri" panose="020F0502020204030204" pitchFamily="34" charset="0"/>
              <a:sym typeface="Gill Sans"/>
            </a:endParaRPr>
          </a:p>
          <a:p>
            <a:pPr marL="465138" indent="0" defTabSz="457200">
              <a:buClr>
                <a:srgbClr val="515257"/>
              </a:buClr>
              <a:buSzPts val="4000"/>
              <a:buNone/>
            </a:pPr>
            <a:r>
              <a:rPr lang="en-US" i="1" kern="0" dirty="0">
                <a:solidFill>
                  <a:srgbClr val="515257"/>
                </a:solidFill>
                <a:latin typeface="Calibri" panose="020F0502020204030204" pitchFamily="34" charset="0"/>
                <a:ea typeface="Gill Sans"/>
                <a:cs typeface="Calibri" panose="020F0502020204030204" pitchFamily="34" charset="0"/>
                <a:sym typeface="Gill Sans"/>
              </a:rPr>
              <a:t>Norms are embedded in </a:t>
            </a:r>
            <a:r>
              <a:rPr lang="en-US" b="1" i="1" kern="0" dirty="0">
                <a:solidFill>
                  <a:srgbClr val="515257"/>
                </a:solidFill>
                <a:latin typeface="Calibri" panose="020F0502020204030204" pitchFamily="34" charset="0"/>
                <a:ea typeface="Gill Sans"/>
                <a:cs typeface="Calibri" panose="020F0502020204030204" pitchFamily="34" charset="0"/>
                <a:sym typeface="Gill Sans"/>
              </a:rPr>
              <a:t>formal and informal institutions </a:t>
            </a:r>
            <a:r>
              <a:rPr lang="en-US" i="1" kern="0" dirty="0">
                <a:solidFill>
                  <a:srgbClr val="515257"/>
                </a:solidFill>
                <a:latin typeface="Calibri" panose="020F0502020204030204" pitchFamily="34" charset="0"/>
                <a:ea typeface="Gill Sans"/>
                <a:cs typeface="Calibri" panose="020F0502020204030204" pitchFamily="34" charset="0"/>
                <a:sym typeface="Gill Sans"/>
              </a:rPr>
              <a:t>and produced and reproduced through </a:t>
            </a:r>
            <a:r>
              <a:rPr lang="en-US" b="1" i="1" kern="0" dirty="0">
                <a:solidFill>
                  <a:srgbClr val="515257"/>
                </a:solidFill>
                <a:latin typeface="Calibri" panose="020F0502020204030204" pitchFamily="34" charset="0"/>
                <a:ea typeface="Gill Sans"/>
                <a:cs typeface="Calibri" panose="020F0502020204030204" pitchFamily="34" charset="0"/>
                <a:sym typeface="Gill Sans"/>
              </a:rPr>
              <a:t>social interaction. </a:t>
            </a:r>
            <a:endParaRPr lang="en-US" i="1" kern="0" dirty="0">
              <a:solidFill>
                <a:srgbClr val="000000"/>
              </a:solidFill>
              <a:latin typeface="Calibri" panose="020F0502020204030204" pitchFamily="34" charset="0"/>
              <a:cs typeface="Calibri" panose="020F0502020204030204" pitchFamily="34" charset="0"/>
              <a:sym typeface="Arial"/>
            </a:endParaRPr>
          </a:p>
          <a:p>
            <a:pPr marL="0" indent="0" algn="r" defTabSz="457200">
              <a:spcBef>
                <a:spcPts val="300"/>
              </a:spcBef>
              <a:buClr>
                <a:srgbClr val="515257"/>
              </a:buClr>
              <a:buSzPts val="4000"/>
              <a:buNone/>
            </a:pPr>
            <a:r>
              <a:rPr lang="en-US" kern="0" dirty="0">
                <a:solidFill>
                  <a:srgbClr val="515257"/>
                </a:solidFill>
                <a:latin typeface="Calibri" panose="020F0502020204030204" pitchFamily="34" charset="0"/>
                <a:ea typeface="Gill Sans"/>
                <a:cs typeface="Calibri" panose="020F0502020204030204" pitchFamily="34" charset="0"/>
                <a:sym typeface="Gill Sans"/>
              </a:rPr>
              <a:t>- ALIGN, Overseas Development Institute</a:t>
            </a:r>
            <a:endParaRPr lang="en-US" b="1" kern="0" dirty="0">
              <a:solidFill>
                <a:srgbClr val="515257"/>
              </a:solidFill>
              <a:latin typeface="Calibri" panose="020F0502020204030204" pitchFamily="34" charset="0"/>
              <a:ea typeface="Gill Sans"/>
              <a:cs typeface="Calibri" panose="020F0502020204030204" pitchFamily="34" charset="0"/>
              <a:sym typeface="Gill Sans"/>
            </a:endParaRPr>
          </a:p>
          <a:p>
            <a:pPr marL="0" indent="0">
              <a:buNone/>
            </a:pPr>
            <a:endParaRPr lang="en-US" dirty="0"/>
          </a:p>
        </p:txBody>
      </p:sp>
      <p:sp>
        <p:nvSpPr>
          <p:cNvPr id="4" name="Slide Number Placeholder 3">
            <a:extLst>
              <a:ext uri="{FF2B5EF4-FFF2-40B4-BE49-F238E27FC236}">
                <a16:creationId xmlns:a16="http://schemas.microsoft.com/office/drawing/2014/main" id="{B70C7FC6-2067-3498-EF5A-F78E2F8CCFC8}"/>
              </a:ext>
            </a:extLst>
          </p:cNvPr>
          <p:cNvSpPr>
            <a:spLocks noGrp="1"/>
          </p:cNvSpPr>
          <p:nvPr>
            <p:ph type="sldNum" sz="quarter" idx="12"/>
          </p:nvPr>
        </p:nvSpPr>
        <p:spPr/>
        <p:txBody>
          <a:bodyPr/>
          <a:lstStyle/>
          <a:p>
            <a:fld id="{5805A9EC-108B-40EA-95FB-2468C466EA14}" type="slidenum">
              <a:rPr lang="en-US" smtClean="0"/>
              <a:t>17</a:t>
            </a:fld>
            <a:endParaRPr lang="en-US" dirty="0"/>
          </a:p>
        </p:txBody>
      </p:sp>
    </p:spTree>
    <p:extLst>
      <p:ext uri="{BB962C8B-B14F-4D97-AF65-F5344CB8AC3E}">
        <p14:creationId xmlns:p14="http://schemas.microsoft.com/office/powerpoint/2010/main" val="320759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Shape 850"/>
        <p:cNvGrpSpPr/>
        <p:nvPr/>
      </p:nvGrpSpPr>
      <p:grpSpPr>
        <a:xfrm>
          <a:off x="0" y="0"/>
          <a:ext cx="0" cy="0"/>
          <a:chOff x="0" y="0"/>
          <a:chExt cx="0" cy="0"/>
        </a:xfrm>
      </p:grpSpPr>
      <p:sp>
        <p:nvSpPr>
          <p:cNvPr id="851" name="Google Shape;851;p8"/>
          <p:cNvSpPr txBox="1"/>
          <p:nvPr/>
        </p:nvSpPr>
        <p:spPr>
          <a:xfrm>
            <a:off x="9444826" y="2149069"/>
            <a:ext cx="1977153" cy="3309012"/>
          </a:xfrm>
          <a:prstGeom prst="rect">
            <a:avLst/>
          </a:prstGeom>
          <a:noFill/>
          <a:ln>
            <a:noFill/>
          </a:ln>
        </p:spPr>
        <p:txBody>
          <a:bodyPr spcFirstLastPara="1" wrap="square" lIns="25713" tIns="25713" rIns="25713" bIns="25713" anchor="ctr" anchorCtr="0">
            <a:noAutofit/>
          </a:bodyPr>
          <a:lstStyle/>
          <a:p>
            <a:pPr algn="ctr" defTabSz="457200">
              <a:lnSpc>
                <a:spcPct val="90000"/>
              </a:lnSpc>
              <a:spcBef>
                <a:spcPts val="1688"/>
              </a:spcBef>
              <a:buClr>
                <a:srgbClr val="1E9457"/>
              </a:buClr>
              <a:buSzPts val="4000"/>
            </a:pPr>
            <a:r>
              <a:rPr lang="en-US" sz="2000" b="1" kern="0" dirty="0">
                <a:solidFill>
                  <a:srgbClr val="1E9457"/>
                </a:solidFill>
                <a:latin typeface="Calibri" panose="020F0502020204030204" pitchFamily="34" charset="0"/>
                <a:ea typeface="Gill Sans"/>
                <a:cs typeface="Calibri" panose="020F0502020204030204" pitchFamily="34" charset="0"/>
                <a:sym typeface="Gill Sans"/>
              </a:rPr>
              <a:t>Education </a:t>
            </a:r>
            <a:endParaRPr sz="700" kern="0" dirty="0">
              <a:solidFill>
                <a:srgbClr val="000000"/>
              </a:solidFill>
              <a:latin typeface="Calibri" panose="020F0502020204030204" pitchFamily="34" charset="0"/>
              <a:cs typeface="Calibri" panose="020F0502020204030204" pitchFamily="34" charset="0"/>
              <a:sym typeface="Arial"/>
            </a:endParaRPr>
          </a:p>
          <a:p>
            <a:pPr algn="ctr" defTabSz="457200">
              <a:lnSpc>
                <a:spcPct val="90000"/>
              </a:lnSpc>
              <a:spcBef>
                <a:spcPts val="1688"/>
              </a:spcBef>
              <a:buClr>
                <a:srgbClr val="1E9457"/>
              </a:buClr>
              <a:buSzPts val="4000"/>
            </a:pPr>
            <a:r>
              <a:rPr lang="en-US" sz="2000" b="1" kern="0" dirty="0">
                <a:solidFill>
                  <a:srgbClr val="1E9457"/>
                </a:solidFill>
                <a:latin typeface="Calibri" panose="020F0502020204030204" pitchFamily="34" charset="0"/>
                <a:ea typeface="Gill Sans"/>
                <a:cs typeface="Calibri" panose="020F0502020204030204" pitchFamily="34" charset="0"/>
                <a:sym typeface="Gill Sans"/>
              </a:rPr>
              <a:t>Health</a:t>
            </a:r>
            <a:endParaRPr sz="700" kern="0" dirty="0">
              <a:solidFill>
                <a:srgbClr val="000000"/>
              </a:solidFill>
              <a:latin typeface="Calibri" panose="020F0502020204030204" pitchFamily="34" charset="0"/>
              <a:cs typeface="Calibri" panose="020F0502020204030204" pitchFamily="34" charset="0"/>
              <a:sym typeface="Arial"/>
            </a:endParaRPr>
          </a:p>
          <a:p>
            <a:pPr algn="ctr" defTabSz="457200">
              <a:lnSpc>
                <a:spcPct val="90000"/>
              </a:lnSpc>
              <a:spcBef>
                <a:spcPts val="1688"/>
              </a:spcBef>
              <a:buClr>
                <a:srgbClr val="1E9457"/>
              </a:buClr>
              <a:buSzPts val="4000"/>
            </a:pPr>
            <a:r>
              <a:rPr lang="en-US" sz="2000" b="1" kern="0" dirty="0">
                <a:solidFill>
                  <a:srgbClr val="1E9457"/>
                </a:solidFill>
                <a:latin typeface="Calibri" panose="020F0502020204030204" pitchFamily="34" charset="0"/>
                <a:ea typeface="Gill Sans"/>
                <a:cs typeface="Calibri" panose="020F0502020204030204" pitchFamily="34" charset="0"/>
                <a:sym typeface="Gill Sans"/>
              </a:rPr>
              <a:t>Nutrition </a:t>
            </a:r>
            <a:endParaRPr sz="700" kern="0" dirty="0">
              <a:solidFill>
                <a:srgbClr val="000000"/>
              </a:solidFill>
              <a:latin typeface="Calibri" panose="020F0502020204030204" pitchFamily="34" charset="0"/>
              <a:cs typeface="Calibri" panose="020F0502020204030204" pitchFamily="34" charset="0"/>
              <a:sym typeface="Arial"/>
            </a:endParaRPr>
          </a:p>
          <a:p>
            <a:pPr algn="ctr" defTabSz="457200">
              <a:lnSpc>
                <a:spcPct val="90000"/>
              </a:lnSpc>
              <a:spcBef>
                <a:spcPts val="1688"/>
              </a:spcBef>
              <a:buClr>
                <a:srgbClr val="1E9457"/>
              </a:buClr>
              <a:buSzPts val="4000"/>
            </a:pPr>
            <a:r>
              <a:rPr lang="en-US" sz="2000" b="1" kern="0" dirty="0">
                <a:solidFill>
                  <a:srgbClr val="1E9457"/>
                </a:solidFill>
                <a:latin typeface="Calibri" panose="020F0502020204030204" pitchFamily="34" charset="0"/>
                <a:ea typeface="Gill Sans"/>
                <a:cs typeface="Calibri" panose="020F0502020204030204" pitchFamily="34" charset="0"/>
                <a:sym typeface="Gill Sans"/>
              </a:rPr>
              <a:t>WASH </a:t>
            </a:r>
            <a:endParaRPr sz="700" kern="0" dirty="0">
              <a:solidFill>
                <a:srgbClr val="000000"/>
              </a:solidFill>
              <a:latin typeface="Calibri" panose="020F0502020204030204" pitchFamily="34" charset="0"/>
              <a:cs typeface="Calibri" panose="020F0502020204030204" pitchFamily="34" charset="0"/>
              <a:sym typeface="Arial"/>
            </a:endParaRPr>
          </a:p>
          <a:p>
            <a:pPr algn="ctr" defTabSz="457200">
              <a:lnSpc>
                <a:spcPct val="90000"/>
              </a:lnSpc>
              <a:spcBef>
                <a:spcPts val="1688"/>
              </a:spcBef>
              <a:buClr>
                <a:srgbClr val="1E9457"/>
              </a:buClr>
              <a:buSzPts val="4000"/>
            </a:pPr>
            <a:r>
              <a:rPr lang="en-US" sz="2000" b="1" kern="0" dirty="0">
                <a:solidFill>
                  <a:srgbClr val="1E9457"/>
                </a:solidFill>
                <a:latin typeface="Calibri" panose="020F0502020204030204" pitchFamily="34" charset="0"/>
                <a:ea typeface="Gill Sans"/>
                <a:cs typeface="Calibri" panose="020F0502020204030204" pitchFamily="34" charset="0"/>
                <a:sym typeface="Gill Sans"/>
              </a:rPr>
              <a:t>Livelihoods</a:t>
            </a:r>
            <a:endParaRPr sz="700" kern="0" dirty="0">
              <a:solidFill>
                <a:srgbClr val="000000"/>
              </a:solidFill>
              <a:latin typeface="Calibri" panose="020F0502020204030204" pitchFamily="34" charset="0"/>
              <a:cs typeface="Calibri" panose="020F0502020204030204" pitchFamily="34" charset="0"/>
              <a:sym typeface="Arial"/>
            </a:endParaRPr>
          </a:p>
        </p:txBody>
      </p:sp>
      <p:sp>
        <p:nvSpPr>
          <p:cNvPr id="852" name="Google Shape;852;p8"/>
          <p:cNvSpPr txBox="1"/>
          <p:nvPr/>
        </p:nvSpPr>
        <p:spPr>
          <a:xfrm>
            <a:off x="6236753" y="1760360"/>
            <a:ext cx="2643367" cy="4299209"/>
          </a:xfrm>
          <a:prstGeom prst="rect">
            <a:avLst/>
          </a:prstGeom>
          <a:noFill/>
          <a:ln>
            <a:noFill/>
          </a:ln>
        </p:spPr>
        <p:txBody>
          <a:bodyPr spcFirstLastPara="1" wrap="square" lIns="25713" tIns="25713" rIns="25713" bIns="25713" anchor="ctr" anchorCtr="0">
            <a:noAutofit/>
          </a:bodyPr>
          <a:lstStyle/>
          <a:p>
            <a:pPr marL="342900" indent="-342900" defTabSz="457200">
              <a:lnSpc>
                <a:spcPct val="90000"/>
              </a:lnSpc>
              <a:spcAft>
                <a:spcPts val="600"/>
              </a:spcAft>
              <a:buClr>
                <a:srgbClr val="000000"/>
              </a:buClr>
              <a:buSzPct val="100000"/>
              <a:buFont typeface="Arial" panose="020B0604020202020204" pitchFamily="34" charset="0"/>
              <a:buChar char="•"/>
            </a:pPr>
            <a:r>
              <a:rPr lang="en-US" sz="2000" kern="0" dirty="0">
                <a:solidFill>
                  <a:srgbClr val="000000"/>
                </a:solidFill>
                <a:latin typeface="Calibri" panose="020F0502020204030204" pitchFamily="34" charset="0"/>
                <a:ea typeface="Gill Sans"/>
                <a:cs typeface="Calibri" panose="020F0502020204030204" pitchFamily="34" charset="0"/>
                <a:sym typeface="Gill Sans"/>
              </a:rPr>
              <a:t>Access </a:t>
            </a:r>
            <a:endParaRPr sz="700" kern="0" dirty="0">
              <a:solidFill>
                <a:srgbClr val="000000"/>
              </a:solidFill>
              <a:latin typeface="Calibri" panose="020F0502020204030204" pitchFamily="34" charset="0"/>
              <a:cs typeface="Calibri" panose="020F0502020204030204" pitchFamily="34" charset="0"/>
              <a:sym typeface="Arial"/>
            </a:endParaRPr>
          </a:p>
          <a:p>
            <a:pPr marL="342900" indent="-342900" defTabSz="457200">
              <a:lnSpc>
                <a:spcPct val="90000"/>
              </a:lnSpc>
              <a:spcAft>
                <a:spcPts val="600"/>
              </a:spcAft>
              <a:buClr>
                <a:srgbClr val="000000"/>
              </a:buClr>
              <a:buSzPct val="100000"/>
              <a:buFont typeface="Arial" panose="020B0604020202020204" pitchFamily="34" charset="0"/>
              <a:buChar char="•"/>
            </a:pPr>
            <a:r>
              <a:rPr lang="en-US" sz="2000" kern="0" dirty="0">
                <a:solidFill>
                  <a:srgbClr val="000000"/>
                </a:solidFill>
                <a:latin typeface="Calibri" panose="020F0502020204030204" pitchFamily="34" charset="0"/>
                <a:ea typeface="Gill Sans"/>
                <a:cs typeface="Calibri" panose="020F0502020204030204" pitchFamily="34" charset="0"/>
                <a:sym typeface="Gill Sans"/>
              </a:rPr>
              <a:t>Social and economic capital </a:t>
            </a:r>
            <a:endParaRPr sz="700" kern="0" dirty="0">
              <a:solidFill>
                <a:srgbClr val="000000"/>
              </a:solidFill>
              <a:latin typeface="Calibri" panose="020F0502020204030204" pitchFamily="34" charset="0"/>
              <a:cs typeface="Calibri" panose="020F0502020204030204" pitchFamily="34" charset="0"/>
              <a:sym typeface="Arial"/>
            </a:endParaRPr>
          </a:p>
          <a:p>
            <a:pPr marL="342900" indent="-342900" defTabSz="457200">
              <a:lnSpc>
                <a:spcPct val="90000"/>
              </a:lnSpc>
              <a:spcAft>
                <a:spcPts val="600"/>
              </a:spcAft>
              <a:buClr>
                <a:srgbClr val="000000"/>
              </a:buClr>
              <a:buSzPct val="100000"/>
              <a:buFont typeface="Arial" panose="020B0604020202020204" pitchFamily="34" charset="0"/>
              <a:buChar char="•"/>
            </a:pPr>
            <a:r>
              <a:rPr lang="en-US" sz="2000" kern="0" dirty="0">
                <a:solidFill>
                  <a:srgbClr val="000000"/>
                </a:solidFill>
                <a:latin typeface="Calibri" panose="020F0502020204030204" pitchFamily="34" charset="0"/>
                <a:ea typeface="Gill Sans"/>
                <a:cs typeface="Calibri" panose="020F0502020204030204" pitchFamily="34" charset="0"/>
                <a:sym typeface="Gill Sans"/>
              </a:rPr>
              <a:t>Reproductive intentions  </a:t>
            </a:r>
            <a:endParaRPr sz="700" kern="0" dirty="0">
              <a:solidFill>
                <a:srgbClr val="000000"/>
              </a:solidFill>
              <a:latin typeface="Calibri" panose="020F0502020204030204" pitchFamily="34" charset="0"/>
              <a:cs typeface="Calibri" panose="020F0502020204030204" pitchFamily="34" charset="0"/>
              <a:sym typeface="Arial"/>
            </a:endParaRPr>
          </a:p>
          <a:p>
            <a:pPr marL="342900" indent="-342900" defTabSz="457200">
              <a:lnSpc>
                <a:spcPct val="90000"/>
              </a:lnSpc>
              <a:spcAft>
                <a:spcPts val="600"/>
              </a:spcAft>
              <a:buClr>
                <a:srgbClr val="000000"/>
              </a:buClr>
              <a:buSzPct val="100000"/>
              <a:buFont typeface="Arial" panose="020B0604020202020204" pitchFamily="34" charset="0"/>
              <a:buChar char="•"/>
            </a:pPr>
            <a:r>
              <a:rPr lang="en-US" sz="2000" kern="0" dirty="0">
                <a:solidFill>
                  <a:srgbClr val="000000"/>
                </a:solidFill>
                <a:latin typeface="Calibri" panose="020F0502020204030204" pitchFamily="34" charset="0"/>
                <a:ea typeface="Gill Sans"/>
                <a:cs typeface="Calibri" panose="020F0502020204030204" pitchFamily="34" charset="0"/>
                <a:sym typeface="Gill Sans"/>
              </a:rPr>
              <a:t>Women’s agency</a:t>
            </a:r>
            <a:endParaRPr sz="700" kern="0" dirty="0">
              <a:solidFill>
                <a:srgbClr val="000000"/>
              </a:solidFill>
              <a:latin typeface="Calibri" panose="020F0502020204030204" pitchFamily="34" charset="0"/>
              <a:cs typeface="Calibri" panose="020F0502020204030204" pitchFamily="34" charset="0"/>
              <a:sym typeface="Arial"/>
            </a:endParaRPr>
          </a:p>
          <a:p>
            <a:pPr marL="342900" indent="-342900" defTabSz="457200">
              <a:lnSpc>
                <a:spcPct val="90000"/>
              </a:lnSpc>
              <a:spcAft>
                <a:spcPts val="600"/>
              </a:spcAft>
              <a:buClr>
                <a:srgbClr val="000000"/>
              </a:buClr>
              <a:buSzPct val="100000"/>
              <a:buFont typeface="Arial" panose="020B0604020202020204" pitchFamily="34" charset="0"/>
              <a:buChar char="•"/>
            </a:pPr>
            <a:r>
              <a:rPr lang="en-US" sz="2000" kern="0" dirty="0">
                <a:solidFill>
                  <a:srgbClr val="000000"/>
                </a:solidFill>
                <a:latin typeface="Calibri" panose="020F0502020204030204" pitchFamily="34" charset="0"/>
                <a:ea typeface="Gill Sans"/>
                <a:cs typeface="Calibri" panose="020F0502020204030204" pitchFamily="34" charset="0"/>
                <a:sym typeface="Gill Sans"/>
              </a:rPr>
              <a:t>Couple communication &amp; decision-making</a:t>
            </a:r>
            <a:endParaRPr sz="700" kern="0" dirty="0">
              <a:solidFill>
                <a:srgbClr val="000000"/>
              </a:solidFill>
              <a:latin typeface="Calibri" panose="020F0502020204030204" pitchFamily="34" charset="0"/>
              <a:cs typeface="Calibri" panose="020F0502020204030204" pitchFamily="34" charset="0"/>
              <a:sym typeface="Arial"/>
            </a:endParaRPr>
          </a:p>
          <a:p>
            <a:pPr marL="342900" indent="-342900" defTabSz="457200">
              <a:lnSpc>
                <a:spcPct val="90000"/>
              </a:lnSpc>
              <a:spcAft>
                <a:spcPts val="600"/>
              </a:spcAft>
              <a:buClr>
                <a:srgbClr val="000000"/>
              </a:buClr>
              <a:buSzPct val="100000"/>
              <a:buFont typeface="Arial" panose="020B0604020202020204" pitchFamily="34" charset="0"/>
              <a:buChar char="•"/>
            </a:pPr>
            <a:r>
              <a:rPr lang="en-US" sz="2000" kern="0" dirty="0">
                <a:solidFill>
                  <a:srgbClr val="000000"/>
                </a:solidFill>
                <a:latin typeface="Calibri" panose="020F0502020204030204" pitchFamily="34" charset="0"/>
                <a:ea typeface="Gill Sans"/>
                <a:cs typeface="Calibri" panose="020F0502020204030204" pitchFamily="34" charset="0"/>
                <a:sym typeface="Gill Sans"/>
              </a:rPr>
              <a:t>Women’s Participation in community decision-making</a:t>
            </a:r>
            <a:endParaRPr sz="700" kern="0" dirty="0">
              <a:solidFill>
                <a:srgbClr val="000000"/>
              </a:solidFill>
              <a:latin typeface="Calibri" panose="020F0502020204030204" pitchFamily="34" charset="0"/>
              <a:cs typeface="Calibri" panose="020F0502020204030204" pitchFamily="34" charset="0"/>
              <a:sym typeface="Arial"/>
            </a:endParaRPr>
          </a:p>
        </p:txBody>
      </p:sp>
      <p:sp>
        <p:nvSpPr>
          <p:cNvPr id="853" name="Google Shape;853;p8"/>
          <p:cNvSpPr/>
          <p:nvPr/>
        </p:nvSpPr>
        <p:spPr>
          <a:xfrm>
            <a:off x="8771972" y="2004762"/>
            <a:ext cx="549104" cy="3614625"/>
          </a:xfrm>
          <a:prstGeom prst="rightBrace">
            <a:avLst>
              <a:gd name="adj1" fmla="val 8333"/>
              <a:gd name="adj2" fmla="val 49556"/>
            </a:avLst>
          </a:prstGeom>
          <a:noFill/>
          <a:ln w="76200" cap="flat" cmpd="sng">
            <a:solidFill>
              <a:schemeClr val="accent1"/>
            </a:solidFill>
            <a:prstDash val="solid"/>
            <a:round/>
            <a:headEnd type="none" w="sm" len="sm"/>
            <a:tailEnd type="none" w="sm" len="sm"/>
          </a:ln>
        </p:spPr>
        <p:txBody>
          <a:bodyPr spcFirstLastPara="1" wrap="square" lIns="45713" tIns="22850" rIns="45713" bIns="22850" anchor="ctr" anchorCtr="0">
            <a:noAutofit/>
          </a:bodyPr>
          <a:lstStyle/>
          <a:p>
            <a:pPr algn="ctr" defTabSz="457200">
              <a:buClr>
                <a:srgbClr val="A6A7AC"/>
              </a:buClr>
              <a:buSzPts val="2026"/>
            </a:pPr>
            <a:endParaRPr sz="1013" kern="0" dirty="0">
              <a:solidFill>
                <a:srgbClr val="000000"/>
              </a:solidFill>
              <a:latin typeface="Twentieth Century"/>
              <a:ea typeface="Twentieth Century"/>
              <a:cs typeface="Twentieth Century"/>
              <a:sym typeface="Twentieth Century"/>
            </a:endParaRPr>
          </a:p>
        </p:txBody>
      </p:sp>
      <p:grpSp>
        <p:nvGrpSpPr>
          <p:cNvPr id="854" name="Google Shape;854;p8"/>
          <p:cNvGrpSpPr/>
          <p:nvPr/>
        </p:nvGrpSpPr>
        <p:grpSpPr>
          <a:xfrm>
            <a:off x="2129174" y="1587676"/>
            <a:ext cx="3605879" cy="4457723"/>
            <a:chOff x="2329344" y="683801"/>
            <a:chExt cx="12820903" cy="13009982"/>
          </a:xfrm>
        </p:grpSpPr>
        <p:grpSp>
          <p:nvGrpSpPr>
            <p:cNvPr id="855" name="Google Shape;855;p8"/>
            <p:cNvGrpSpPr/>
            <p:nvPr/>
          </p:nvGrpSpPr>
          <p:grpSpPr>
            <a:xfrm>
              <a:off x="2329344" y="683801"/>
              <a:ext cx="12820903" cy="13009982"/>
              <a:chOff x="399448" y="495130"/>
              <a:chExt cx="12820903" cy="13009982"/>
            </a:xfrm>
          </p:grpSpPr>
          <p:sp>
            <p:nvSpPr>
              <p:cNvPr id="856" name="Google Shape;856;p8"/>
              <p:cNvSpPr txBox="1"/>
              <p:nvPr/>
            </p:nvSpPr>
            <p:spPr>
              <a:xfrm>
                <a:off x="3011025" y="745859"/>
                <a:ext cx="10209326" cy="12759253"/>
              </a:xfrm>
              <a:prstGeom prst="rect">
                <a:avLst/>
              </a:prstGeom>
              <a:noFill/>
              <a:ln>
                <a:noFill/>
              </a:ln>
            </p:spPr>
            <p:txBody>
              <a:bodyPr spcFirstLastPara="1" wrap="square" lIns="25713" tIns="25713" rIns="25713" bIns="25713" anchor="ctr" anchorCtr="0">
                <a:noAutofit/>
              </a:bodyPr>
              <a:lstStyle/>
              <a:p>
                <a:pPr defTabSz="457200">
                  <a:lnSpc>
                    <a:spcPct val="90000"/>
                  </a:lnSpc>
                  <a:buClr>
                    <a:srgbClr val="000000"/>
                  </a:buClr>
                  <a:buSzPts val="4000"/>
                </a:pPr>
                <a:r>
                  <a:rPr lang="en-US" sz="2000" b="1" kern="0" dirty="0">
                    <a:solidFill>
                      <a:srgbClr val="000000"/>
                    </a:solidFill>
                    <a:latin typeface="Calibri" panose="020F0502020204030204" pitchFamily="34" charset="0"/>
                    <a:ea typeface="Gill Sans"/>
                    <a:cs typeface="Calibri" panose="020F0502020204030204" pitchFamily="34" charset="0"/>
                    <a:sym typeface="Gill Sans"/>
                  </a:rPr>
                  <a:t>Girls’ education</a:t>
                </a:r>
                <a:endParaRPr sz="700" kern="0" dirty="0">
                  <a:solidFill>
                    <a:srgbClr val="000000"/>
                  </a:solidFill>
                  <a:latin typeface="Calibri" panose="020F0502020204030204" pitchFamily="34" charset="0"/>
                  <a:cs typeface="Calibri" panose="020F0502020204030204" pitchFamily="34" charset="0"/>
                  <a:sym typeface="Arial"/>
                </a:endParaRPr>
              </a:p>
              <a:p>
                <a:pPr defTabSz="457200">
                  <a:lnSpc>
                    <a:spcPct val="90000"/>
                  </a:lnSpc>
                  <a:spcBef>
                    <a:spcPts val="2000"/>
                  </a:spcBef>
                  <a:buClr>
                    <a:srgbClr val="000000"/>
                  </a:buClr>
                  <a:buSzPts val="4000"/>
                </a:pPr>
                <a:r>
                  <a:rPr lang="en-US" sz="2000" b="1" kern="0" dirty="0">
                    <a:solidFill>
                      <a:srgbClr val="000000"/>
                    </a:solidFill>
                    <a:latin typeface="Calibri" panose="020F0502020204030204" pitchFamily="34" charset="0"/>
                    <a:ea typeface="Gill Sans"/>
                    <a:cs typeface="Calibri" panose="020F0502020204030204" pitchFamily="34" charset="0"/>
                    <a:sym typeface="Gill Sans"/>
                  </a:rPr>
                  <a:t>Family formation</a:t>
                </a:r>
                <a:endParaRPr sz="700" kern="0" dirty="0">
                  <a:solidFill>
                    <a:srgbClr val="000000"/>
                  </a:solidFill>
                  <a:latin typeface="Calibri" panose="020F0502020204030204" pitchFamily="34" charset="0"/>
                  <a:cs typeface="Calibri" panose="020F0502020204030204" pitchFamily="34" charset="0"/>
                  <a:sym typeface="Arial"/>
                </a:endParaRPr>
              </a:p>
              <a:p>
                <a:pPr defTabSz="457200">
                  <a:lnSpc>
                    <a:spcPct val="90000"/>
                  </a:lnSpc>
                  <a:spcBef>
                    <a:spcPts val="2000"/>
                  </a:spcBef>
                  <a:buClr>
                    <a:srgbClr val="000000"/>
                  </a:buClr>
                  <a:buSzPts val="4000"/>
                </a:pPr>
                <a:r>
                  <a:rPr lang="en-US" sz="2000" b="1" kern="0" dirty="0">
                    <a:solidFill>
                      <a:srgbClr val="000000"/>
                    </a:solidFill>
                    <a:latin typeface="Calibri" panose="020F0502020204030204" pitchFamily="34" charset="0"/>
                    <a:ea typeface="Gill Sans"/>
                    <a:cs typeface="Calibri" panose="020F0502020204030204" pitchFamily="34" charset="0"/>
                    <a:sym typeface="Gill Sans"/>
                  </a:rPr>
                  <a:t>Gender-based violence</a:t>
                </a:r>
                <a:endParaRPr sz="700" kern="0" dirty="0">
                  <a:solidFill>
                    <a:srgbClr val="000000"/>
                  </a:solidFill>
                  <a:latin typeface="Calibri" panose="020F0502020204030204" pitchFamily="34" charset="0"/>
                  <a:cs typeface="Calibri" panose="020F0502020204030204" pitchFamily="34" charset="0"/>
                  <a:sym typeface="Arial"/>
                </a:endParaRPr>
              </a:p>
              <a:p>
                <a:pPr defTabSz="457200">
                  <a:lnSpc>
                    <a:spcPct val="90000"/>
                  </a:lnSpc>
                  <a:spcBef>
                    <a:spcPts val="2000"/>
                  </a:spcBef>
                  <a:buClr>
                    <a:srgbClr val="000000"/>
                  </a:buClr>
                  <a:buSzPts val="4000"/>
                </a:pPr>
                <a:r>
                  <a:rPr lang="en-US" sz="2000" b="1" kern="0" dirty="0">
                    <a:solidFill>
                      <a:srgbClr val="000000"/>
                    </a:solidFill>
                    <a:latin typeface="Calibri" panose="020F0502020204030204" pitchFamily="34" charset="0"/>
                    <a:ea typeface="Gill Sans"/>
                    <a:cs typeface="Calibri" panose="020F0502020204030204" pitchFamily="34" charset="0"/>
                    <a:sym typeface="Gill Sans"/>
                  </a:rPr>
                  <a:t>Masculine ideologies </a:t>
                </a:r>
                <a:r>
                  <a:rPr lang="en-US" sz="2000" kern="0" dirty="0">
                    <a:solidFill>
                      <a:srgbClr val="000000"/>
                    </a:solidFill>
                    <a:latin typeface="Calibri" panose="020F0502020204030204" pitchFamily="34" charset="0"/>
                    <a:ea typeface="Gill Sans"/>
                    <a:cs typeface="Calibri" panose="020F0502020204030204" pitchFamily="34" charset="0"/>
                    <a:sym typeface="Gill Sans"/>
                  </a:rPr>
                  <a:t>(authority, virility, son preference, paternity)</a:t>
                </a:r>
                <a:endParaRPr sz="700" kern="0" dirty="0">
                  <a:solidFill>
                    <a:srgbClr val="000000"/>
                  </a:solidFill>
                  <a:latin typeface="Calibri" panose="020F0502020204030204" pitchFamily="34" charset="0"/>
                  <a:cs typeface="Calibri" panose="020F0502020204030204" pitchFamily="34" charset="0"/>
                  <a:sym typeface="Arial"/>
                </a:endParaRPr>
              </a:p>
              <a:p>
                <a:pPr defTabSz="457200">
                  <a:lnSpc>
                    <a:spcPct val="90000"/>
                  </a:lnSpc>
                  <a:spcBef>
                    <a:spcPts val="2000"/>
                  </a:spcBef>
                  <a:buClr>
                    <a:srgbClr val="000000"/>
                  </a:buClr>
                  <a:buSzPts val="4000"/>
                </a:pPr>
                <a:r>
                  <a:rPr lang="en-US" sz="2000" b="1" kern="0" dirty="0">
                    <a:solidFill>
                      <a:srgbClr val="000000"/>
                    </a:solidFill>
                    <a:latin typeface="Calibri" panose="020F0502020204030204" pitchFamily="34" charset="0"/>
                    <a:ea typeface="Gill Sans"/>
                    <a:cs typeface="Calibri" panose="020F0502020204030204" pitchFamily="34" charset="0"/>
                    <a:sym typeface="Gill Sans"/>
                  </a:rPr>
                  <a:t>Feminine ideologies </a:t>
                </a:r>
                <a:br>
                  <a:rPr lang="en-US" sz="2000" b="1" kern="0" dirty="0">
                    <a:solidFill>
                      <a:srgbClr val="000000"/>
                    </a:solidFill>
                    <a:latin typeface="Calibri" panose="020F0502020204030204" pitchFamily="34" charset="0"/>
                    <a:ea typeface="Gill Sans"/>
                    <a:cs typeface="Calibri" panose="020F0502020204030204" pitchFamily="34" charset="0"/>
                    <a:sym typeface="Gill Sans"/>
                  </a:rPr>
                </a:br>
                <a:r>
                  <a:rPr lang="en-US" sz="2000" kern="0" dirty="0">
                    <a:solidFill>
                      <a:srgbClr val="000000"/>
                    </a:solidFill>
                    <a:latin typeface="Calibri" panose="020F0502020204030204" pitchFamily="34" charset="0"/>
                    <a:ea typeface="Gill Sans"/>
                    <a:cs typeface="Calibri" panose="020F0502020204030204" pitchFamily="34" charset="0"/>
                    <a:sym typeface="Gill Sans"/>
                  </a:rPr>
                  <a:t>(purity, chastity, </a:t>
                </a:r>
                <a:br>
                  <a:rPr lang="en-US" sz="2000" kern="0" dirty="0">
                    <a:solidFill>
                      <a:srgbClr val="000000"/>
                    </a:solidFill>
                    <a:latin typeface="Calibri" panose="020F0502020204030204" pitchFamily="34" charset="0"/>
                    <a:ea typeface="Gill Sans"/>
                    <a:cs typeface="Calibri" panose="020F0502020204030204" pitchFamily="34" charset="0"/>
                    <a:sym typeface="Gill Sans"/>
                  </a:rPr>
                </a:br>
                <a:r>
                  <a:rPr lang="en-US" sz="2000" kern="0" dirty="0">
                    <a:solidFill>
                      <a:srgbClr val="000000"/>
                    </a:solidFill>
                    <a:latin typeface="Calibri" panose="020F0502020204030204" pitchFamily="34" charset="0"/>
                    <a:ea typeface="Gill Sans"/>
                    <a:cs typeface="Calibri" panose="020F0502020204030204" pitchFamily="34" charset="0"/>
                    <a:sym typeface="Gill Sans"/>
                  </a:rPr>
                  <a:t>obedience, humility)</a:t>
                </a:r>
                <a:endParaRPr sz="700" kern="0" dirty="0">
                  <a:solidFill>
                    <a:srgbClr val="000000"/>
                  </a:solidFill>
                  <a:latin typeface="Calibri" panose="020F0502020204030204" pitchFamily="34" charset="0"/>
                  <a:cs typeface="Calibri" panose="020F0502020204030204" pitchFamily="34" charset="0"/>
                  <a:sym typeface="Arial"/>
                </a:endParaRPr>
              </a:p>
              <a:p>
                <a:pPr defTabSz="457200">
                  <a:lnSpc>
                    <a:spcPct val="90000"/>
                  </a:lnSpc>
                  <a:spcBef>
                    <a:spcPts val="2000"/>
                  </a:spcBef>
                  <a:buClr>
                    <a:srgbClr val="000000"/>
                  </a:buClr>
                  <a:buSzPts val="4000"/>
                </a:pPr>
                <a:r>
                  <a:rPr lang="en-US" sz="2000" b="1" kern="0" dirty="0">
                    <a:solidFill>
                      <a:srgbClr val="000000"/>
                    </a:solidFill>
                    <a:latin typeface="Calibri" panose="020F0502020204030204" pitchFamily="34" charset="0"/>
                    <a:ea typeface="Gill Sans"/>
                    <a:cs typeface="Calibri" panose="020F0502020204030204" pitchFamily="34" charset="0"/>
                    <a:sym typeface="Gill Sans"/>
                  </a:rPr>
                  <a:t>Power hierarchies </a:t>
                </a:r>
                <a:r>
                  <a:rPr lang="en-US" sz="2000" kern="0" dirty="0">
                    <a:solidFill>
                      <a:srgbClr val="000000"/>
                    </a:solidFill>
                    <a:latin typeface="Calibri" panose="020F0502020204030204" pitchFamily="34" charset="0"/>
                    <a:ea typeface="Gill Sans"/>
                    <a:cs typeface="Calibri" panose="020F0502020204030204" pitchFamily="34" charset="0"/>
                    <a:sym typeface="Gill Sans"/>
                  </a:rPr>
                  <a:t>related to social group </a:t>
                </a:r>
                <a:endParaRPr sz="700" kern="0" dirty="0">
                  <a:solidFill>
                    <a:srgbClr val="000000"/>
                  </a:solidFill>
                  <a:latin typeface="Calibri" panose="020F0502020204030204" pitchFamily="34" charset="0"/>
                  <a:cs typeface="Calibri" panose="020F0502020204030204" pitchFamily="34" charset="0"/>
                  <a:sym typeface="Arial"/>
                </a:endParaRPr>
              </a:p>
            </p:txBody>
          </p:sp>
          <p:pic>
            <p:nvPicPr>
              <p:cNvPr id="857" name="Google Shape;857;p8"/>
              <p:cNvPicPr preferRelativeResize="0"/>
              <p:nvPr/>
            </p:nvPicPr>
            <p:blipFill rotWithShape="1">
              <a:blip r:embed="rId3">
                <a:alphaModFix/>
              </a:blip>
              <a:srcRect/>
              <a:stretch/>
            </p:blipFill>
            <p:spPr>
              <a:xfrm>
                <a:off x="399448" y="495130"/>
                <a:ext cx="1638441" cy="1638441"/>
              </a:xfrm>
              <a:prstGeom prst="rect">
                <a:avLst/>
              </a:prstGeom>
              <a:noFill/>
              <a:ln>
                <a:noFill/>
              </a:ln>
            </p:spPr>
          </p:pic>
          <p:pic>
            <p:nvPicPr>
              <p:cNvPr id="858" name="Google Shape;858;p8"/>
              <p:cNvPicPr preferRelativeResize="0"/>
              <p:nvPr/>
            </p:nvPicPr>
            <p:blipFill rotWithShape="1">
              <a:blip r:embed="rId4">
                <a:alphaModFix/>
              </a:blip>
              <a:srcRect b="18199"/>
              <a:stretch/>
            </p:blipFill>
            <p:spPr>
              <a:xfrm>
                <a:off x="428311" y="4218387"/>
                <a:ext cx="1360150" cy="1112620"/>
              </a:xfrm>
              <a:prstGeom prst="rect">
                <a:avLst/>
              </a:prstGeom>
              <a:noFill/>
              <a:ln>
                <a:noFill/>
              </a:ln>
            </p:spPr>
          </p:pic>
          <p:pic>
            <p:nvPicPr>
              <p:cNvPr id="859" name="Google Shape;859;p8"/>
              <p:cNvPicPr preferRelativeResize="0"/>
              <p:nvPr/>
            </p:nvPicPr>
            <p:blipFill rotWithShape="1">
              <a:blip r:embed="rId5">
                <a:alphaModFix/>
              </a:blip>
              <a:srcRect l="51111" r="20139" b="15625"/>
              <a:stretch/>
            </p:blipFill>
            <p:spPr>
              <a:xfrm>
                <a:off x="1006591" y="8983096"/>
                <a:ext cx="622044" cy="1825562"/>
              </a:xfrm>
              <a:prstGeom prst="rect">
                <a:avLst/>
              </a:prstGeom>
              <a:noFill/>
              <a:ln>
                <a:noFill/>
              </a:ln>
            </p:spPr>
          </p:pic>
          <p:pic>
            <p:nvPicPr>
              <p:cNvPr id="860" name="Google Shape;860;p8"/>
              <p:cNvPicPr preferRelativeResize="0"/>
              <p:nvPr/>
            </p:nvPicPr>
            <p:blipFill rotWithShape="1">
              <a:blip r:embed="rId6">
                <a:alphaModFix/>
              </a:blip>
              <a:srcRect l="20556" r="48610" b="17014"/>
              <a:stretch/>
            </p:blipFill>
            <p:spPr>
              <a:xfrm flipH="1">
                <a:off x="943070" y="6350213"/>
                <a:ext cx="685565" cy="1845157"/>
              </a:xfrm>
              <a:prstGeom prst="rect">
                <a:avLst/>
              </a:prstGeom>
              <a:noFill/>
              <a:ln>
                <a:noFill/>
              </a:ln>
            </p:spPr>
          </p:pic>
          <p:pic>
            <p:nvPicPr>
              <p:cNvPr id="861" name="Google Shape;861;p8" descr="https://upload.wikimedia.org/wikipedia/commons/thumb/6/6a/Marriage_symbol.svg/1280px-Marriage_symbol.svg.png"/>
              <p:cNvPicPr preferRelativeResize="0"/>
              <p:nvPr/>
            </p:nvPicPr>
            <p:blipFill rotWithShape="1">
              <a:blip r:embed="rId7">
                <a:alphaModFix/>
              </a:blip>
              <a:srcRect/>
              <a:stretch/>
            </p:blipFill>
            <p:spPr>
              <a:xfrm>
                <a:off x="603288" y="2571532"/>
                <a:ext cx="1295754" cy="863499"/>
              </a:xfrm>
              <a:prstGeom prst="rect">
                <a:avLst/>
              </a:prstGeom>
              <a:noFill/>
              <a:ln>
                <a:noFill/>
              </a:ln>
            </p:spPr>
          </p:pic>
        </p:grpSp>
        <p:pic>
          <p:nvPicPr>
            <p:cNvPr id="862" name="Google Shape;862;p8"/>
            <p:cNvPicPr preferRelativeResize="0"/>
            <p:nvPr/>
          </p:nvPicPr>
          <p:blipFill rotWithShape="1">
            <a:blip r:embed="rId8">
              <a:alphaModFix/>
              <a:biLevel thresh="75000"/>
            </a:blip>
            <a:srcRect/>
            <a:stretch/>
          </p:blipFill>
          <p:spPr>
            <a:xfrm>
              <a:off x="2460884" y="11785055"/>
              <a:ext cx="1657999" cy="1657999"/>
            </a:xfrm>
            <a:prstGeom prst="rect">
              <a:avLst/>
            </a:prstGeom>
            <a:noFill/>
            <a:ln>
              <a:noFill/>
            </a:ln>
          </p:spPr>
        </p:pic>
      </p:grpSp>
      <p:grpSp>
        <p:nvGrpSpPr>
          <p:cNvPr id="863" name="Google Shape;863;p8"/>
          <p:cNvGrpSpPr/>
          <p:nvPr/>
        </p:nvGrpSpPr>
        <p:grpSpPr>
          <a:xfrm>
            <a:off x="2793379" y="706612"/>
            <a:ext cx="8408021" cy="538589"/>
            <a:chOff x="5716802" y="190493"/>
            <a:chExt cx="19928060" cy="1914975"/>
          </a:xfrm>
        </p:grpSpPr>
        <p:sp>
          <p:nvSpPr>
            <p:cNvPr id="864" name="Google Shape;864;p8"/>
            <p:cNvSpPr txBox="1"/>
            <p:nvPr/>
          </p:nvSpPr>
          <p:spPr>
            <a:xfrm>
              <a:off x="5716802" y="190493"/>
              <a:ext cx="5854113" cy="1914975"/>
            </a:xfrm>
            <a:prstGeom prst="rect">
              <a:avLst/>
            </a:prstGeom>
            <a:noFill/>
            <a:ln>
              <a:noFill/>
            </a:ln>
          </p:spPr>
          <p:txBody>
            <a:bodyPr spcFirstLastPara="1" wrap="square" lIns="45713" tIns="22850" rIns="45713" bIns="22850" anchor="t" anchorCtr="0">
              <a:spAutoFit/>
            </a:bodyPr>
            <a:lstStyle/>
            <a:p>
              <a:pPr algn="ctr" defTabSz="457200">
                <a:buClr>
                  <a:srgbClr val="09904F"/>
                </a:buClr>
                <a:buSzPts val="4000"/>
              </a:pPr>
              <a:r>
                <a:rPr lang="en-US" sz="3200" kern="0" dirty="0">
                  <a:solidFill>
                    <a:srgbClr val="09904F"/>
                  </a:solidFill>
                  <a:latin typeface="Tw Cen MT Condensed" panose="020B0606020104020203" pitchFamily="34" charset="77"/>
                  <a:ea typeface="Gill Sans"/>
                  <a:cs typeface="Calibri" panose="020F0502020204030204" pitchFamily="34" charset="0"/>
                  <a:sym typeface="Gill Sans"/>
                </a:rPr>
                <a:t>NORMS </a:t>
              </a:r>
              <a:endParaRPr sz="1000" kern="0" dirty="0">
                <a:solidFill>
                  <a:srgbClr val="000000"/>
                </a:solidFill>
                <a:latin typeface="Tw Cen MT Condensed" panose="020B0606020104020203" pitchFamily="34" charset="77"/>
                <a:cs typeface="Calibri" panose="020F0502020204030204" pitchFamily="34" charset="0"/>
                <a:sym typeface="Arial"/>
              </a:endParaRPr>
            </a:p>
          </p:txBody>
        </p:sp>
        <p:sp>
          <p:nvSpPr>
            <p:cNvPr id="865" name="Google Shape;865;p8"/>
            <p:cNvSpPr txBox="1"/>
            <p:nvPr/>
          </p:nvSpPr>
          <p:spPr>
            <a:xfrm>
              <a:off x="22032090" y="190493"/>
              <a:ext cx="3612772" cy="1914975"/>
            </a:xfrm>
            <a:prstGeom prst="rect">
              <a:avLst/>
            </a:prstGeom>
            <a:noFill/>
            <a:ln>
              <a:noFill/>
            </a:ln>
          </p:spPr>
          <p:txBody>
            <a:bodyPr spcFirstLastPara="1" wrap="square" lIns="45713" tIns="22850" rIns="45713" bIns="22850" anchor="t" anchorCtr="0">
              <a:spAutoFit/>
            </a:bodyPr>
            <a:lstStyle/>
            <a:p>
              <a:pPr algn="just" defTabSz="457200">
                <a:buClr>
                  <a:srgbClr val="09904F"/>
                </a:buClr>
                <a:buSzPts val="4000"/>
              </a:pPr>
              <a:r>
                <a:rPr lang="en-US" sz="3200" kern="0" dirty="0">
                  <a:solidFill>
                    <a:srgbClr val="09904F"/>
                  </a:solidFill>
                  <a:latin typeface="Tw Cen MT Condensed" panose="020B0606020104020203" pitchFamily="34" charset="77"/>
                  <a:ea typeface="Gill Sans"/>
                  <a:cs typeface="Calibri" panose="020F0502020204030204" pitchFamily="34" charset="0"/>
                  <a:sym typeface="Gill Sans"/>
                </a:rPr>
                <a:t>OUTCOMES</a:t>
              </a:r>
              <a:r>
                <a:rPr lang="en-US" sz="2000" kern="0" dirty="0">
                  <a:solidFill>
                    <a:srgbClr val="09904F"/>
                  </a:solidFill>
                  <a:latin typeface="Tw Cen MT Condensed" panose="020B0606020104020203" pitchFamily="34" charset="77"/>
                  <a:ea typeface="Gill Sans"/>
                  <a:cs typeface="Calibri" panose="020F0502020204030204" pitchFamily="34" charset="0"/>
                  <a:sym typeface="Gill Sans"/>
                </a:rPr>
                <a:t> </a:t>
              </a:r>
              <a:endParaRPr sz="1000" kern="0" dirty="0">
                <a:solidFill>
                  <a:srgbClr val="000000"/>
                </a:solidFill>
                <a:latin typeface="Tw Cen MT Condensed" panose="020B0606020104020203" pitchFamily="34" charset="77"/>
                <a:cs typeface="Calibri" panose="020F0502020204030204" pitchFamily="34" charset="0"/>
                <a:sym typeface="Arial"/>
              </a:endParaRPr>
            </a:p>
          </p:txBody>
        </p:sp>
        <p:sp>
          <p:nvSpPr>
            <p:cNvPr id="866" name="Google Shape;866;p8"/>
            <p:cNvSpPr txBox="1"/>
            <p:nvPr/>
          </p:nvSpPr>
          <p:spPr>
            <a:xfrm>
              <a:off x="13042358" y="190493"/>
              <a:ext cx="7524673" cy="1914975"/>
            </a:xfrm>
            <a:prstGeom prst="rect">
              <a:avLst/>
            </a:prstGeom>
            <a:noFill/>
            <a:ln>
              <a:noFill/>
            </a:ln>
          </p:spPr>
          <p:txBody>
            <a:bodyPr spcFirstLastPara="1" wrap="square" lIns="45713" tIns="22850" rIns="45713" bIns="22850" anchor="t" anchorCtr="0">
              <a:spAutoFit/>
            </a:bodyPr>
            <a:lstStyle/>
            <a:p>
              <a:pPr algn="ctr" defTabSz="457200">
                <a:buClr>
                  <a:srgbClr val="09904F"/>
                </a:buClr>
                <a:buSzPts val="4000"/>
              </a:pPr>
              <a:r>
                <a:rPr lang="en-US" sz="3200" kern="0" dirty="0">
                  <a:solidFill>
                    <a:srgbClr val="09904F"/>
                  </a:solidFill>
                  <a:latin typeface="Tw Cen MT Condensed" panose="020B0606020104020203" pitchFamily="34" charset="77"/>
                  <a:ea typeface="Gill Sans"/>
                  <a:cs typeface="Calibri" panose="020F0502020204030204" pitchFamily="34" charset="0"/>
                  <a:sym typeface="Gill Sans"/>
                </a:rPr>
                <a:t>INTERMEDIATE EFFECTS</a:t>
              </a:r>
              <a:endParaRPr sz="1000" kern="0" dirty="0">
                <a:solidFill>
                  <a:srgbClr val="000000"/>
                </a:solidFill>
                <a:latin typeface="Tw Cen MT Condensed" panose="020B0606020104020203" pitchFamily="34" charset="77"/>
                <a:cs typeface="Calibri" panose="020F0502020204030204" pitchFamily="34" charset="0"/>
                <a:sym typeface="Arial"/>
              </a:endParaRPr>
            </a:p>
          </p:txBody>
        </p:sp>
      </p:grpSp>
      <p:sp>
        <p:nvSpPr>
          <p:cNvPr id="867" name="Google Shape;867;p8"/>
          <p:cNvSpPr txBox="1"/>
          <p:nvPr/>
        </p:nvSpPr>
        <p:spPr>
          <a:xfrm rot="-5400000">
            <a:off x="-1333603" y="2772629"/>
            <a:ext cx="5285305" cy="1088418"/>
          </a:xfrm>
          <a:prstGeom prst="rect">
            <a:avLst/>
          </a:prstGeom>
          <a:noFill/>
          <a:ln>
            <a:noFill/>
          </a:ln>
        </p:spPr>
        <p:txBody>
          <a:bodyPr spcFirstLastPara="1" wrap="square" lIns="45713" tIns="22850" rIns="45713" bIns="22850" anchor="t" anchorCtr="0">
            <a:noAutofit/>
          </a:bodyPr>
          <a:lstStyle/>
          <a:p>
            <a:pPr defTabSz="457200">
              <a:lnSpc>
                <a:spcPct val="80000"/>
              </a:lnSpc>
              <a:buClr>
                <a:srgbClr val="09904F"/>
              </a:buClr>
              <a:buSzPts val="10000"/>
            </a:pPr>
            <a:r>
              <a:rPr lang="en-US" sz="6600" kern="0" dirty="0">
                <a:solidFill>
                  <a:srgbClr val="09904F"/>
                </a:solidFill>
                <a:latin typeface="Tw Cen MT Condensed" panose="020B0606020104020203" pitchFamily="34" charset="77"/>
                <a:ea typeface="Gill Sans"/>
                <a:cs typeface="Gill Sans"/>
                <a:sym typeface="Gill Sans"/>
              </a:rPr>
              <a:t>Norms About…</a:t>
            </a:r>
            <a:endParaRPr sz="1000" kern="0" dirty="0">
              <a:solidFill>
                <a:srgbClr val="000000"/>
              </a:solidFill>
              <a:latin typeface="Tw Cen MT Condensed" panose="020B0606020104020203" pitchFamily="34" charset="77"/>
              <a:cs typeface="Arial"/>
              <a:sym typeface="Arial"/>
            </a:endParaRPr>
          </a:p>
        </p:txBody>
      </p:sp>
      <p:sp>
        <p:nvSpPr>
          <p:cNvPr id="868" name="Google Shape;868;p8"/>
          <p:cNvSpPr/>
          <p:nvPr/>
        </p:nvSpPr>
        <p:spPr>
          <a:xfrm>
            <a:off x="5460501" y="1394767"/>
            <a:ext cx="549104" cy="4492117"/>
          </a:xfrm>
          <a:prstGeom prst="rightBrace">
            <a:avLst>
              <a:gd name="adj1" fmla="val 8333"/>
              <a:gd name="adj2" fmla="val 49556"/>
            </a:avLst>
          </a:prstGeom>
          <a:noFill/>
          <a:ln w="76200" cap="flat" cmpd="sng">
            <a:solidFill>
              <a:schemeClr val="accent1"/>
            </a:solidFill>
            <a:prstDash val="solid"/>
            <a:round/>
            <a:headEnd type="none" w="sm" len="sm"/>
            <a:tailEnd type="none" w="sm" len="sm"/>
          </a:ln>
        </p:spPr>
        <p:txBody>
          <a:bodyPr spcFirstLastPara="1" wrap="square" lIns="45713" tIns="22850" rIns="45713" bIns="22850" anchor="ctr" anchorCtr="0">
            <a:noAutofit/>
          </a:bodyPr>
          <a:lstStyle/>
          <a:p>
            <a:pPr algn="ctr" defTabSz="457200">
              <a:buClr>
                <a:srgbClr val="A6A7AC"/>
              </a:buClr>
              <a:buSzPts val="2026"/>
            </a:pPr>
            <a:endParaRPr sz="1013" kern="0" dirty="0">
              <a:solidFill>
                <a:srgbClr val="000000"/>
              </a:solidFill>
              <a:latin typeface="Twentieth Century"/>
              <a:ea typeface="Twentieth Century"/>
              <a:cs typeface="Twentieth Century"/>
              <a:sym typeface="Twentieth Century"/>
            </a:endParaRPr>
          </a:p>
        </p:txBody>
      </p:sp>
      <p:sp>
        <p:nvSpPr>
          <p:cNvPr id="2" name="Slide Number Placeholder 1">
            <a:extLst>
              <a:ext uri="{FF2B5EF4-FFF2-40B4-BE49-F238E27FC236}">
                <a16:creationId xmlns:a16="http://schemas.microsoft.com/office/drawing/2014/main" id="{82406F0E-B757-CF2E-C998-BEB6DDB91ACF}"/>
              </a:ext>
            </a:extLst>
          </p:cNvPr>
          <p:cNvSpPr>
            <a:spLocks noGrp="1"/>
          </p:cNvSpPr>
          <p:nvPr>
            <p:ph type="sldNum" sz="quarter" idx="12"/>
          </p:nvPr>
        </p:nvSpPr>
        <p:spPr/>
        <p:txBody>
          <a:bodyPr/>
          <a:lstStyle/>
          <a:p>
            <a:fld id="{5805A9EC-108B-40EA-95FB-2468C466EA14}" type="slidenum">
              <a:rPr lang="en-US" smtClean="0"/>
              <a:t>18</a:t>
            </a:fld>
            <a:endParaRPr lang="en-US" dirty="0"/>
          </a:p>
        </p:txBody>
      </p:sp>
    </p:spTree>
    <p:extLst>
      <p:ext uri="{BB962C8B-B14F-4D97-AF65-F5344CB8AC3E}">
        <p14:creationId xmlns:p14="http://schemas.microsoft.com/office/powerpoint/2010/main" val="1855178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Shape 872"/>
        <p:cNvGrpSpPr/>
        <p:nvPr/>
      </p:nvGrpSpPr>
      <p:grpSpPr>
        <a:xfrm>
          <a:off x="0" y="0"/>
          <a:ext cx="0" cy="0"/>
          <a:chOff x="0" y="0"/>
          <a:chExt cx="0" cy="0"/>
        </a:xfrm>
      </p:grpSpPr>
      <p:sp>
        <p:nvSpPr>
          <p:cNvPr id="873" name="Google Shape;873;p9"/>
          <p:cNvSpPr txBox="1">
            <a:spLocks noGrp="1"/>
          </p:cNvSpPr>
          <p:nvPr>
            <p:ph type="title"/>
          </p:nvPr>
        </p:nvSpPr>
        <p:spPr/>
        <p:txBody>
          <a:bodyPr/>
          <a:lstStyle/>
          <a:p>
            <a:r>
              <a:rPr lang="en-US" dirty="0"/>
              <a:t>Simply, Social Norms Are…</a:t>
            </a:r>
          </a:p>
        </p:txBody>
      </p:sp>
      <p:sp>
        <p:nvSpPr>
          <p:cNvPr id="2" name="Text Placeholder 1"/>
          <p:cNvSpPr>
            <a:spLocks noGrp="1"/>
          </p:cNvSpPr>
          <p:nvPr>
            <p:ph type="body" idx="3"/>
          </p:nvPr>
        </p:nvSpPr>
        <p:spPr/>
        <p:txBody>
          <a:bodyPr/>
          <a:lstStyle/>
          <a:p>
            <a:r>
              <a:rPr lang="en-US" dirty="0"/>
              <a:t>DEFINITION</a:t>
            </a:r>
          </a:p>
        </p:txBody>
      </p:sp>
      <p:sp>
        <p:nvSpPr>
          <p:cNvPr id="3" name="Text Placeholder 2"/>
          <p:cNvSpPr>
            <a:spLocks noGrp="1"/>
          </p:cNvSpPr>
          <p:nvPr>
            <p:ph type="body" sz="quarter" idx="10"/>
          </p:nvPr>
        </p:nvSpPr>
        <p:spPr/>
        <p:txBody>
          <a:bodyPr/>
          <a:lstStyle/>
          <a:p>
            <a:r>
              <a:rPr lang="en-US" dirty="0"/>
              <a:t>What people in a group believe is a typical (what others do) and appropriate (what others expect me to do) behavior</a:t>
            </a:r>
          </a:p>
          <a:p>
            <a:r>
              <a:rPr lang="en-US" dirty="0"/>
              <a:t>Often defined in relation to a reference group</a:t>
            </a:r>
          </a:p>
          <a:p>
            <a:endParaRPr lang="en-US" dirty="0"/>
          </a:p>
          <a:p>
            <a:endParaRPr lang="en-US" dirty="0"/>
          </a:p>
        </p:txBody>
      </p:sp>
      <p:sp>
        <p:nvSpPr>
          <p:cNvPr id="4" name="Slide Number Placeholder 3">
            <a:extLst>
              <a:ext uri="{FF2B5EF4-FFF2-40B4-BE49-F238E27FC236}">
                <a16:creationId xmlns:a16="http://schemas.microsoft.com/office/drawing/2014/main" id="{3978A8DF-F7BF-F4AF-DC9B-22717F3EF4E8}"/>
              </a:ext>
            </a:extLst>
          </p:cNvPr>
          <p:cNvSpPr>
            <a:spLocks noGrp="1"/>
          </p:cNvSpPr>
          <p:nvPr>
            <p:ph type="sldNum" sz="quarter" idx="12"/>
          </p:nvPr>
        </p:nvSpPr>
        <p:spPr/>
        <p:txBody>
          <a:bodyPr/>
          <a:lstStyle/>
          <a:p>
            <a:fld id="{5805A9EC-108B-40EA-95FB-2468C466EA14}" type="slidenum">
              <a:rPr lang="en-US" smtClean="0"/>
              <a:t>19</a:t>
            </a:fld>
            <a:endParaRPr lang="en-US" dirty="0"/>
          </a:p>
        </p:txBody>
      </p:sp>
    </p:spTree>
    <p:extLst>
      <p:ext uri="{BB962C8B-B14F-4D97-AF65-F5344CB8AC3E}">
        <p14:creationId xmlns:p14="http://schemas.microsoft.com/office/powerpoint/2010/main" val="2854005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20"/>
          <p:cNvSpPr txBox="1">
            <a:spLocks noGrp="1"/>
          </p:cNvSpPr>
          <p:nvPr>
            <p:ph type="title"/>
          </p:nvPr>
        </p:nvSpPr>
        <p:spPr/>
        <p:txBody>
          <a:bodyPr/>
          <a:lstStyle/>
          <a:p>
            <a:r>
              <a:rPr lang="en-US" sz="7200" dirty="0"/>
              <a:t>Introductions &amp; Agenda for Training </a:t>
            </a:r>
          </a:p>
        </p:txBody>
      </p:sp>
      <p:sp>
        <p:nvSpPr>
          <p:cNvPr id="973" name="Google Shape;973;p20"/>
          <p:cNvSpPr txBox="1">
            <a:spLocks noGrp="1"/>
          </p:cNvSpPr>
          <p:nvPr>
            <p:ph type="body" sz="quarter" idx="11"/>
          </p:nvPr>
        </p:nvSpPr>
        <p:spPr/>
        <p:txBody>
          <a:bodyPr/>
          <a:lstStyle/>
          <a:p>
            <a:r>
              <a:rPr lang="en-US" dirty="0"/>
              <a:t>NAMES, ORGANIZATIONS, ROLES, COUNTRY OF WORK </a:t>
            </a:r>
          </a:p>
        </p:txBody>
      </p:sp>
    </p:spTree>
    <p:extLst>
      <p:ext uri="{BB962C8B-B14F-4D97-AF65-F5344CB8AC3E}">
        <p14:creationId xmlns:p14="http://schemas.microsoft.com/office/powerpoint/2010/main" val="2119550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pPr defTabSz="914412" fontAlgn="base"/>
            <a:r>
              <a:rPr lang="en-US" sz="3200" b="1" i="1" dirty="0">
                <a:solidFill>
                  <a:srgbClr val="393941"/>
                </a:solidFill>
                <a:cs typeface="Arial"/>
                <a:sym typeface="Arial"/>
              </a:rPr>
              <a:t>Gender norms </a:t>
            </a:r>
            <a:r>
              <a:rPr lang="en-US" sz="3200" i="1" dirty="0">
                <a:solidFill>
                  <a:srgbClr val="393941"/>
                </a:solidFill>
                <a:cs typeface="Arial"/>
                <a:sym typeface="Arial"/>
              </a:rPr>
              <a:t>are social norms of masculinity or femininity that express the expected behavior of people of a particular gender, and often age, in a given social context. They often reflect and cement inequitable gender relations.</a:t>
            </a:r>
          </a:p>
          <a:p>
            <a:pPr defTabSz="914412" fontAlgn="base"/>
            <a:endParaRPr lang="en-US" sz="1600" dirty="0">
              <a:solidFill>
                <a:srgbClr val="393941"/>
              </a:solidFill>
              <a:cs typeface="Arial"/>
              <a:sym typeface="Arial"/>
            </a:endParaRPr>
          </a:p>
          <a:p>
            <a:pPr algn="r" defTabSz="914412">
              <a:spcBef>
                <a:spcPct val="20000"/>
              </a:spcBef>
            </a:pPr>
            <a:r>
              <a:rPr lang="en-US" dirty="0">
                <a:solidFill>
                  <a:srgbClr val="393941"/>
                </a:solidFill>
                <a:cs typeface="Arial"/>
                <a:sym typeface="Arial"/>
              </a:rPr>
              <a:t>- ALIGN, Overseas Development Institute</a:t>
            </a:r>
            <a:endParaRPr lang="en-US" dirty="0"/>
          </a:p>
        </p:txBody>
      </p:sp>
      <p:sp>
        <p:nvSpPr>
          <p:cNvPr id="2" name="Slide Number Placeholder 1">
            <a:extLst>
              <a:ext uri="{FF2B5EF4-FFF2-40B4-BE49-F238E27FC236}">
                <a16:creationId xmlns:a16="http://schemas.microsoft.com/office/drawing/2014/main" id="{82765B2C-28C2-0710-D706-C1865474BFFD}"/>
              </a:ext>
            </a:extLst>
          </p:cNvPr>
          <p:cNvSpPr>
            <a:spLocks noGrp="1"/>
          </p:cNvSpPr>
          <p:nvPr>
            <p:ph type="sldNum" sz="quarter" idx="12"/>
          </p:nvPr>
        </p:nvSpPr>
        <p:spPr/>
        <p:txBody>
          <a:bodyPr/>
          <a:lstStyle/>
          <a:p>
            <a:fld id="{5805A9EC-108B-40EA-95FB-2468C466EA14}" type="slidenum">
              <a:rPr lang="en-US" smtClean="0"/>
              <a:t>20</a:t>
            </a:fld>
            <a:endParaRPr lang="en-US" dirty="0"/>
          </a:p>
        </p:txBody>
      </p:sp>
    </p:spTree>
    <p:extLst>
      <p:ext uri="{BB962C8B-B14F-4D97-AF65-F5344CB8AC3E}">
        <p14:creationId xmlns:p14="http://schemas.microsoft.com/office/powerpoint/2010/main" val="2230760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Shape 955"/>
        <p:cNvGrpSpPr/>
        <p:nvPr/>
      </p:nvGrpSpPr>
      <p:grpSpPr>
        <a:xfrm>
          <a:off x="0" y="0"/>
          <a:ext cx="0" cy="0"/>
          <a:chOff x="0" y="0"/>
          <a:chExt cx="0" cy="0"/>
        </a:xfrm>
      </p:grpSpPr>
      <p:sp>
        <p:nvSpPr>
          <p:cNvPr id="956" name="Google Shape;956;p18"/>
          <p:cNvSpPr txBox="1">
            <a:spLocks noGrp="1"/>
          </p:cNvSpPr>
          <p:nvPr>
            <p:ph type="title"/>
          </p:nvPr>
        </p:nvSpPr>
        <p:spPr/>
        <p:txBody>
          <a:bodyPr/>
          <a:lstStyle/>
          <a:p>
            <a:r>
              <a:rPr lang="en-US" sz="4800" dirty="0"/>
              <a:t>Social norms are passed on and enforced by reference groups:</a:t>
            </a:r>
          </a:p>
        </p:txBody>
      </p:sp>
      <p:sp>
        <p:nvSpPr>
          <p:cNvPr id="2" name="Text Placeholder 1"/>
          <p:cNvSpPr>
            <a:spLocks noGrp="1"/>
          </p:cNvSpPr>
          <p:nvPr>
            <p:ph type="body" idx="3"/>
          </p:nvPr>
        </p:nvSpPr>
        <p:spPr/>
        <p:txBody>
          <a:bodyPr/>
          <a:lstStyle/>
          <a:p>
            <a:r>
              <a:rPr lang="en-US" dirty="0"/>
              <a:t>DEFINITION</a:t>
            </a:r>
          </a:p>
        </p:txBody>
      </p:sp>
      <p:sp>
        <p:nvSpPr>
          <p:cNvPr id="4" name="Text Placeholder 3"/>
          <p:cNvSpPr>
            <a:spLocks noGrp="1"/>
          </p:cNvSpPr>
          <p:nvPr>
            <p:ph type="body" sz="quarter" idx="10"/>
          </p:nvPr>
        </p:nvSpPr>
        <p:spPr>
          <a:xfrm>
            <a:off x="1060450" y="2971800"/>
            <a:ext cx="4654550" cy="3276600"/>
          </a:xfrm>
        </p:spPr>
        <p:txBody>
          <a:bodyPr>
            <a:normAutofit lnSpcReduction="10000"/>
          </a:bodyPr>
          <a:lstStyle/>
          <a:p>
            <a:pPr>
              <a:spcBef>
                <a:spcPts val="0"/>
              </a:spcBef>
              <a:spcAft>
                <a:spcPts val="1200"/>
              </a:spcAft>
            </a:pPr>
            <a:r>
              <a:rPr lang="en-US" dirty="0"/>
              <a:t>Those who matter to an individual in a specific situation</a:t>
            </a:r>
          </a:p>
          <a:p>
            <a:pPr>
              <a:spcBef>
                <a:spcPts val="0"/>
              </a:spcBef>
              <a:spcAft>
                <a:spcPts val="1200"/>
              </a:spcAft>
            </a:pPr>
            <a:r>
              <a:rPr lang="en-US" dirty="0"/>
              <a:t>They tell us if we’re behaving correctly or not, and whether there are consequences (sanctions, rewards)</a:t>
            </a:r>
          </a:p>
        </p:txBody>
      </p:sp>
      <p:pic>
        <p:nvPicPr>
          <p:cNvPr id="3" name="Picture 2">
            <a:extLst>
              <a:ext uri="{FF2B5EF4-FFF2-40B4-BE49-F238E27FC236}">
                <a16:creationId xmlns:a16="http://schemas.microsoft.com/office/drawing/2014/main" id="{929FDC65-73CA-9646-9D66-22241AD935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1029" y="2842086"/>
            <a:ext cx="6007951" cy="3377285"/>
          </a:xfrm>
          <a:prstGeom prst="rect">
            <a:avLst/>
          </a:prstGeom>
        </p:spPr>
      </p:pic>
      <p:sp>
        <p:nvSpPr>
          <p:cNvPr id="5" name="TextBox 4">
            <a:extLst>
              <a:ext uri="{FF2B5EF4-FFF2-40B4-BE49-F238E27FC236}">
                <a16:creationId xmlns:a16="http://schemas.microsoft.com/office/drawing/2014/main" id="{9F7C44FF-402B-464E-99B7-5D8B50306ADD}"/>
              </a:ext>
            </a:extLst>
          </p:cNvPr>
          <p:cNvSpPr txBox="1"/>
          <p:nvPr/>
        </p:nvSpPr>
        <p:spPr>
          <a:xfrm>
            <a:off x="8610600" y="6219371"/>
            <a:ext cx="4792380" cy="307777"/>
          </a:xfrm>
          <a:prstGeom prst="rect">
            <a:avLst/>
          </a:prstGeom>
          <a:noFill/>
        </p:spPr>
        <p:txBody>
          <a:bodyPr wrap="square" rtlCol="0">
            <a:spAutoFit/>
          </a:bodyPr>
          <a:lstStyle/>
          <a:p>
            <a:r>
              <a:rPr lang="en-US" sz="1400" dirty="0"/>
              <a:t>Photo Credit: Grandmothers Project, Senegal</a:t>
            </a:r>
          </a:p>
        </p:txBody>
      </p:sp>
      <p:sp>
        <p:nvSpPr>
          <p:cNvPr id="6" name="Slide Number Placeholder 5">
            <a:extLst>
              <a:ext uri="{FF2B5EF4-FFF2-40B4-BE49-F238E27FC236}">
                <a16:creationId xmlns:a16="http://schemas.microsoft.com/office/drawing/2014/main" id="{51F7D85D-F32E-039C-47D0-A66834F67269}"/>
              </a:ext>
            </a:extLst>
          </p:cNvPr>
          <p:cNvSpPr>
            <a:spLocks noGrp="1"/>
          </p:cNvSpPr>
          <p:nvPr>
            <p:ph type="sldNum" sz="quarter" idx="12"/>
          </p:nvPr>
        </p:nvSpPr>
        <p:spPr/>
        <p:txBody>
          <a:bodyPr/>
          <a:lstStyle/>
          <a:p>
            <a:fld id="{5805A9EC-108B-40EA-95FB-2468C466EA14}" type="slidenum">
              <a:rPr lang="en-US" smtClean="0"/>
              <a:t>21</a:t>
            </a:fld>
            <a:endParaRPr lang="en-US" dirty="0"/>
          </a:p>
        </p:txBody>
      </p:sp>
    </p:spTree>
    <p:extLst>
      <p:ext uri="{BB962C8B-B14F-4D97-AF65-F5344CB8AC3E}">
        <p14:creationId xmlns:p14="http://schemas.microsoft.com/office/powerpoint/2010/main" val="2322169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Shape 962"/>
        <p:cNvGrpSpPr/>
        <p:nvPr/>
      </p:nvGrpSpPr>
      <p:grpSpPr>
        <a:xfrm>
          <a:off x="0" y="0"/>
          <a:ext cx="0" cy="0"/>
          <a:chOff x="0" y="0"/>
          <a:chExt cx="0" cy="0"/>
        </a:xfrm>
      </p:grpSpPr>
      <p:sp>
        <p:nvSpPr>
          <p:cNvPr id="964" name="Google Shape;964;p19"/>
          <p:cNvSpPr txBox="1">
            <a:spLocks noGrp="1"/>
          </p:cNvSpPr>
          <p:nvPr>
            <p:ph type="title"/>
          </p:nvPr>
        </p:nvSpPr>
        <p:spPr/>
        <p:txBody>
          <a:bodyPr/>
          <a:lstStyle/>
          <a:p>
            <a:r>
              <a:rPr lang="en-US" dirty="0"/>
              <a:t>Reference Groups in your life…</a:t>
            </a:r>
          </a:p>
        </p:txBody>
      </p:sp>
      <p:sp>
        <p:nvSpPr>
          <p:cNvPr id="966" name="Google Shape;966;p19"/>
          <p:cNvSpPr txBox="1">
            <a:spLocks noGrp="1"/>
          </p:cNvSpPr>
          <p:nvPr>
            <p:ph type="body" idx="3"/>
          </p:nvPr>
        </p:nvSpPr>
        <p:spPr/>
        <p:txBody>
          <a:bodyPr/>
          <a:lstStyle/>
          <a:p>
            <a:r>
              <a:rPr lang="en-US" spc="0" dirty="0"/>
              <a:t>GROUP DISCUSSION</a:t>
            </a:r>
          </a:p>
        </p:txBody>
      </p:sp>
      <p:sp>
        <p:nvSpPr>
          <p:cNvPr id="2" name="Text Placeholder 1"/>
          <p:cNvSpPr>
            <a:spLocks noGrp="1"/>
          </p:cNvSpPr>
          <p:nvPr>
            <p:ph type="body" sz="quarter" idx="10"/>
          </p:nvPr>
        </p:nvSpPr>
        <p:spPr>
          <a:xfrm>
            <a:off x="3962023" y="2667000"/>
            <a:ext cx="7315575" cy="3053919"/>
          </a:xfrm>
        </p:spPr>
        <p:txBody>
          <a:bodyPr>
            <a:normAutofit fontScale="92500" lnSpcReduction="10000"/>
          </a:bodyPr>
          <a:lstStyle/>
          <a:p>
            <a:r>
              <a:rPr lang="en-US" dirty="0"/>
              <a:t>Who were the people you turned to for advice and information on the behavior?</a:t>
            </a:r>
          </a:p>
          <a:p>
            <a:r>
              <a:rPr lang="en-US" dirty="0"/>
              <a:t>Who were the people who most influenced your beliefs/ attitudes or behaviors?  </a:t>
            </a:r>
          </a:p>
          <a:p>
            <a:r>
              <a:rPr lang="en-US" dirty="0"/>
              <a:t>How might or did these people react if you took their advice/ did not take their advice?</a:t>
            </a:r>
          </a:p>
          <a:p>
            <a:r>
              <a:rPr lang="en-US" dirty="0"/>
              <a:t>How might these people react if your change your problematic behavior?</a:t>
            </a:r>
          </a:p>
        </p:txBody>
      </p:sp>
      <p:sp>
        <p:nvSpPr>
          <p:cNvPr id="7" name="Text Placeholder 6"/>
          <p:cNvSpPr>
            <a:spLocks noGrp="1"/>
          </p:cNvSpPr>
          <p:nvPr>
            <p:ph type="body" sz="quarter" idx="14"/>
          </p:nvPr>
        </p:nvSpPr>
        <p:spPr/>
        <p:txBody>
          <a:bodyPr/>
          <a:lstStyle/>
          <a:p>
            <a:r>
              <a:rPr lang="en-US" dirty="0"/>
              <a:t>Let’s Try!</a:t>
            </a:r>
          </a:p>
        </p:txBody>
      </p:sp>
      <p:sp>
        <p:nvSpPr>
          <p:cNvPr id="3" name="Slide Number Placeholder 2">
            <a:extLst>
              <a:ext uri="{FF2B5EF4-FFF2-40B4-BE49-F238E27FC236}">
                <a16:creationId xmlns:a16="http://schemas.microsoft.com/office/drawing/2014/main" id="{860D4FE8-94D0-3A24-85C8-B740D47FFEF3}"/>
              </a:ext>
            </a:extLst>
          </p:cNvPr>
          <p:cNvSpPr>
            <a:spLocks noGrp="1"/>
          </p:cNvSpPr>
          <p:nvPr>
            <p:ph type="sldNum" sz="quarter" idx="12"/>
          </p:nvPr>
        </p:nvSpPr>
        <p:spPr/>
        <p:txBody>
          <a:bodyPr/>
          <a:lstStyle/>
          <a:p>
            <a:fld id="{5805A9EC-108B-40EA-95FB-2468C466EA14}" type="slidenum">
              <a:rPr lang="en-US" smtClean="0"/>
              <a:t>22</a:t>
            </a:fld>
            <a:endParaRPr lang="en-US" dirty="0"/>
          </a:p>
        </p:txBody>
      </p:sp>
    </p:spTree>
    <p:extLst>
      <p:ext uri="{BB962C8B-B14F-4D97-AF65-F5344CB8AC3E}">
        <p14:creationId xmlns:p14="http://schemas.microsoft.com/office/powerpoint/2010/main" val="551421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Shape 879"/>
        <p:cNvGrpSpPr/>
        <p:nvPr/>
      </p:nvGrpSpPr>
      <p:grpSpPr>
        <a:xfrm>
          <a:off x="0" y="0"/>
          <a:ext cx="0" cy="0"/>
          <a:chOff x="0" y="0"/>
          <a:chExt cx="0" cy="0"/>
        </a:xfrm>
      </p:grpSpPr>
      <p:sp>
        <p:nvSpPr>
          <p:cNvPr id="881" name="Google Shape;881;p10"/>
          <p:cNvSpPr txBox="1">
            <a:spLocks noGrp="1"/>
          </p:cNvSpPr>
          <p:nvPr>
            <p:ph type="title"/>
          </p:nvPr>
        </p:nvSpPr>
        <p:spPr>
          <a:xfrm>
            <a:off x="1060451" y="1066800"/>
            <a:ext cx="9814302" cy="1905000"/>
          </a:xfrm>
        </p:spPr>
        <p:txBody>
          <a:bodyPr/>
          <a:lstStyle/>
          <a:p>
            <a:r>
              <a:rPr lang="en-US" dirty="0"/>
              <a:t>What is the difference between a norm and an attitude?</a:t>
            </a:r>
          </a:p>
        </p:txBody>
      </p:sp>
      <p:sp>
        <p:nvSpPr>
          <p:cNvPr id="2" name="Text Placeholder 1"/>
          <p:cNvSpPr>
            <a:spLocks noGrp="1"/>
          </p:cNvSpPr>
          <p:nvPr>
            <p:ph type="body" sz="quarter" idx="10"/>
          </p:nvPr>
        </p:nvSpPr>
        <p:spPr>
          <a:xfrm>
            <a:off x="1060450" y="3352800"/>
            <a:ext cx="10445750" cy="2895600"/>
          </a:xfrm>
        </p:spPr>
        <p:txBody>
          <a:bodyPr/>
          <a:lstStyle/>
          <a:p>
            <a:r>
              <a:rPr lang="en-US" dirty="0"/>
              <a:t>Attitudes are personal or independent: individual and internally motivated</a:t>
            </a:r>
          </a:p>
          <a:p>
            <a:r>
              <a:rPr lang="en-US" dirty="0"/>
              <a:t>Social norms are social or interdependent: collective and extrinsically motivated</a:t>
            </a:r>
          </a:p>
          <a:p>
            <a:r>
              <a:rPr lang="en-US" dirty="0"/>
              <a:t>Attitudes can conflict with social norms (but not always)</a:t>
            </a:r>
          </a:p>
        </p:txBody>
      </p:sp>
      <p:sp>
        <p:nvSpPr>
          <p:cNvPr id="3" name="Slide Number Placeholder 2">
            <a:extLst>
              <a:ext uri="{FF2B5EF4-FFF2-40B4-BE49-F238E27FC236}">
                <a16:creationId xmlns:a16="http://schemas.microsoft.com/office/drawing/2014/main" id="{17E95A37-4FD3-C579-DC54-79D555F95CC8}"/>
              </a:ext>
            </a:extLst>
          </p:cNvPr>
          <p:cNvSpPr>
            <a:spLocks noGrp="1"/>
          </p:cNvSpPr>
          <p:nvPr>
            <p:ph type="sldNum" sz="quarter" idx="12"/>
          </p:nvPr>
        </p:nvSpPr>
        <p:spPr/>
        <p:txBody>
          <a:bodyPr/>
          <a:lstStyle/>
          <a:p>
            <a:fld id="{5805A9EC-108B-40EA-95FB-2468C466EA14}" type="slidenum">
              <a:rPr lang="en-US" smtClean="0"/>
              <a:t>23</a:t>
            </a:fld>
            <a:endParaRPr lang="en-US" dirty="0"/>
          </a:p>
        </p:txBody>
      </p:sp>
    </p:spTree>
    <p:extLst>
      <p:ext uri="{BB962C8B-B14F-4D97-AF65-F5344CB8AC3E}">
        <p14:creationId xmlns:p14="http://schemas.microsoft.com/office/powerpoint/2010/main" val="415645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Shape 897"/>
        <p:cNvGrpSpPr/>
        <p:nvPr/>
      </p:nvGrpSpPr>
      <p:grpSpPr>
        <a:xfrm>
          <a:off x="0" y="0"/>
          <a:ext cx="0" cy="0"/>
          <a:chOff x="0" y="0"/>
          <a:chExt cx="0" cy="0"/>
        </a:xfrm>
      </p:grpSpPr>
      <p:sp>
        <p:nvSpPr>
          <p:cNvPr id="899" name="Google Shape;899;p12"/>
          <p:cNvSpPr txBox="1">
            <a:spLocks noGrp="1"/>
          </p:cNvSpPr>
          <p:nvPr>
            <p:ph type="title"/>
          </p:nvPr>
        </p:nvSpPr>
        <p:spPr/>
        <p:txBody>
          <a:bodyPr/>
          <a:lstStyle/>
          <a:p>
            <a:r>
              <a:rPr lang="en-US" dirty="0"/>
              <a:t>Are these attitudes/beliefs or norms?</a:t>
            </a:r>
          </a:p>
        </p:txBody>
      </p:sp>
      <p:sp>
        <p:nvSpPr>
          <p:cNvPr id="2" name="Text Placeholder 1"/>
          <p:cNvSpPr>
            <a:spLocks noGrp="1"/>
          </p:cNvSpPr>
          <p:nvPr>
            <p:ph type="body" sz="quarter" idx="10"/>
          </p:nvPr>
        </p:nvSpPr>
        <p:spPr>
          <a:xfrm>
            <a:off x="3962211" y="2590800"/>
            <a:ext cx="7315575" cy="3657600"/>
          </a:xfrm>
        </p:spPr>
        <p:txBody>
          <a:bodyPr>
            <a:normAutofit fontScale="92500" lnSpcReduction="10000"/>
          </a:bodyPr>
          <a:lstStyle/>
          <a:p>
            <a:r>
              <a:rPr lang="en-US" dirty="0"/>
              <a:t>My mother and mother-in-law want me to have many children, so I do</a:t>
            </a:r>
          </a:p>
          <a:p>
            <a:r>
              <a:rPr lang="en-US" dirty="0"/>
              <a:t>Not becoming pregnant until your last baby walks ensures a well-planned family</a:t>
            </a:r>
          </a:p>
          <a:p>
            <a:r>
              <a:rPr lang="en-US" dirty="0"/>
              <a:t>I use an  amulet with a spiritual blessing to space births because my best friends space their births this way</a:t>
            </a:r>
          </a:p>
          <a:p>
            <a:r>
              <a:rPr lang="en-US" dirty="0"/>
              <a:t>Women who practice family planning are smart.  If a woman has relations during her period, she cannot become pregnant</a:t>
            </a:r>
          </a:p>
        </p:txBody>
      </p:sp>
      <p:sp>
        <p:nvSpPr>
          <p:cNvPr id="7" name="Text Placeholder 6"/>
          <p:cNvSpPr>
            <a:spLocks noGrp="1"/>
          </p:cNvSpPr>
          <p:nvPr>
            <p:ph type="body" sz="quarter" idx="14"/>
          </p:nvPr>
        </p:nvSpPr>
        <p:spPr/>
        <p:txBody>
          <a:bodyPr/>
          <a:lstStyle/>
          <a:p>
            <a:r>
              <a:rPr lang="en-US" dirty="0"/>
              <a:t>Let’s Try!</a:t>
            </a:r>
          </a:p>
        </p:txBody>
      </p:sp>
      <p:sp>
        <p:nvSpPr>
          <p:cNvPr id="3" name="Slide Number Placeholder 2">
            <a:extLst>
              <a:ext uri="{FF2B5EF4-FFF2-40B4-BE49-F238E27FC236}">
                <a16:creationId xmlns:a16="http://schemas.microsoft.com/office/drawing/2014/main" id="{3C74822E-E53B-6AE7-D0DF-D472C5179457}"/>
              </a:ext>
            </a:extLst>
          </p:cNvPr>
          <p:cNvSpPr>
            <a:spLocks noGrp="1"/>
          </p:cNvSpPr>
          <p:nvPr>
            <p:ph type="sldNum" sz="quarter" idx="12"/>
          </p:nvPr>
        </p:nvSpPr>
        <p:spPr/>
        <p:txBody>
          <a:bodyPr/>
          <a:lstStyle/>
          <a:p>
            <a:fld id="{5805A9EC-108B-40EA-95FB-2468C466EA14}" type="slidenum">
              <a:rPr lang="en-US" smtClean="0"/>
              <a:t>24</a:t>
            </a:fld>
            <a:endParaRPr lang="en-US" dirty="0"/>
          </a:p>
        </p:txBody>
      </p:sp>
      <p:sp>
        <p:nvSpPr>
          <p:cNvPr id="6" name="Text Placeholder 1">
            <a:extLst>
              <a:ext uri="{FF2B5EF4-FFF2-40B4-BE49-F238E27FC236}">
                <a16:creationId xmlns:a16="http://schemas.microsoft.com/office/drawing/2014/main" id="{E0E5D25C-6BDD-DF2B-663C-E865AE2E4016}"/>
              </a:ext>
            </a:extLst>
          </p:cNvPr>
          <p:cNvSpPr txBox="1">
            <a:spLocks/>
          </p:cNvSpPr>
          <p:nvPr/>
        </p:nvSpPr>
        <p:spPr>
          <a:xfrm>
            <a:off x="3962211" y="1127505"/>
            <a:ext cx="4502107" cy="288925"/>
          </a:xfrm>
          <a:prstGeom prst="rect">
            <a:avLst/>
          </a:prstGeom>
          <a:noFill/>
          <a:ln>
            <a:noFill/>
          </a:ln>
        </p:spPr>
        <p:txBody>
          <a:bodyPr spcFirstLastPara="1" vert="horz" wrap="square" lIns="45720" tIns="45700" rIns="45720" bIns="45700" rtlCol="0" anchor="ctr" anchorCtr="0">
            <a:noAutofit/>
          </a:bodyPr>
          <a:lstStyle>
            <a:lvl1pPr marL="0" marR="0" lvl="0" indent="0" algn="l" defTabSz="914400" rtl="0" eaLnBrk="1" latinLnBrk="0" hangingPunct="1">
              <a:lnSpc>
                <a:spcPct val="100000"/>
              </a:lnSpc>
              <a:spcBef>
                <a:spcPts val="0"/>
              </a:spcBef>
              <a:spcAft>
                <a:spcPts val="0"/>
              </a:spcAft>
              <a:buClr>
                <a:srgbClr val="7A7B83"/>
              </a:buClr>
              <a:buSzPts val="3600"/>
              <a:buFont typeface="Gill Sans"/>
              <a:buNone/>
              <a:defRPr sz="1800" b="0" i="0" u="none" strike="noStrike" kern="1200" cap="none" spc="300">
                <a:solidFill>
                  <a:srgbClr val="7A7B83"/>
                </a:solidFill>
                <a:latin typeface="Calibri Light" panose="020F0302020204030204" pitchFamily="34" charset="0"/>
                <a:ea typeface="Calibri Light" panose="020F0302020204030204" pitchFamily="34" charset="0"/>
                <a:cs typeface="Calibri Light" panose="020F0302020204030204" pitchFamily="34" charset="0"/>
                <a:sym typeface="Gill Sans"/>
              </a:defRPr>
            </a:lvl1pPr>
            <a:lvl2pPr marL="457200" marR="0" lvl="1" indent="-114300" algn="just" defTabSz="914400" rtl="0" eaLnBrk="1" latinLnBrk="0" hangingPunct="1">
              <a:lnSpc>
                <a:spcPct val="100000"/>
              </a:lnSpc>
              <a:spcBef>
                <a:spcPts val="0"/>
              </a:spcBef>
              <a:spcAft>
                <a:spcPts val="0"/>
              </a:spcAft>
              <a:buClr>
                <a:srgbClr val="515257"/>
              </a:buClr>
              <a:buSzPts val="3600"/>
              <a:buFont typeface="Gill Sans"/>
              <a:buNone/>
              <a:defRPr sz="1800" b="0" i="0" u="none" strike="noStrike" kern="1200" cap="none">
                <a:solidFill>
                  <a:srgbClr val="515257"/>
                </a:solidFill>
                <a:latin typeface="Gill Sans"/>
                <a:ea typeface="Gill Sans"/>
                <a:cs typeface="Gill Sans"/>
                <a:sym typeface="Gill Sans"/>
              </a:defRPr>
            </a:lvl2pPr>
            <a:lvl3pPr marL="685800" marR="0" lvl="2" indent="-114300" algn="just" defTabSz="914400" rtl="0" eaLnBrk="1" latinLnBrk="0" hangingPunct="1">
              <a:lnSpc>
                <a:spcPct val="100000"/>
              </a:lnSpc>
              <a:spcBef>
                <a:spcPts val="0"/>
              </a:spcBef>
              <a:spcAft>
                <a:spcPts val="0"/>
              </a:spcAft>
              <a:buClr>
                <a:srgbClr val="515257"/>
              </a:buClr>
              <a:buSzPts val="3600"/>
              <a:buFont typeface="Gill Sans"/>
              <a:buNone/>
              <a:defRPr sz="1800" b="0" i="0" u="none" strike="noStrike" kern="1200" cap="none">
                <a:solidFill>
                  <a:srgbClr val="515257"/>
                </a:solidFill>
                <a:latin typeface="Gill Sans"/>
                <a:ea typeface="Gill Sans"/>
                <a:cs typeface="Gill Sans"/>
                <a:sym typeface="Gill Sans"/>
              </a:defRPr>
            </a:lvl3pPr>
            <a:lvl4pPr marL="914400" marR="0" lvl="3" indent="-114300" algn="just" defTabSz="914400" rtl="0" eaLnBrk="1" latinLnBrk="0" hangingPunct="1">
              <a:lnSpc>
                <a:spcPct val="100000"/>
              </a:lnSpc>
              <a:spcBef>
                <a:spcPts val="0"/>
              </a:spcBef>
              <a:spcAft>
                <a:spcPts val="0"/>
              </a:spcAft>
              <a:buClr>
                <a:srgbClr val="515257"/>
              </a:buClr>
              <a:buSzPts val="3600"/>
              <a:buFont typeface="Gill Sans"/>
              <a:buNone/>
              <a:defRPr sz="1800" b="0" i="0" u="none" strike="noStrike" kern="1200" cap="none">
                <a:solidFill>
                  <a:srgbClr val="515257"/>
                </a:solidFill>
                <a:latin typeface="Gill Sans"/>
                <a:ea typeface="Gill Sans"/>
                <a:cs typeface="Gill Sans"/>
                <a:sym typeface="Gill Sans"/>
              </a:defRPr>
            </a:lvl4pPr>
            <a:lvl5pPr marL="1143000" marR="0" lvl="4" indent="-114300" algn="just" defTabSz="914400" rtl="0" eaLnBrk="1" latinLnBrk="0" hangingPunct="1">
              <a:lnSpc>
                <a:spcPct val="100000"/>
              </a:lnSpc>
              <a:spcBef>
                <a:spcPts val="0"/>
              </a:spcBef>
              <a:spcAft>
                <a:spcPts val="0"/>
              </a:spcAft>
              <a:buClr>
                <a:srgbClr val="515257"/>
              </a:buClr>
              <a:buSzPts val="3600"/>
              <a:buFont typeface="Gill Sans"/>
              <a:buNone/>
              <a:defRPr sz="1800" b="0" i="0" u="none" strike="noStrike" kern="1200" cap="none">
                <a:solidFill>
                  <a:srgbClr val="515257"/>
                </a:solidFill>
                <a:latin typeface="Gill Sans"/>
                <a:ea typeface="Gill Sans"/>
                <a:cs typeface="Gill Sans"/>
                <a:sym typeface="Gill Sans"/>
              </a:defRPr>
            </a:lvl5pPr>
            <a:lvl6pPr marL="1371600" marR="0" lvl="5" indent="-114300" algn="just" defTabSz="914400" rtl="0" eaLnBrk="1" latinLnBrk="0" hangingPunct="1">
              <a:lnSpc>
                <a:spcPct val="100000"/>
              </a:lnSpc>
              <a:spcBef>
                <a:spcPts val="0"/>
              </a:spcBef>
              <a:spcAft>
                <a:spcPts val="0"/>
              </a:spcAft>
              <a:buClr>
                <a:srgbClr val="A6A7AC"/>
              </a:buClr>
              <a:buSzPts val="2300"/>
              <a:buFont typeface="PT Sans"/>
              <a:buNone/>
              <a:defRPr sz="1150" b="0" i="0" u="none" strike="noStrike" kern="1200" cap="none">
                <a:solidFill>
                  <a:srgbClr val="A6A7AC"/>
                </a:solidFill>
                <a:latin typeface="PT Sans"/>
                <a:ea typeface="PT Sans"/>
                <a:cs typeface="PT Sans"/>
                <a:sym typeface="PT Sans"/>
              </a:defRPr>
            </a:lvl6pPr>
            <a:lvl7pPr marL="1600200" marR="0" lvl="6" indent="-114300" algn="just" defTabSz="914400" rtl="0" eaLnBrk="1" latinLnBrk="0" hangingPunct="1">
              <a:lnSpc>
                <a:spcPct val="100000"/>
              </a:lnSpc>
              <a:spcBef>
                <a:spcPts val="0"/>
              </a:spcBef>
              <a:spcAft>
                <a:spcPts val="0"/>
              </a:spcAft>
              <a:buClr>
                <a:srgbClr val="A6A7AC"/>
              </a:buClr>
              <a:buSzPts val="2300"/>
              <a:buFont typeface="PT Sans"/>
              <a:buNone/>
              <a:defRPr sz="1150" b="0" i="0" u="none" strike="noStrike" kern="1200" cap="none">
                <a:solidFill>
                  <a:srgbClr val="A6A7AC"/>
                </a:solidFill>
                <a:latin typeface="PT Sans"/>
                <a:ea typeface="PT Sans"/>
                <a:cs typeface="PT Sans"/>
                <a:sym typeface="PT Sans"/>
              </a:defRPr>
            </a:lvl7pPr>
            <a:lvl8pPr marL="1828800" marR="0" lvl="7" indent="-114300" algn="just" defTabSz="914400" rtl="0" eaLnBrk="1" latinLnBrk="0" hangingPunct="1">
              <a:lnSpc>
                <a:spcPct val="100000"/>
              </a:lnSpc>
              <a:spcBef>
                <a:spcPts val="0"/>
              </a:spcBef>
              <a:spcAft>
                <a:spcPts val="0"/>
              </a:spcAft>
              <a:buClr>
                <a:srgbClr val="A6A7AC"/>
              </a:buClr>
              <a:buSzPts val="2300"/>
              <a:buFont typeface="PT Sans"/>
              <a:buNone/>
              <a:defRPr sz="1150" b="0" i="0" u="none" strike="noStrike" kern="1200" cap="none">
                <a:solidFill>
                  <a:srgbClr val="A6A7AC"/>
                </a:solidFill>
                <a:latin typeface="PT Sans"/>
                <a:ea typeface="PT Sans"/>
                <a:cs typeface="PT Sans"/>
                <a:sym typeface="PT Sans"/>
              </a:defRPr>
            </a:lvl8pPr>
            <a:lvl9pPr marL="2057400" marR="0" lvl="8" indent="-114300" algn="just" defTabSz="914400" rtl="0" eaLnBrk="1" latinLnBrk="0" hangingPunct="1">
              <a:lnSpc>
                <a:spcPct val="100000"/>
              </a:lnSpc>
              <a:spcBef>
                <a:spcPts val="0"/>
              </a:spcBef>
              <a:spcAft>
                <a:spcPts val="0"/>
              </a:spcAft>
              <a:buClr>
                <a:srgbClr val="A6A7AC"/>
              </a:buClr>
              <a:buSzPts val="2300"/>
              <a:buFont typeface="PT Sans"/>
              <a:buNone/>
              <a:defRPr sz="1150" b="0" i="0" u="none" strike="noStrike" kern="1200" cap="none">
                <a:solidFill>
                  <a:srgbClr val="A6A7AC"/>
                </a:solidFill>
                <a:latin typeface="PT Sans"/>
                <a:ea typeface="PT Sans"/>
                <a:cs typeface="PT Sans"/>
                <a:sym typeface="PT Sans"/>
              </a:defRPr>
            </a:lvl9pPr>
          </a:lstStyle>
          <a:p>
            <a:r>
              <a:rPr lang="en-US" spc="0" dirty="0"/>
              <a:t>GROUP DISCUSSION</a:t>
            </a:r>
          </a:p>
        </p:txBody>
      </p:sp>
    </p:spTree>
    <p:extLst>
      <p:ext uri="{BB962C8B-B14F-4D97-AF65-F5344CB8AC3E}">
        <p14:creationId xmlns:p14="http://schemas.microsoft.com/office/powerpoint/2010/main" val="458075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Shape 906"/>
        <p:cNvGrpSpPr/>
        <p:nvPr/>
      </p:nvGrpSpPr>
      <p:grpSpPr>
        <a:xfrm>
          <a:off x="0" y="0"/>
          <a:ext cx="0" cy="0"/>
          <a:chOff x="0" y="0"/>
          <a:chExt cx="0" cy="0"/>
        </a:xfrm>
      </p:grpSpPr>
      <p:sp>
        <p:nvSpPr>
          <p:cNvPr id="907" name="Google Shape;907;p13"/>
          <p:cNvSpPr txBox="1">
            <a:spLocks noGrp="1"/>
          </p:cNvSpPr>
          <p:nvPr>
            <p:ph type="title"/>
          </p:nvPr>
        </p:nvSpPr>
        <p:spPr/>
        <p:txBody>
          <a:bodyPr/>
          <a:lstStyle/>
          <a:p>
            <a:r>
              <a:rPr lang="en-US" dirty="0"/>
              <a:t>Personal Behavior</a:t>
            </a:r>
          </a:p>
        </p:txBody>
      </p:sp>
      <p:sp>
        <p:nvSpPr>
          <p:cNvPr id="2" name="Text Placeholder 1"/>
          <p:cNvSpPr>
            <a:spLocks noGrp="1"/>
          </p:cNvSpPr>
          <p:nvPr>
            <p:ph type="body" idx="3"/>
          </p:nvPr>
        </p:nvSpPr>
        <p:spPr/>
        <p:txBody>
          <a:bodyPr/>
          <a:lstStyle/>
          <a:p>
            <a:r>
              <a:rPr lang="en-US" dirty="0"/>
              <a:t>DEFINITIONS</a:t>
            </a:r>
          </a:p>
        </p:txBody>
      </p:sp>
      <p:sp>
        <p:nvSpPr>
          <p:cNvPr id="3" name="Text Placeholder 2"/>
          <p:cNvSpPr>
            <a:spLocks noGrp="1"/>
          </p:cNvSpPr>
          <p:nvPr>
            <p:ph type="body" sz="quarter" idx="13"/>
          </p:nvPr>
        </p:nvSpPr>
        <p:spPr>
          <a:xfrm>
            <a:off x="1060449" y="2903904"/>
            <a:ext cx="9875520" cy="457200"/>
          </a:xfrm>
        </p:spPr>
        <p:txBody>
          <a:bodyPr>
            <a:normAutofit lnSpcReduction="10000"/>
          </a:bodyPr>
          <a:lstStyle/>
          <a:p>
            <a:r>
              <a:rPr lang="en-US" dirty="0">
                <a:sym typeface="Gill Sans"/>
              </a:rPr>
              <a:t>Personal Attitude/Belief</a:t>
            </a:r>
            <a:endParaRPr lang="en-US" dirty="0">
              <a:sym typeface="Arial"/>
            </a:endParaRPr>
          </a:p>
          <a:p>
            <a:endParaRPr lang="en-US" dirty="0"/>
          </a:p>
        </p:txBody>
      </p:sp>
      <p:sp>
        <p:nvSpPr>
          <p:cNvPr id="4" name="Text Placeholder 3"/>
          <p:cNvSpPr>
            <a:spLocks noGrp="1"/>
          </p:cNvSpPr>
          <p:nvPr>
            <p:ph type="body" sz="quarter" idx="14"/>
          </p:nvPr>
        </p:nvSpPr>
        <p:spPr>
          <a:xfrm>
            <a:off x="1356615" y="3360471"/>
            <a:ext cx="9579353" cy="1030395"/>
          </a:xfrm>
        </p:spPr>
        <p:txBody>
          <a:bodyPr/>
          <a:lstStyle/>
          <a:p>
            <a:pPr>
              <a:spcAft>
                <a:spcPts val="1200"/>
              </a:spcAft>
            </a:pPr>
            <a:r>
              <a:rPr lang="en-US" b="1" dirty="0">
                <a:sym typeface="Gill Sans"/>
              </a:rPr>
              <a:t>Attitude</a:t>
            </a:r>
            <a:r>
              <a:rPr lang="en-US" dirty="0">
                <a:sym typeface="Gill Sans"/>
              </a:rPr>
              <a:t>: A positive, negative, or neutral opinion that an individual has</a:t>
            </a:r>
            <a:endParaRPr lang="en-US" dirty="0">
              <a:sym typeface="Arial"/>
            </a:endParaRPr>
          </a:p>
          <a:p>
            <a:pPr>
              <a:spcAft>
                <a:spcPts val="1200"/>
              </a:spcAft>
            </a:pPr>
            <a:r>
              <a:rPr lang="en-US" b="1" dirty="0">
                <a:sym typeface="Gill Sans"/>
              </a:rPr>
              <a:t>Belief</a:t>
            </a:r>
            <a:r>
              <a:rPr lang="en-US" dirty="0">
                <a:sym typeface="Gill Sans"/>
              </a:rPr>
              <a:t>: An internal feeling that something is true, even though that belief may be unproven or irrational</a:t>
            </a:r>
            <a:endParaRPr lang="en-US" dirty="0">
              <a:sym typeface="Arial"/>
            </a:endParaRPr>
          </a:p>
        </p:txBody>
      </p:sp>
      <p:sp>
        <p:nvSpPr>
          <p:cNvPr id="5" name="Text Placeholder 4"/>
          <p:cNvSpPr>
            <a:spLocks noGrp="1"/>
          </p:cNvSpPr>
          <p:nvPr>
            <p:ph type="body" sz="quarter" idx="15"/>
          </p:nvPr>
        </p:nvSpPr>
        <p:spPr/>
        <p:txBody>
          <a:bodyPr>
            <a:normAutofit lnSpcReduction="10000"/>
          </a:bodyPr>
          <a:lstStyle/>
          <a:p>
            <a:r>
              <a:rPr lang="en-US" dirty="0">
                <a:sym typeface="Gill Sans"/>
              </a:rPr>
              <a:t>Social Norm</a:t>
            </a:r>
            <a:endParaRPr lang="en-US" dirty="0">
              <a:sym typeface="Arial"/>
            </a:endParaRPr>
          </a:p>
        </p:txBody>
      </p:sp>
      <p:sp>
        <p:nvSpPr>
          <p:cNvPr id="6" name="Text Placeholder 5"/>
          <p:cNvSpPr>
            <a:spLocks noGrp="1"/>
          </p:cNvSpPr>
          <p:nvPr>
            <p:ph type="body" sz="quarter" idx="17"/>
          </p:nvPr>
        </p:nvSpPr>
        <p:spPr/>
        <p:txBody>
          <a:bodyPr/>
          <a:lstStyle/>
          <a:p>
            <a:r>
              <a:rPr lang="en-US" dirty="0"/>
              <a:t>What a person does (an action) and how often they do it</a:t>
            </a:r>
          </a:p>
        </p:txBody>
      </p:sp>
      <p:sp>
        <p:nvSpPr>
          <p:cNvPr id="7" name="Text Placeholder 6"/>
          <p:cNvSpPr>
            <a:spLocks noGrp="1"/>
          </p:cNvSpPr>
          <p:nvPr>
            <p:ph type="body" sz="quarter" idx="18"/>
          </p:nvPr>
        </p:nvSpPr>
        <p:spPr/>
        <p:txBody>
          <a:bodyPr/>
          <a:lstStyle/>
          <a:p>
            <a:r>
              <a:rPr lang="en-US" dirty="0">
                <a:sym typeface="Gill Sans"/>
              </a:rPr>
              <a:t>What a person perceives other people in his/her social reference group do, approve of, and expect others to do</a:t>
            </a:r>
            <a:endParaRPr lang="en-US" dirty="0"/>
          </a:p>
        </p:txBody>
      </p:sp>
      <p:sp>
        <p:nvSpPr>
          <p:cNvPr id="8" name="Slide Number Placeholder 7">
            <a:extLst>
              <a:ext uri="{FF2B5EF4-FFF2-40B4-BE49-F238E27FC236}">
                <a16:creationId xmlns:a16="http://schemas.microsoft.com/office/drawing/2014/main" id="{F8A15071-A7A2-23BC-03A7-CF82F7F3867D}"/>
              </a:ext>
            </a:extLst>
          </p:cNvPr>
          <p:cNvSpPr>
            <a:spLocks noGrp="1"/>
          </p:cNvSpPr>
          <p:nvPr>
            <p:ph type="sldNum" sz="quarter" idx="12"/>
          </p:nvPr>
        </p:nvSpPr>
        <p:spPr/>
        <p:txBody>
          <a:bodyPr/>
          <a:lstStyle/>
          <a:p>
            <a:fld id="{5805A9EC-108B-40EA-95FB-2468C466EA14}" type="slidenum">
              <a:rPr lang="en-US" smtClean="0"/>
              <a:t>25</a:t>
            </a:fld>
            <a:endParaRPr lang="en-US" dirty="0"/>
          </a:p>
        </p:txBody>
      </p:sp>
    </p:spTree>
    <p:extLst>
      <p:ext uri="{BB962C8B-B14F-4D97-AF65-F5344CB8AC3E}">
        <p14:creationId xmlns:p14="http://schemas.microsoft.com/office/powerpoint/2010/main" val="2086495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Shape 917"/>
        <p:cNvGrpSpPr/>
        <p:nvPr/>
      </p:nvGrpSpPr>
      <p:grpSpPr>
        <a:xfrm>
          <a:off x="0" y="0"/>
          <a:ext cx="0" cy="0"/>
          <a:chOff x="0" y="0"/>
          <a:chExt cx="0" cy="0"/>
        </a:xfrm>
      </p:grpSpPr>
      <p:sp>
        <p:nvSpPr>
          <p:cNvPr id="918" name="Google Shape;918;p14"/>
          <p:cNvSpPr txBox="1">
            <a:spLocks noGrp="1"/>
          </p:cNvSpPr>
          <p:nvPr>
            <p:ph type="title"/>
          </p:nvPr>
        </p:nvSpPr>
        <p:spPr/>
        <p:txBody>
          <a:bodyPr/>
          <a:lstStyle/>
          <a:p>
            <a:r>
              <a:rPr lang="en-US" dirty="0"/>
              <a:t>Types of Social Norms</a:t>
            </a:r>
          </a:p>
        </p:txBody>
      </p:sp>
      <p:sp>
        <p:nvSpPr>
          <p:cNvPr id="921" name="Google Shape;921;p14"/>
          <p:cNvSpPr txBox="1">
            <a:spLocks noGrp="1"/>
          </p:cNvSpPr>
          <p:nvPr>
            <p:ph type="body" idx="3"/>
          </p:nvPr>
        </p:nvSpPr>
        <p:spPr/>
        <p:txBody>
          <a:bodyPr/>
          <a:lstStyle/>
          <a:p>
            <a:r>
              <a:rPr lang="en-US" dirty="0"/>
              <a:t>EXAMPLE</a:t>
            </a:r>
          </a:p>
        </p:txBody>
      </p:sp>
      <p:sp>
        <p:nvSpPr>
          <p:cNvPr id="2" name="Text Placeholder 1"/>
          <p:cNvSpPr>
            <a:spLocks noGrp="1"/>
          </p:cNvSpPr>
          <p:nvPr>
            <p:ph type="body" sz="quarter" idx="10"/>
          </p:nvPr>
        </p:nvSpPr>
        <p:spPr/>
        <p:txBody>
          <a:bodyPr/>
          <a:lstStyle/>
          <a:p>
            <a:pPr algn="ctr"/>
            <a:r>
              <a:rPr lang="en-US" sz="2400" dirty="0"/>
              <a:t>Perceptions of what others do</a:t>
            </a:r>
          </a:p>
          <a:p>
            <a:endParaRPr lang="en-US" dirty="0"/>
          </a:p>
        </p:txBody>
      </p:sp>
      <p:sp>
        <p:nvSpPr>
          <p:cNvPr id="9" name="Slide Number Placeholder 8">
            <a:extLst>
              <a:ext uri="{FF2B5EF4-FFF2-40B4-BE49-F238E27FC236}">
                <a16:creationId xmlns:a16="http://schemas.microsoft.com/office/drawing/2014/main" id="{2D02F733-0074-697F-2E29-99F4D2C19FD2}"/>
              </a:ext>
            </a:extLst>
          </p:cNvPr>
          <p:cNvSpPr>
            <a:spLocks noGrp="1"/>
          </p:cNvSpPr>
          <p:nvPr>
            <p:ph type="sldNum" sz="quarter" idx="12"/>
          </p:nvPr>
        </p:nvSpPr>
        <p:spPr/>
        <p:txBody>
          <a:bodyPr/>
          <a:lstStyle/>
          <a:p>
            <a:fld id="{5805A9EC-108B-40EA-95FB-2468C466EA14}" type="slidenum">
              <a:rPr lang="en-US" smtClean="0"/>
              <a:pPr/>
              <a:t>26</a:t>
            </a:fld>
            <a:endParaRPr lang="en-US" dirty="0"/>
          </a:p>
        </p:txBody>
      </p:sp>
      <p:sp>
        <p:nvSpPr>
          <p:cNvPr id="3" name="Text Placeholder 2"/>
          <p:cNvSpPr>
            <a:spLocks noGrp="1"/>
          </p:cNvSpPr>
          <p:nvPr>
            <p:ph type="body" sz="quarter" idx="13"/>
          </p:nvPr>
        </p:nvSpPr>
        <p:spPr/>
        <p:txBody>
          <a:bodyPr>
            <a:normAutofit/>
          </a:bodyPr>
          <a:lstStyle/>
          <a:p>
            <a:pPr algn="ctr"/>
            <a:r>
              <a:rPr lang="en-US" sz="2400" dirty="0"/>
              <a:t>Perceptions of what others expect me to do</a:t>
            </a:r>
          </a:p>
        </p:txBody>
      </p:sp>
      <p:sp>
        <p:nvSpPr>
          <p:cNvPr id="4" name="Text Placeholder 3"/>
          <p:cNvSpPr>
            <a:spLocks noGrp="1"/>
          </p:cNvSpPr>
          <p:nvPr>
            <p:ph type="body" sz="quarter" idx="14"/>
          </p:nvPr>
        </p:nvSpPr>
        <p:spPr/>
        <p:txBody>
          <a:bodyPr>
            <a:normAutofit lnSpcReduction="10000"/>
          </a:bodyPr>
          <a:lstStyle/>
          <a:p>
            <a:r>
              <a:rPr lang="en-US" dirty="0"/>
              <a:t>DESCRIPTIVE NORMS</a:t>
            </a:r>
          </a:p>
        </p:txBody>
      </p:sp>
      <p:sp>
        <p:nvSpPr>
          <p:cNvPr id="5" name="Text Placeholder 4"/>
          <p:cNvSpPr>
            <a:spLocks noGrp="1"/>
          </p:cNvSpPr>
          <p:nvPr>
            <p:ph type="body" sz="quarter" idx="15"/>
          </p:nvPr>
        </p:nvSpPr>
        <p:spPr/>
        <p:txBody>
          <a:bodyPr>
            <a:normAutofit lnSpcReduction="10000"/>
          </a:bodyPr>
          <a:lstStyle/>
          <a:p>
            <a:r>
              <a:rPr lang="en-US" dirty="0"/>
              <a:t>INJUNCTIVE NORMS</a:t>
            </a:r>
          </a:p>
        </p:txBody>
      </p:sp>
      <p:pic>
        <p:nvPicPr>
          <p:cNvPr id="15" name="Google Shape;923;p14"/>
          <p:cNvPicPr preferRelativeResize="0">
            <a:picLocks noGrp="1"/>
          </p:cNvPicPr>
          <p:nvPr>
            <p:ph type="pic" sz="quarter" idx="16"/>
          </p:nvPr>
        </p:nvPicPr>
        <p:blipFill rotWithShape="1">
          <a:blip r:embed="rId3">
            <a:alphaModFix/>
          </a:blip>
          <a:srcRect t="11717" b="11717"/>
          <a:stretch/>
        </p:blipFill>
        <p:spPr/>
      </p:pic>
      <p:pic>
        <p:nvPicPr>
          <p:cNvPr id="6" name="Picture 5">
            <a:extLst>
              <a:ext uri="{FF2B5EF4-FFF2-40B4-BE49-F238E27FC236}">
                <a16:creationId xmlns:a16="http://schemas.microsoft.com/office/drawing/2014/main" id="{92C378AE-777C-FB51-342F-E067F31A87E6}"/>
              </a:ext>
            </a:extLst>
          </p:cNvPr>
          <p:cNvPicPr>
            <a:picLocks noChangeAspect="1"/>
          </p:cNvPicPr>
          <p:nvPr/>
        </p:nvPicPr>
        <p:blipFill rotWithShape="1">
          <a:blip r:embed="rId4"/>
          <a:srcRect l="5496" t="9615" r="8506" b="15385"/>
          <a:stretch/>
        </p:blipFill>
        <p:spPr>
          <a:xfrm>
            <a:off x="7075454" y="4540144"/>
            <a:ext cx="3124200" cy="1416788"/>
          </a:xfrm>
          <a:prstGeom prst="rect">
            <a:avLst/>
          </a:prstGeom>
          <a:ln w="57150">
            <a:solidFill>
              <a:schemeClr val="tx1">
                <a:lumMod val="50000"/>
              </a:schemeClr>
            </a:solidFill>
          </a:ln>
          <a:effectLst/>
        </p:spPr>
      </p:pic>
    </p:spTree>
    <p:extLst>
      <p:ext uri="{BB962C8B-B14F-4D97-AF65-F5344CB8AC3E}">
        <p14:creationId xmlns:p14="http://schemas.microsoft.com/office/powerpoint/2010/main" val="2476606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Shape 928"/>
        <p:cNvGrpSpPr/>
        <p:nvPr/>
      </p:nvGrpSpPr>
      <p:grpSpPr>
        <a:xfrm>
          <a:off x="0" y="0"/>
          <a:ext cx="0" cy="0"/>
          <a:chOff x="0" y="0"/>
          <a:chExt cx="0" cy="0"/>
        </a:xfrm>
      </p:grpSpPr>
      <p:sp>
        <p:nvSpPr>
          <p:cNvPr id="929" name="Google Shape;929;p15"/>
          <p:cNvSpPr txBox="1">
            <a:spLocks noGrp="1"/>
          </p:cNvSpPr>
          <p:nvPr>
            <p:ph type="title"/>
          </p:nvPr>
        </p:nvSpPr>
        <p:spPr>
          <a:xfrm>
            <a:off x="1074304" y="1044509"/>
            <a:ext cx="9814302" cy="1088418"/>
          </a:xfrm>
        </p:spPr>
        <p:txBody>
          <a:bodyPr>
            <a:noAutofit/>
          </a:bodyPr>
          <a:lstStyle/>
          <a:p>
            <a:r>
              <a:rPr lang="en-US" sz="4400" dirty="0"/>
              <a:t>Social norms influence behavior if a person says she/he does or does not do something for the following reasons:</a:t>
            </a:r>
          </a:p>
        </p:txBody>
      </p:sp>
      <p:sp>
        <p:nvSpPr>
          <p:cNvPr id="2" name="Text Placeholder 1"/>
          <p:cNvSpPr>
            <a:spLocks noGrp="1"/>
          </p:cNvSpPr>
          <p:nvPr>
            <p:ph type="body" sz="quarter" idx="10"/>
          </p:nvPr>
        </p:nvSpPr>
        <p:spPr>
          <a:xfrm>
            <a:off x="1097804" y="2745297"/>
            <a:ext cx="4502107" cy="3593888"/>
          </a:xfrm>
          <a:solidFill>
            <a:srgbClr val="2BB673">
              <a:alpha val="30196"/>
            </a:srgbClr>
          </a:solidFill>
        </p:spPr>
        <p:txBody>
          <a:bodyPr>
            <a:normAutofit/>
          </a:bodyPr>
          <a:lstStyle/>
          <a:p>
            <a:pPr marL="457200" indent="-457200">
              <a:lnSpc>
                <a:spcPct val="100000"/>
              </a:lnSpc>
              <a:spcBef>
                <a:spcPts val="600"/>
              </a:spcBef>
              <a:spcAft>
                <a:spcPts val="1200"/>
              </a:spcAft>
              <a:buFont typeface="Arial" panose="020B0604020202020204" pitchFamily="34" charset="0"/>
              <a:buChar char="•"/>
            </a:pPr>
            <a:r>
              <a:rPr lang="en-US" sz="1800" dirty="0"/>
              <a:t>Because other people do it. A person does something because they believe many other people in their social group also do it</a:t>
            </a:r>
          </a:p>
          <a:p>
            <a:pPr marL="457200" indent="-457200">
              <a:lnSpc>
                <a:spcPct val="100000"/>
              </a:lnSpc>
              <a:spcBef>
                <a:spcPts val="600"/>
              </a:spcBef>
              <a:spcAft>
                <a:spcPts val="1200"/>
              </a:spcAft>
              <a:buFont typeface="Arial" panose="020B0604020202020204" pitchFamily="34" charset="0"/>
              <a:buChar char="•"/>
            </a:pPr>
            <a:r>
              <a:rPr lang="en-US" sz="1800" dirty="0"/>
              <a:t>“Most girls in my village have their first baby by the age of 15”</a:t>
            </a:r>
          </a:p>
        </p:txBody>
      </p:sp>
      <p:sp>
        <p:nvSpPr>
          <p:cNvPr id="933" name="Google Shape;933;p15"/>
          <p:cNvSpPr txBox="1">
            <a:spLocks noGrp="1"/>
          </p:cNvSpPr>
          <p:nvPr>
            <p:ph type="body" idx="13"/>
          </p:nvPr>
        </p:nvSpPr>
        <p:spPr/>
        <p:txBody>
          <a:bodyPr>
            <a:noAutofit/>
          </a:bodyPr>
          <a:lstStyle/>
          <a:p>
            <a:pPr marL="457200" indent="-457200">
              <a:lnSpc>
                <a:spcPct val="100000"/>
              </a:lnSpc>
              <a:spcBef>
                <a:spcPts val="600"/>
              </a:spcBef>
              <a:spcAft>
                <a:spcPts val="1200"/>
              </a:spcAft>
              <a:buFont typeface="Arial" panose="020B0604020202020204" pitchFamily="34" charset="0"/>
              <a:buChar char="•"/>
            </a:pPr>
            <a:r>
              <a:rPr lang="en-US" sz="1800" dirty="0"/>
              <a:t>Because other people expect me to do it. A person does something because other people in their social group expect them to</a:t>
            </a:r>
          </a:p>
          <a:p>
            <a:pPr marL="457200" indent="-457200">
              <a:lnSpc>
                <a:spcPct val="100000"/>
              </a:lnSpc>
              <a:spcBef>
                <a:spcPts val="600"/>
              </a:spcBef>
              <a:spcAft>
                <a:spcPts val="1200"/>
              </a:spcAft>
              <a:buFont typeface="Arial" panose="020B0604020202020204" pitchFamily="34" charset="0"/>
              <a:buChar char="•"/>
            </a:pPr>
            <a:r>
              <a:rPr lang="en-US" sz="1800" dirty="0"/>
              <a:t>“If I don’t have a baby by age 15, my husband will beat me (because he thinks I am using FP)”</a:t>
            </a:r>
          </a:p>
        </p:txBody>
      </p:sp>
      <p:sp>
        <p:nvSpPr>
          <p:cNvPr id="4" name="Text Placeholder 3"/>
          <p:cNvSpPr>
            <a:spLocks noGrp="1"/>
          </p:cNvSpPr>
          <p:nvPr>
            <p:ph type="body" sz="quarter" idx="14"/>
          </p:nvPr>
        </p:nvSpPr>
        <p:spPr>
          <a:xfrm>
            <a:off x="1777978" y="2971800"/>
            <a:ext cx="3276600" cy="457200"/>
          </a:xfrm>
        </p:spPr>
        <p:txBody>
          <a:bodyPr>
            <a:normAutofit lnSpcReduction="10000"/>
          </a:bodyPr>
          <a:lstStyle/>
          <a:p>
            <a:r>
              <a:rPr lang="en-US" dirty="0"/>
              <a:t>DESCRIPTIVE NORMS</a:t>
            </a:r>
          </a:p>
          <a:p>
            <a:endParaRPr lang="en-US" dirty="0"/>
          </a:p>
        </p:txBody>
      </p:sp>
      <p:sp>
        <p:nvSpPr>
          <p:cNvPr id="5" name="Text Placeholder 4"/>
          <p:cNvSpPr>
            <a:spLocks noGrp="1"/>
          </p:cNvSpPr>
          <p:nvPr>
            <p:ph type="body" sz="quarter" idx="15"/>
          </p:nvPr>
        </p:nvSpPr>
        <p:spPr/>
        <p:txBody>
          <a:bodyPr>
            <a:normAutofit lnSpcReduction="10000"/>
          </a:bodyPr>
          <a:lstStyle/>
          <a:p>
            <a:r>
              <a:rPr lang="en-US" dirty="0"/>
              <a:t>INJUNCTIVE NORMS</a:t>
            </a:r>
          </a:p>
        </p:txBody>
      </p:sp>
      <p:sp>
        <p:nvSpPr>
          <p:cNvPr id="3" name="Slide Number Placeholder 2">
            <a:extLst>
              <a:ext uri="{FF2B5EF4-FFF2-40B4-BE49-F238E27FC236}">
                <a16:creationId xmlns:a16="http://schemas.microsoft.com/office/drawing/2014/main" id="{51C19BAC-AC7C-859F-50C1-D2ECF3C0AAA5}"/>
              </a:ext>
            </a:extLst>
          </p:cNvPr>
          <p:cNvSpPr>
            <a:spLocks noGrp="1"/>
          </p:cNvSpPr>
          <p:nvPr>
            <p:ph type="sldNum" sz="quarter" idx="12"/>
          </p:nvPr>
        </p:nvSpPr>
        <p:spPr/>
        <p:txBody>
          <a:bodyPr/>
          <a:lstStyle/>
          <a:p>
            <a:fld id="{5805A9EC-108B-40EA-95FB-2468C466EA14}" type="slidenum">
              <a:rPr lang="en-US" smtClean="0"/>
              <a:t>27</a:t>
            </a:fld>
            <a:endParaRPr lang="en-US" dirty="0"/>
          </a:p>
        </p:txBody>
      </p:sp>
    </p:spTree>
    <p:extLst>
      <p:ext uri="{BB962C8B-B14F-4D97-AF65-F5344CB8AC3E}">
        <p14:creationId xmlns:p14="http://schemas.microsoft.com/office/powerpoint/2010/main" val="3446027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Shape 946"/>
        <p:cNvGrpSpPr/>
        <p:nvPr/>
      </p:nvGrpSpPr>
      <p:grpSpPr>
        <a:xfrm>
          <a:off x="0" y="0"/>
          <a:ext cx="0" cy="0"/>
          <a:chOff x="0" y="0"/>
          <a:chExt cx="0" cy="0"/>
        </a:xfrm>
      </p:grpSpPr>
      <p:sp>
        <p:nvSpPr>
          <p:cNvPr id="948" name="Google Shape;948;p17"/>
          <p:cNvSpPr txBox="1">
            <a:spLocks noGrp="1"/>
          </p:cNvSpPr>
          <p:nvPr>
            <p:ph type="title"/>
          </p:nvPr>
        </p:nvSpPr>
        <p:spPr>
          <a:prstGeom prst="rect">
            <a:avLst/>
          </a:prstGeom>
          <a:noFill/>
          <a:ln>
            <a:noFill/>
          </a:ln>
        </p:spPr>
        <p:txBody>
          <a:bodyPr spcFirstLastPara="1" wrap="square" lIns="45713" tIns="22850" rIns="45713" bIns="22850" anchor="t" anchorCtr="0">
            <a:noAutofit/>
          </a:bodyPr>
          <a:lstStyle/>
          <a:p>
            <a:pPr>
              <a:buClr>
                <a:srgbClr val="09904F"/>
              </a:buClr>
            </a:pPr>
            <a:r>
              <a:rPr lang="en-US" sz="5400" b="0" dirty="0">
                <a:solidFill>
                  <a:srgbClr val="09904F"/>
                </a:solidFill>
                <a:latin typeface="Tw Cen MT Condensed" panose="020B0606020104020203" pitchFamily="34" charset="77"/>
              </a:rPr>
              <a:t>Descriptive or </a:t>
            </a:r>
            <a:br>
              <a:rPr lang="en-US" sz="5400" b="0" dirty="0">
                <a:solidFill>
                  <a:srgbClr val="09904F"/>
                </a:solidFill>
                <a:latin typeface="Tw Cen MT Condensed" panose="020B0606020104020203" pitchFamily="34" charset="77"/>
              </a:rPr>
            </a:br>
            <a:r>
              <a:rPr lang="en-US" sz="5400" b="0" dirty="0">
                <a:solidFill>
                  <a:srgbClr val="09904F"/>
                </a:solidFill>
                <a:latin typeface="Tw Cen MT Condensed" panose="020B0606020104020203" pitchFamily="34" charset="77"/>
              </a:rPr>
              <a:t>injunctive norm?</a:t>
            </a:r>
            <a:endParaRPr sz="5400" b="0" dirty="0">
              <a:latin typeface="Tw Cen MT Condensed" panose="020B0606020104020203" pitchFamily="34" charset="77"/>
            </a:endParaRPr>
          </a:p>
        </p:txBody>
      </p:sp>
      <p:sp>
        <p:nvSpPr>
          <p:cNvPr id="9" name="Text Placeholder 8"/>
          <p:cNvSpPr>
            <a:spLocks noGrp="1"/>
          </p:cNvSpPr>
          <p:nvPr>
            <p:ph type="body" sz="quarter" idx="10"/>
          </p:nvPr>
        </p:nvSpPr>
        <p:spPr/>
        <p:txBody>
          <a:bodyPr>
            <a:normAutofit/>
          </a:bodyPr>
          <a:lstStyle/>
          <a:p>
            <a:r>
              <a:rPr lang="en-US" dirty="0"/>
              <a:t>A </a:t>
            </a:r>
            <a:r>
              <a:rPr lang="en-US" dirty="0">
                <a:solidFill>
                  <a:srgbClr val="595959"/>
                </a:solidFill>
              </a:rPr>
              <a:t>husband who allows his wife to use FP will be thought of as less </a:t>
            </a:r>
            <a:r>
              <a:rPr lang="en-US" dirty="0"/>
              <a:t>manly</a:t>
            </a:r>
          </a:p>
          <a:p>
            <a:r>
              <a:rPr lang="en-US" dirty="0"/>
              <a:t>Most men and their wives use traditional family planning methods in this community</a:t>
            </a:r>
          </a:p>
          <a:p>
            <a:r>
              <a:rPr lang="en-US" dirty="0"/>
              <a:t>I don't believe that traditional methods work to space births</a:t>
            </a:r>
          </a:p>
        </p:txBody>
      </p:sp>
      <p:sp>
        <p:nvSpPr>
          <p:cNvPr id="10" name="Text Placeholder 9"/>
          <p:cNvSpPr>
            <a:spLocks noGrp="1"/>
          </p:cNvSpPr>
          <p:nvPr>
            <p:ph type="body" sz="quarter" idx="14"/>
          </p:nvPr>
        </p:nvSpPr>
        <p:spPr/>
        <p:txBody>
          <a:bodyPr/>
          <a:lstStyle/>
          <a:p>
            <a:r>
              <a:rPr lang="en-US" dirty="0"/>
              <a:t>Let’s Try!</a:t>
            </a:r>
          </a:p>
        </p:txBody>
      </p:sp>
      <p:sp>
        <p:nvSpPr>
          <p:cNvPr id="2" name="Slide Number Placeholder 1">
            <a:extLst>
              <a:ext uri="{FF2B5EF4-FFF2-40B4-BE49-F238E27FC236}">
                <a16:creationId xmlns:a16="http://schemas.microsoft.com/office/drawing/2014/main" id="{1E6333C8-ED85-2151-F789-BBF857DDE8DE}"/>
              </a:ext>
            </a:extLst>
          </p:cNvPr>
          <p:cNvSpPr>
            <a:spLocks noGrp="1"/>
          </p:cNvSpPr>
          <p:nvPr>
            <p:ph type="sldNum" sz="quarter" idx="12"/>
          </p:nvPr>
        </p:nvSpPr>
        <p:spPr/>
        <p:txBody>
          <a:bodyPr/>
          <a:lstStyle/>
          <a:p>
            <a:fld id="{5805A9EC-108B-40EA-95FB-2468C466EA14}" type="slidenum">
              <a:rPr lang="en-US" smtClean="0"/>
              <a:t>28</a:t>
            </a:fld>
            <a:endParaRPr lang="en-US" dirty="0"/>
          </a:p>
        </p:txBody>
      </p:sp>
      <p:sp>
        <p:nvSpPr>
          <p:cNvPr id="5" name="Text Placeholder 1">
            <a:extLst>
              <a:ext uri="{FF2B5EF4-FFF2-40B4-BE49-F238E27FC236}">
                <a16:creationId xmlns:a16="http://schemas.microsoft.com/office/drawing/2014/main" id="{A8AD3FB9-4139-D903-C0C7-7893EF9BA0D5}"/>
              </a:ext>
            </a:extLst>
          </p:cNvPr>
          <p:cNvSpPr txBox="1">
            <a:spLocks/>
          </p:cNvSpPr>
          <p:nvPr/>
        </p:nvSpPr>
        <p:spPr>
          <a:xfrm>
            <a:off x="3940252" y="1057224"/>
            <a:ext cx="4502107" cy="288925"/>
          </a:xfrm>
          <a:prstGeom prst="rect">
            <a:avLst/>
          </a:prstGeom>
          <a:noFill/>
          <a:ln>
            <a:noFill/>
          </a:ln>
        </p:spPr>
        <p:txBody>
          <a:bodyPr spcFirstLastPara="1" vert="horz" wrap="square" lIns="45720" tIns="45700" rIns="45720" bIns="45700" rtlCol="0" anchor="ctr" anchorCtr="0">
            <a:noAutofit/>
          </a:bodyPr>
          <a:lstStyle>
            <a:lvl1pPr marL="0" marR="0" lvl="0" indent="0" algn="l" defTabSz="914400" rtl="0" eaLnBrk="1" latinLnBrk="0" hangingPunct="1">
              <a:lnSpc>
                <a:spcPct val="100000"/>
              </a:lnSpc>
              <a:spcBef>
                <a:spcPts val="0"/>
              </a:spcBef>
              <a:spcAft>
                <a:spcPts val="0"/>
              </a:spcAft>
              <a:buClr>
                <a:srgbClr val="7A7B83"/>
              </a:buClr>
              <a:buSzPts val="3600"/>
              <a:buFont typeface="Gill Sans"/>
              <a:buNone/>
              <a:defRPr sz="1800" b="0" i="0" u="none" strike="noStrike" kern="1200" cap="none" spc="300">
                <a:solidFill>
                  <a:srgbClr val="7A7B83"/>
                </a:solidFill>
                <a:latin typeface="Calibri Light" panose="020F0302020204030204" pitchFamily="34" charset="0"/>
                <a:ea typeface="Calibri Light" panose="020F0302020204030204" pitchFamily="34" charset="0"/>
                <a:cs typeface="Calibri Light" panose="020F0302020204030204" pitchFamily="34" charset="0"/>
                <a:sym typeface="Gill Sans"/>
              </a:defRPr>
            </a:lvl1pPr>
            <a:lvl2pPr marL="457200" marR="0" lvl="1" indent="-114300" algn="just" defTabSz="914400" rtl="0" eaLnBrk="1" latinLnBrk="0" hangingPunct="1">
              <a:lnSpc>
                <a:spcPct val="100000"/>
              </a:lnSpc>
              <a:spcBef>
                <a:spcPts val="0"/>
              </a:spcBef>
              <a:spcAft>
                <a:spcPts val="0"/>
              </a:spcAft>
              <a:buClr>
                <a:srgbClr val="515257"/>
              </a:buClr>
              <a:buSzPts val="3600"/>
              <a:buFont typeface="Gill Sans"/>
              <a:buNone/>
              <a:defRPr sz="1800" b="0" i="0" u="none" strike="noStrike" kern="1200" cap="none">
                <a:solidFill>
                  <a:srgbClr val="515257"/>
                </a:solidFill>
                <a:latin typeface="Gill Sans"/>
                <a:ea typeface="Gill Sans"/>
                <a:cs typeface="Gill Sans"/>
                <a:sym typeface="Gill Sans"/>
              </a:defRPr>
            </a:lvl2pPr>
            <a:lvl3pPr marL="685800" marR="0" lvl="2" indent="-114300" algn="just" defTabSz="914400" rtl="0" eaLnBrk="1" latinLnBrk="0" hangingPunct="1">
              <a:lnSpc>
                <a:spcPct val="100000"/>
              </a:lnSpc>
              <a:spcBef>
                <a:spcPts val="0"/>
              </a:spcBef>
              <a:spcAft>
                <a:spcPts val="0"/>
              </a:spcAft>
              <a:buClr>
                <a:srgbClr val="515257"/>
              </a:buClr>
              <a:buSzPts val="3600"/>
              <a:buFont typeface="Gill Sans"/>
              <a:buNone/>
              <a:defRPr sz="1800" b="0" i="0" u="none" strike="noStrike" kern="1200" cap="none">
                <a:solidFill>
                  <a:srgbClr val="515257"/>
                </a:solidFill>
                <a:latin typeface="Gill Sans"/>
                <a:ea typeface="Gill Sans"/>
                <a:cs typeface="Gill Sans"/>
                <a:sym typeface="Gill Sans"/>
              </a:defRPr>
            </a:lvl3pPr>
            <a:lvl4pPr marL="914400" marR="0" lvl="3" indent="-114300" algn="just" defTabSz="914400" rtl="0" eaLnBrk="1" latinLnBrk="0" hangingPunct="1">
              <a:lnSpc>
                <a:spcPct val="100000"/>
              </a:lnSpc>
              <a:spcBef>
                <a:spcPts val="0"/>
              </a:spcBef>
              <a:spcAft>
                <a:spcPts val="0"/>
              </a:spcAft>
              <a:buClr>
                <a:srgbClr val="515257"/>
              </a:buClr>
              <a:buSzPts val="3600"/>
              <a:buFont typeface="Gill Sans"/>
              <a:buNone/>
              <a:defRPr sz="1800" b="0" i="0" u="none" strike="noStrike" kern="1200" cap="none">
                <a:solidFill>
                  <a:srgbClr val="515257"/>
                </a:solidFill>
                <a:latin typeface="Gill Sans"/>
                <a:ea typeface="Gill Sans"/>
                <a:cs typeface="Gill Sans"/>
                <a:sym typeface="Gill Sans"/>
              </a:defRPr>
            </a:lvl4pPr>
            <a:lvl5pPr marL="1143000" marR="0" lvl="4" indent="-114300" algn="just" defTabSz="914400" rtl="0" eaLnBrk="1" latinLnBrk="0" hangingPunct="1">
              <a:lnSpc>
                <a:spcPct val="100000"/>
              </a:lnSpc>
              <a:spcBef>
                <a:spcPts val="0"/>
              </a:spcBef>
              <a:spcAft>
                <a:spcPts val="0"/>
              </a:spcAft>
              <a:buClr>
                <a:srgbClr val="515257"/>
              </a:buClr>
              <a:buSzPts val="3600"/>
              <a:buFont typeface="Gill Sans"/>
              <a:buNone/>
              <a:defRPr sz="1800" b="0" i="0" u="none" strike="noStrike" kern="1200" cap="none">
                <a:solidFill>
                  <a:srgbClr val="515257"/>
                </a:solidFill>
                <a:latin typeface="Gill Sans"/>
                <a:ea typeface="Gill Sans"/>
                <a:cs typeface="Gill Sans"/>
                <a:sym typeface="Gill Sans"/>
              </a:defRPr>
            </a:lvl5pPr>
            <a:lvl6pPr marL="1371600" marR="0" lvl="5" indent="-114300" algn="just" defTabSz="914400" rtl="0" eaLnBrk="1" latinLnBrk="0" hangingPunct="1">
              <a:lnSpc>
                <a:spcPct val="100000"/>
              </a:lnSpc>
              <a:spcBef>
                <a:spcPts val="0"/>
              </a:spcBef>
              <a:spcAft>
                <a:spcPts val="0"/>
              </a:spcAft>
              <a:buClr>
                <a:srgbClr val="A6A7AC"/>
              </a:buClr>
              <a:buSzPts val="2300"/>
              <a:buFont typeface="PT Sans"/>
              <a:buNone/>
              <a:defRPr sz="1150" b="0" i="0" u="none" strike="noStrike" kern="1200" cap="none">
                <a:solidFill>
                  <a:srgbClr val="A6A7AC"/>
                </a:solidFill>
                <a:latin typeface="PT Sans"/>
                <a:ea typeface="PT Sans"/>
                <a:cs typeface="PT Sans"/>
                <a:sym typeface="PT Sans"/>
              </a:defRPr>
            </a:lvl6pPr>
            <a:lvl7pPr marL="1600200" marR="0" lvl="6" indent="-114300" algn="just" defTabSz="914400" rtl="0" eaLnBrk="1" latinLnBrk="0" hangingPunct="1">
              <a:lnSpc>
                <a:spcPct val="100000"/>
              </a:lnSpc>
              <a:spcBef>
                <a:spcPts val="0"/>
              </a:spcBef>
              <a:spcAft>
                <a:spcPts val="0"/>
              </a:spcAft>
              <a:buClr>
                <a:srgbClr val="A6A7AC"/>
              </a:buClr>
              <a:buSzPts val="2300"/>
              <a:buFont typeface="PT Sans"/>
              <a:buNone/>
              <a:defRPr sz="1150" b="0" i="0" u="none" strike="noStrike" kern="1200" cap="none">
                <a:solidFill>
                  <a:srgbClr val="A6A7AC"/>
                </a:solidFill>
                <a:latin typeface="PT Sans"/>
                <a:ea typeface="PT Sans"/>
                <a:cs typeface="PT Sans"/>
                <a:sym typeface="PT Sans"/>
              </a:defRPr>
            </a:lvl7pPr>
            <a:lvl8pPr marL="1828800" marR="0" lvl="7" indent="-114300" algn="just" defTabSz="914400" rtl="0" eaLnBrk="1" latinLnBrk="0" hangingPunct="1">
              <a:lnSpc>
                <a:spcPct val="100000"/>
              </a:lnSpc>
              <a:spcBef>
                <a:spcPts val="0"/>
              </a:spcBef>
              <a:spcAft>
                <a:spcPts val="0"/>
              </a:spcAft>
              <a:buClr>
                <a:srgbClr val="A6A7AC"/>
              </a:buClr>
              <a:buSzPts val="2300"/>
              <a:buFont typeface="PT Sans"/>
              <a:buNone/>
              <a:defRPr sz="1150" b="0" i="0" u="none" strike="noStrike" kern="1200" cap="none">
                <a:solidFill>
                  <a:srgbClr val="A6A7AC"/>
                </a:solidFill>
                <a:latin typeface="PT Sans"/>
                <a:ea typeface="PT Sans"/>
                <a:cs typeface="PT Sans"/>
                <a:sym typeface="PT Sans"/>
              </a:defRPr>
            </a:lvl8pPr>
            <a:lvl9pPr marL="2057400" marR="0" lvl="8" indent="-114300" algn="just" defTabSz="914400" rtl="0" eaLnBrk="1" latinLnBrk="0" hangingPunct="1">
              <a:lnSpc>
                <a:spcPct val="100000"/>
              </a:lnSpc>
              <a:spcBef>
                <a:spcPts val="0"/>
              </a:spcBef>
              <a:spcAft>
                <a:spcPts val="0"/>
              </a:spcAft>
              <a:buClr>
                <a:srgbClr val="A6A7AC"/>
              </a:buClr>
              <a:buSzPts val="2300"/>
              <a:buFont typeface="PT Sans"/>
              <a:buNone/>
              <a:defRPr sz="1150" b="0" i="0" u="none" strike="noStrike" kern="1200" cap="none">
                <a:solidFill>
                  <a:srgbClr val="A6A7AC"/>
                </a:solidFill>
                <a:latin typeface="PT Sans"/>
                <a:ea typeface="PT Sans"/>
                <a:cs typeface="PT Sans"/>
                <a:sym typeface="PT Sans"/>
              </a:defRPr>
            </a:lvl9pPr>
          </a:lstStyle>
          <a:p>
            <a:r>
              <a:rPr lang="en-US" spc="0" dirty="0"/>
              <a:t>GROUP DISCUSSION</a:t>
            </a:r>
          </a:p>
        </p:txBody>
      </p:sp>
    </p:spTree>
    <p:extLst>
      <p:ext uri="{BB962C8B-B14F-4D97-AF65-F5344CB8AC3E}">
        <p14:creationId xmlns:p14="http://schemas.microsoft.com/office/powerpoint/2010/main" val="335353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71"/>
        <p:cNvGrpSpPr/>
        <p:nvPr/>
      </p:nvGrpSpPr>
      <p:grpSpPr>
        <a:xfrm>
          <a:off x="0" y="0"/>
          <a:ext cx="0" cy="0"/>
          <a:chOff x="0" y="0"/>
          <a:chExt cx="0" cy="0"/>
        </a:xfrm>
      </p:grpSpPr>
      <p:sp>
        <p:nvSpPr>
          <p:cNvPr id="972" name="Google Shape;972;p20"/>
          <p:cNvSpPr txBox="1">
            <a:spLocks noGrp="1"/>
          </p:cNvSpPr>
          <p:nvPr>
            <p:ph type="title"/>
          </p:nvPr>
        </p:nvSpPr>
        <p:spPr/>
        <p:txBody>
          <a:bodyPr/>
          <a:lstStyle/>
          <a:p>
            <a:r>
              <a:rPr lang="en-US" dirty="0"/>
              <a:t>Putting it Together</a:t>
            </a:r>
          </a:p>
        </p:txBody>
      </p:sp>
      <p:sp>
        <p:nvSpPr>
          <p:cNvPr id="2" name="Text Placeholder 1"/>
          <p:cNvSpPr>
            <a:spLocks noGrp="1"/>
          </p:cNvSpPr>
          <p:nvPr>
            <p:ph type="body" sz="quarter" idx="11"/>
          </p:nvPr>
        </p:nvSpPr>
        <p:spPr/>
        <p:txBody>
          <a:bodyPr/>
          <a:lstStyle/>
          <a:p>
            <a:r>
              <a:rPr lang="en-US" dirty="0"/>
              <a:t>WHY SOCIAL NORMS MATTER </a:t>
            </a:r>
          </a:p>
        </p:txBody>
      </p:sp>
    </p:spTree>
    <p:extLst>
      <p:ext uri="{BB962C8B-B14F-4D97-AF65-F5344CB8AC3E}">
        <p14:creationId xmlns:p14="http://schemas.microsoft.com/office/powerpoint/2010/main" val="485064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12B5C-1F69-4F48-930A-96989F4DD328}"/>
              </a:ext>
            </a:extLst>
          </p:cNvPr>
          <p:cNvSpPr>
            <a:spLocks noGrp="1"/>
          </p:cNvSpPr>
          <p:nvPr>
            <p:ph type="title"/>
          </p:nvPr>
        </p:nvSpPr>
        <p:spPr>
          <a:xfrm>
            <a:off x="1060451" y="1505118"/>
            <a:ext cx="9814302" cy="780882"/>
          </a:xfrm>
        </p:spPr>
        <p:txBody>
          <a:bodyPr/>
          <a:lstStyle/>
          <a:p>
            <a:r>
              <a:rPr lang="en-US" sz="6000" dirty="0"/>
              <a:t>SNET TRAINING PACKAGE 3-DAY AGENDA</a:t>
            </a:r>
          </a:p>
        </p:txBody>
      </p:sp>
      <p:sp>
        <p:nvSpPr>
          <p:cNvPr id="4" name="Text Placeholder 3"/>
          <p:cNvSpPr>
            <a:spLocks noGrp="1"/>
          </p:cNvSpPr>
          <p:nvPr>
            <p:ph type="body" idx="3"/>
          </p:nvPr>
        </p:nvSpPr>
        <p:spPr>
          <a:xfrm>
            <a:off x="1060450" y="1145517"/>
            <a:ext cx="5949950" cy="210208"/>
          </a:xfrm>
        </p:spPr>
        <p:txBody>
          <a:bodyPr/>
          <a:lstStyle/>
          <a:p>
            <a:r>
              <a:rPr lang="en-US" dirty="0"/>
              <a:t>AGENDA OVERVIEW </a:t>
            </a:r>
          </a:p>
        </p:txBody>
      </p:sp>
      <p:sp>
        <p:nvSpPr>
          <p:cNvPr id="10" name="Up-Down Arrow 9"/>
          <p:cNvSpPr/>
          <p:nvPr/>
        </p:nvSpPr>
        <p:spPr>
          <a:xfrm rot="5400000">
            <a:off x="5784850" y="753735"/>
            <a:ext cx="996950" cy="1044575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524000" y="5715000"/>
            <a:ext cx="9144000" cy="523220"/>
          </a:xfrm>
          <a:prstGeom prst="rect">
            <a:avLst/>
          </a:prstGeom>
          <a:noFill/>
        </p:spPr>
        <p:txBody>
          <a:bodyPr wrap="square" rtlCol="0">
            <a:spAutoFit/>
          </a:bodyPr>
          <a:lstStyle/>
          <a:p>
            <a:pPr algn="ctr"/>
            <a:r>
              <a:rPr lang="en-US" sz="2800" dirty="0">
                <a:solidFill>
                  <a:schemeClr val="bg1"/>
                </a:solidFill>
                <a:latin typeface="+mj-lt"/>
              </a:rPr>
              <a:t>REFER BACK TO THE SNET THROUGHOUT THE PROCESS</a:t>
            </a:r>
          </a:p>
        </p:txBody>
      </p:sp>
      <p:sp>
        <p:nvSpPr>
          <p:cNvPr id="12" name="Rounded Rectangle 11"/>
          <p:cNvSpPr/>
          <p:nvPr/>
        </p:nvSpPr>
        <p:spPr>
          <a:xfrm>
            <a:off x="1524000" y="2398916"/>
            <a:ext cx="2560320" cy="2819400"/>
          </a:xfrm>
          <a:prstGeom prst="roundRect">
            <a:avLst/>
          </a:prstGeom>
          <a:solidFill>
            <a:schemeClr val="bg1">
              <a:lumMod val="8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610146" y="2548508"/>
            <a:ext cx="2377440" cy="1137556"/>
          </a:xfrm>
          <a:prstGeom prst="rect">
            <a:avLst/>
          </a:prstGeom>
        </p:spPr>
        <p:txBody>
          <a:bodyPr wrap="square" anchor="ctr">
            <a:spAutoFit/>
          </a:bodyPr>
          <a:lstStyle/>
          <a:p>
            <a:pPr lvl="0" algn="ctr">
              <a:lnSpc>
                <a:spcPct val="80000"/>
              </a:lnSpc>
            </a:pPr>
            <a:r>
              <a:rPr lang="en-US" sz="2800" dirty="0">
                <a:solidFill>
                  <a:schemeClr val="accent1"/>
                </a:solidFill>
                <a:latin typeface="+mj-lt"/>
                <a:cs typeface="Calibri" panose="020F0502020204030204" pitchFamily="34" charset="0"/>
              </a:rPr>
              <a:t>CORE CONTENT, APPROACHES &amp; FOUNDATIONS </a:t>
            </a:r>
          </a:p>
        </p:txBody>
      </p:sp>
      <p:sp>
        <p:nvSpPr>
          <p:cNvPr id="14" name="Rounded Rectangle 13"/>
          <p:cNvSpPr/>
          <p:nvPr/>
        </p:nvSpPr>
        <p:spPr>
          <a:xfrm>
            <a:off x="4991100" y="2398916"/>
            <a:ext cx="2560320" cy="2819400"/>
          </a:xfrm>
          <a:prstGeom prst="roundRect">
            <a:avLst/>
          </a:prstGeom>
          <a:solidFill>
            <a:srgbClr val="D1D1D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8458200" y="2398916"/>
            <a:ext cx="2560320" cy="2819400"/>
          </a:xfrm>
          <a:prstGeom prst="roundRect">
            <a:avLst/>
          </a:prstGeom>
          <a:solidFill>
            <a:schemeClr val="bg1">
              <a:lumMod val="7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8549640" y="2720863"/>
            <a:ext cx="2377440" cy="792846"/>
          </a:xfrm>
          <a:prstGeom prst="rect">
            <a:avLst/>
          </a:prstGeom>
        </p:spPr>
        <p:txBody>
          <a:bodyPr wrap="square" anchor="ctr">
            <a:spAutoFit/>
          </a:bodyPr>
          <a:lstStyle/>
          <a:p>
            <a:pPr lvl="0" algn="ctr">
              <a:lnSpc>
                <a:spcPct val="80000"/>
              </a:lnSpc>
            </a:pPr>
            <a:r>
              <a:rPr lang="en-US" sz="2800" dirty="0">
                <a:solidFill>
                  <a:schemeClr val="accent1"/>
                </a:solidFill>
                <a:latin typeface="+mj-lt"/>
                <a:cs typeface="Calibri" panose="020F0502020204030204" pitchFamily="34" charset="0"/>
              </a:rPr>
              <a:t>BECOMING SNET EXPERTS</a:t>
            </a:r>
          </a:p>
        </p:txBody>
      </p:sp>
      <p:sp>
        <p:nvSpPr>
          <p:cNvPr id="24" name="Rectangle 23"/>
          <p:cNvSpPr/>
          <p:nvPr/>
        </p:nvSpPr>
        <p:spPr>
          <a:xfrm>
            <a:off x="5138667" y="3849268"/>
            <a:ext cx="2286000" cy="1205843"/>
          </a:xfrm>
          <a:prstGeom prst="rect">
            <a:avLst/>
          </a:prstGeom>
        </p:spPr>
        <p:txBody>
          <a:bodyPr wrap="square" anchor="ctr">
            <a:spAutoFit/>
          </a:bodyPr>
          <a:lstStyle/>
          <a:p>
            <a:pPr lvl="0" algn="ctr">
              <a:lnSpc>
                <a:spcPct val="80000"/>
              </a:lnSpc>
            </a:pPr>
            <a:r>
              <a:rPr lang="en-US" dirty="0">
                <a:solidFill>
                  <a:srgbClr val="393941"/>
                </a:solidFill>
                <a:cs typeface="Calibri" panose="020F0502020204030204" pitchFamily="34" charset="0"/>
              </a:rPr>
              <a:t>4-5 hours</a:t>
            </a:r>
          </a:p>
          <a:p>
            <a:pPr lvl="0" algn="ctr">
              <a:lnSpc>
                <a:spcPct val="80000"/>
              </a:lnSpc>
            </a:pPr>
            <a:endParaRPr lang="en-US" dirty="0">
              <a:solidFill>
                <a:srgbClr val="393941"/>
              </a:solidFill>
              <a:cs typeface="Calibri" panose="020F0502020204030204" pitchFamily="34" charset="0"/>
            </a:endParaRPr>
          </a:p>
          <a:p>
            <a:pPr lvl="0" algn="ctr">
              <a:lnSpc>
                <a:spcPct val="80000"/>
              </a:lnSpc>
            </a:pPr>
            <a:r>
              <a:rPr lang="en-US" dirty="0">
                <a:solidFill>
                  <a:srgbClr val="393941"/>
                </a:solidFill>
                <a:cs typeface="Calibri" panose="020F0502020204030204" pitchFamily="34" charset="0"/>
              </a:rPr>
              <a:t>SNET Phases 1,2,3</a:t>
            </a:r>
          </a:p>
          <a:p>
            <a:pPr lvl="0" algn="ctr">
              <a:lnSpc>
                <a:spcPct val="80000"/>
              </a:lnSpc>
            </a:pPr>
            <a:endParaRPr lang="en-US" dirty="0">
              <a:solidFill>
                <a:srgbClr val="393941"/>
              </a:solidFill>
              <a:cs typeface="Calibri" panose="020F0502020204030204" pitchFamily="34" charset="0"/>
            </a:endParaRPr>
          </a:p>
          <a:p>
            <a:pPr lvl="0" algn="ctr">
              <a:lnSpc>
                <a:spcPct val="80000"/>
              </a:lnSpc>
            </a:pPr>
            <a:endParaRPr lang="en-US" dirty="0">
              <a:solidFill>
                <a:srgbClr val="393941"/>
              </a:solidFill>
              <a:cs typeface="Calibri" panose="020F0502020204030204" pitchFamily="34" charset="0"/>
            </a:endParaRPr>
          </a:p>
        </p:txBody>
      </p:sp>
      <p:sp>
        <p:nvSpPr>
          <p:cNvPr id="25" name="Rectangle 24"/>
          <p:cNvSpPr/>
          <p:nvPr/>
        </p:nvSpPr>
        <p:spPr>
          <a:xfrm>
            <a:off x="1496406" y="3849268"/>
            <a:ext cx="2560320" cy="984244"/>
          </a:xfrm>
          <a:prstGeom prst="rect">
            <a:avLst/>
          </a:prstGeom>
        </p:spPr>
        <p:txBody>
          <a:bodyPr wrap="square" anchor="ctr">
            <a:spAutoFit/>
          </a:bodyPr>
          <a:lstStyle/>
          <a:p>
            <a:pPr lvl="0" algn="ctr">
              <a:lnSpc>
                <a:spcPct val="80000"/>
              </a:lnSpc>
            </a:pPr>
            <a:r>
              <a:rPr lang="en-US" dirty="0">
                <a:solidFill>
                  <a:srgbClr val="393941"/>
                </a:solidFill>
                <a:cs typeface="Calibri" panose="020F0502020204030204" pitchFamily="34" charset="0"/>
              </a:rPr>
              <a:t>4-5 hours</a:t>
            </a:r>
          </a:p>
          <a:p>
            <a:pPr lvl="0" algn="ctr">
              <a:lnSpc>
                <a:spcPct val="80000"/>
              </a:lnSpc>
            </a:pPr>
            <a:endParaRPr lang="en-US" dirty="0">
              <a:solidFill>
                <a:srgbClr val="393941"/>
              </a:solidFill>
              <a:cs typeface="Calibri" panose="020F0502020204030204" pitchFamily="34" charset="0"/>
            </a:endParaRPr>
          </a:p>
          <a:p>
            <a:pPr lvl="0" algn="ctr">
              <a:lnSpc>
                <a:spcPct val="80000"/>
              </a:lnSpc>
            </a:pPr>
            <a:r>
              <a:rPr lang="en-US" dirty="0">
                <a:solidFill>
                  <a:srgbClr val="393941"/>
                </a:solidFill>
                <a:cs typeface="Calibri" panose="020F0502020204030204" pitchFamily="34" charset="0"/>
              </a:rPr>
              <a:t>Social Norms Concepts &amp; Participatory Approaches</a:t>
            </a:r>
            <a:endParaRPr lang="en-US" sz="2000" dirty="0">
              <a:solidFill>
                <a:srgbClr val="393941"/>
              </a:solidFill>
              <a:cs typeface="Calibri" panose="020F0502020204030204" pitchFamily="34" charset="0"/>
            </a:endParaRPr>
          </a:p>
        </p:txBody>
      </p:sp>
      <p:sp>
        <p:nvSpPr>
          <p:cNvPr id="26" name="Rectangle 25"/>
          <p:cNvSpPr/>
          <p:nvPr/>
        </p:nvSpPr>
        <p:spPr>
          <a:xfrm>
            <a:off x="8593702" y="3849267"/>
            <a:ext cx="2286000" cy="1205843"/>
          </a:xfrm>
          <a:prstGeom prst="rect">
            <a:avLst/>
          </a:prstGeom>
        </p:spPr>
        <p:txBody>
          <a:bodyPr wrap="square" anchor="ctr">
            <a:spAutoFit/>
          </a:bodyPr>
          <a:lstStyle/>
          <a:p>
            <a:pPr lvl="0" algn="ctr">
              <a:lnSpc>
                <a:spcPct val="80000"/>
              </a:lnSpc>
            </a:pPr>
            <a:r>
              <a:rPr lang="en-US" dirty="0">
                <a:solidFill>
                  <a:srgbClr val="393941"/>
                </a:solidFill>
                <a:cs typeface="Calibri" panose="020F0502020204030204" pitchFamily="34" charset="0"/>
              </a:rPr>
              <a:t>4-5 hours</a:t>
            </a:r>
          </a:p>
          <a:p>
            <a:pPr lvl="0" algn="ctr">
              <a:lnSpc>
                <a:spcPct val="80000"/>
              </a:lnSpc>
            </a:pPr>
            <a:endParaRPr lang="en-US" dirty="0">
              <a:solidFill>
                <a:srgbClr val="393941"/>
              </a:solidFill>
              <a:cs typeface="Calibri" panose="020F0502020204030204" pitchFamily="34" charset="0"/>
            </a:endParaRPr>
          </a:p>
          <a:p>
            <a:pPr lvl="0" algn="ctr">
              <a:lnSpc>
                <a:spcPct val="80000"/>
              </a:lnSpc>
            </a:pPr>
            <a:r>
              <a:rPr lang="en-US" dirty="0">
                <a:solidFill>
                  <a:srgbClr val="393941"/>
                </a:solidFill>
                <a:cs typeface="Calibri" panose="020F0502020204030204" pitchFamily="34" charset="0"/>
              </a:rPr>
              <a:t>SNET Phases 4,5 </a:t>
            </a:r>
          </a:p>
          <a:p>
            <a:pPr lvl="0" algn="ctr">
              <a:lnSpc>
                <a:spcPct val="80000"/>
              </a:lnSpc>
            </a:pPr>
            <a:r>
              <a:rPr lang="en-US" dirty="0">
                <a:solidFill>
                  <a:srgbClr val="393941"/>
                </a:solidFill>
                <a:cs typeface="Calibri" panose="020F0502020204030204" pitchFamily="34" charset="0"/>
              </a:rPr>
              <a:t>Closing Reflections</a:t>
            </a:r>
          </a:p>
          <a:p>
            <a:pPr lvl="0" algn="ctr">
              <a:lnSpc>
                <a:spcPct val="80000"/>
              </a:lnSpc>
            </a:pPr>
            <a:endParaRPr lang="en-US" dirty="0">
              <a:solidFill>
                <a:srgbClr val="393941"/>
              </a:solidFill>
              <a:cs typeface="Calibri" panose="020F0502020204030204" pitchFamily="34" charset="0"/>
            </a:endParaRPr>
          </a:p>
        </p:txBody>
      </p:sp>
      <p:sp>
        <p:nvSpPr>
          <p:cNvPr id="18" name="Rectangle 17">
            <a:extLst>
              <a:ext uri="{FF2B5EF4-FFF2-40B4-BE49-F238E27FC236}">
                <a16:creationId xmlns:a16="http://schemas.microsoft.com/office/drawing/2014/main" id="{622110E4-D85A-7F4E-BF2B-4131E25D664F}"/>
              </a:ext>
            </a:extLst>
          </p:cNvPr>
          <p:cNvSpPr/>
          <p:nvPr/>
        </p:nvSpPr>
        <p:spPr>
          <a:xfrm>
            <a:off x="5094605" y="2548508"/>
            <a:ext cx="2377440" cy="1137556"/>
          </a:xfrm>
          <a:prstGeom prst="rect">
            <a:avLst/>
          </a:prstGeom>
        </p:spPr>
        <p:txBody>
          <a:bodyPr wrap="square" anchor="ctr">
            <a:spAutoFit/>
          </a:bodyPr>
          <a:lstStyle/>
          <a:p>
            <a:pPr lvl="0" algn="ctr">
              <a:lnSpc>
                <a:spcPct val="80000"/>
              </a:lnSpc>
            </a:pPr>
            <a:r>
              <a:rPr lang="en-US" sz="2800" dirty="0">
                <a:solidFill>
                  <a:schemeClr val="accent1"/>
                </a:solidFill>
                <a:latin typeface="+mj-lt"/>
                <a:cs typeface="Calibri" panose="020F0502020204030204" pitchFamily="34" charset="0"/>
              </a:rPr>
              <a:t>FAMILIARIZING AND PRACTICING THE SNET </a:t>
            </a:r>
          </a:p>
        </p:txBody>
      </p:sp>
      <p:sp>
        <p:nvSpPr>
          <p:cNvPr id="6" name="Slide Number Placeholder 5">
            <a:extLst>
              <a:ext uri="{FF2B5EF4-FFF2-40B4-BE49-F238E27FC236}">
                <a16:creationId xmlns:a16="http://schemas.microsoft.com/office/drawing/2014/main" id="{1C2DCAE2-2438-2646-C957-2CEAC8E29CBA}"/>
              </a:ext>
            </a:extLst>
          </p:cNvPr>
          <p:cNvSpPr>
            <a:spLocks noGrp="1"/>
          </p:cNvSpPr>
          <p:nvPr>
            <p:ph type="sldNum" sz="quarter" idx="12"/>
          </p:nvPr>
        </p:nvSpPr>
        <p:spPr/>
        <p:txBody>
          <a:bodyPr/>
          <a:lstStyle/>
          <a:p>
            <a:fld id="{5805A9EC-108B-40EA-95FB-2468C466EA14}" type="slidenum">
              <a:rPr lang="en-US" smtClean="0"/>
              <a:t>3</a:t>
            </a:fld>
            <a:endParaRPr lang="en-US" dirty="0"/>
          </a:p>
        </p:txBody>
      </p:sp>
    </p:spTree>
    <p:custDataLst>
      <p:tags r:id="rId1"/>
    </p:custDataLst>
    <p:extLst>
      <p:ext uri="{BB962C8B-B14F-4D97-AF65-F5344CB8AC3E}">
        <p14:creationId xmlns:p14="http://schemas.microsoft.com/office/powerpoint/2010/main" val="1998318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Shape 977"/>
        <p:cNvGrpSpPr/>
        <p:nvPr/>
      </p:nvGrpSpPr>
      <p:grpSpPr>
        <a:xfrm>
          <a:off x="0" y="0"/>
          <a:ext cx="0" cy="0"/>
          <a:chOff x="0" y="0"/>
          <a:chExt cx="0" cy="0"/>
        </a:xfrm>
      </p:grpSpPr>
      <p:sp>
        <p:nvSpPr>
          <p:cNvPr id="978" name="Google Shape;978;p21"/>
          <p:cNvSpPr txBox="1"/>
          <p:nvPr/>
        </p:nvSpPr>
        <p:spPr>
          <a:xfrm>
            <a:off x="7346117" y="6386484"/>
            <a:ext cx="4845883" cy="292368"/>
          </a:xfrm>
          <a:prstGeom prst="rect">
            <a:avLst/>
          </a:prstGeom>
          <a:noFill/>
          <a:ln>
            <a:noFill/>
          </a:ln>
        </p:spPr>
        <p:txBody>
          <a:bodyPr spcFirstLastPara="1" wrap="square" lIns="45713" tIns="22850" rIns="45713" bIns="22850" anchor="t" anchorCtr="0">
            <a:spAutoFit/>
          </a:bodyPr>
          <a:lstStyle/>
          <a:p>
            <a:pPr defTabSz="457200">
              <a:buClr>
                <a:srgbClr val="525357"/>
              </a:buClr>
              <a:buSzPts val="3200"/>
            </a:pPr>
            <a:r>
              <a:rPr lang="en-US" sz="1600" kern="0" dirty="0">
                <a:solidFill>
                  <a:srgbClr val="525357"/>
                </a:solidFill>
                <a:latin typeface="Gill Sans"/>
                <a:ea typeface="Gill Sans"/>
                <a:cs typeface="Gill Sans"/>
                <a:sym typeface="Gill Sans"/>
              </a:rPr>
              <a:t>Adapted from CARE, 2017 &amp; Chung &amp; Rimal, 2016</a:t>
            </a:r>
            <a:endParaRPr sz="700" kern="0" dirty="0">
              <a:solidFill>
                <a:srgbClr val="000000"/>
              </a:solidFill>
              <a:latin typeface="Arial"/>
              <a:cs typeface="Arial"/>
              <a:sym typeface="Arial"/>
            </a:endParaRPr>
          </a:p>
        </p:txBody>
      </p:sp>
      <p:graphicFrame>
        <p:nvGraphicFramePr>
          <p:cNvPr id="979" name="Google Shape;979;p21"/>
          <p:cNvGraphicFramePr/>
          <p:nvPr>
            <p:extLst>
              <p:ext uri="{D42A27DB-BD31-4B8C-83A1-F6EECF244321}">
                <p14:modId xmlns:p14="http://schemas.microsoft.com/office/powerpoint/2010/main" val="1945358602"/>
              </p:ext>
            </p:extLst>
          </p:nvPr>
        </p:nvGraphicFramePr>
        <p:xfrm>
          <a:off x="652522" y="786774"/>
          <a:ext cx="10886956" cy="5263878"/>
        </p:xfrm>
        <a:graphic>
          <a:graphicData uri="http://schemas.openxmlformats.org/drawingml/2006/table">
            <a:tbl>
              <a:tblPr firstRow="1" bandRow="1">
                <a:tableStyleId>{0660B408-B3CF-4A94-85FC-2B1E0A45F4A2}</a:tableStyleId>
              </a:tblPr>
              <a:tblGrid>
                <a:gridCol w="1040441">
                  <a:extLst>
                    <a:ext uri="{9D8B030D-6E8A-4147-A177-3AD203B41FA5}">
                      <a16:colId xmlns:a16="http://schemas.microsoft.com/office/drawing/2014/main" val="20000"/>
                    </a:ext>
                  </a:extLst>
                </a:gridCol>
                <a:gridCol w="2601428">
                  <a:extLst>
                    <a:ext uri="{9D8B030D-6E8A-4147-A177-3AD203B41FA5}">
                      <a16:colId xmlns:a16="http://schemas.microsoft.com/office/drawing/2014/main" val="20001"/>
                    </a:ext>
                  </a:extLst>
                </a:gridCol>
                <a:gridCol w="7245087">
                  <a:extLst>
                    <a:ext uri="{9D8B030D-6E8A-4147-A177-3AD203B41FA5}">
                      <a16:colId xmlns:a16="http://schemas.microsoft.com/office/drawing/2014/main" val="20002"/>
                    </a:ext>
                  </a:extLst>
                </a:gridCol>
              </a:tblGrid>
              <a:tr h="371465">
                <a:tc gridSpan="2">
                  <a:txBody>
                    <a:bodyPr/>
                    <a:lstStyle/>
                    <a:p>
                      <a:pPr marL="0" marR="0" lvl="0" indent="0" algn="ctr" rtl="0">
                        <a:lnSpc>
                          <a:spcPct val="100000"/>
                        </a:lnSpc>
                        <a:spcBef>
                          <a:spcPts val="0"/>
                        </a:spcBef>
                        <a:spcAft>
                          <a:spcPts val="0"/>
                        </a:spcAft>
                        <a:buClr>
                          <a:srgbClr val="FFFFFF"/>
                        </a:buClr>
                        <a:buSzPts val="4200"/>
                        <a:buFont typeface="Gill Sans"/>
                        <a:buNone/>
                      </a:pPr>
                      <a:r>
                        <a:rPr lang="en-US" sz="2100" u="none" strike="noStrike" cap="none" dirty="0">
                          <a:sym typeface="Gill Sans"/>
                        </a:rPr>
                        <a:t>TERM</a:t>
                      </a:r>
                      <a:endParaRPr sz="400" dirty="0">
                        <a:latin typeface="Calibri" panose="020F0502020204030204" pitchFamily="34" charset="0"/>
                        <a:cs typeface="Calibri" panose="020F0502020204030204" pitchFamily="34" charset="0"/>
                      </a:endParaRPr>
                    </a:p>
                  </a:txBody>
                  <a:tcPr marL="51438" marR="51438" marT="25713" marB="2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lvl="0" indent="0" algn="ctr" rtl="0">
                        <a:lnSpc>
                          <a:spcPct val="100000"/>
                        </a:lnSpc>
                        <a:spcBef>
                          <a:spcPts val="0"/>
                        </a:spcBef>
                        <a:spcAft>
                          <a:spcPts val="0"/>
                        </a:spcAft>
                        <a:buClr>
                          <a:srgbClr val="FFFFFF"/>
                        </a:buClr>
                        <a:buSzPts val="4200"/>
                        <a:buFont typeface="Gill Sans"/>
                        <a:buNone/>
                      </a:pPr>
                      <a:r>
                        <a:rPr lang="en-US" sz="2100" u="none" strike="noStrike" cap="none" dirty="0">
                          <a:sym typeface="Gill Sans"/>
                        </a:rPr>
                        <a:t>DEFINITION</a:t>
                      </a:r>
                      <a:endParaRPr sz="400" dirty="0">
                        <a:latin typeface="Calibri" panose="020F0502020204030204" pitchFamily="34" charset="0"/>
                        <a:cs typeface="Calibri" panose="020F0502020204030204" pitchFamily="34" charset="0"/>
                      </a:endParaRPr>
                    </a:p>
                  </a:txBody>
                  <a:tcPr marL="51438" marR="51438" marT="25713" marB="2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5800">
                <a:tc gridSpan="2">
                  <a:txBody>
                    <a:bodyPr/>
                    <a:lstStyle/>
                    <a:p>
                      <a:pPr marL="457200" marR="0" lvl="0" indent="0" algn="l" rtl="0">
                        <a:lnSpc>
                          <a:spcPct val="100000"/>
                        </a:lnSpc>
                        <a:spcBef>
                          <a:spcPts val="0"/>
                        </a:spcBef>
                        <a:spcAft>
                          <a:spcPts val="0"/>
                        </a:spcAft>
                        <a:buClr>
                          <a:srgbClr val="393941"/>
                        </a:buClr>
                        <a:buSzPts val="4000"/>
                        <a:buFont typeface="Gill Sans"/>
                        <a:buNone/>
                      </a:pPr>
                      <a:r>
                        <a:rPr lang="en-US" sz="2000" u="none" strike="noStrike" cap="none" dirty="0">
                          <a:sym typeface="Gill Sans"/>
                        </a:rPr>
                        <a:t>Behavior</a:t>
                      </a:r>
                      <a:endParaRPr sz="400" dirty="0">
                        <a:latin typeface="Calibri" panose="020F0502020204030204" pitchFamily="34" charset="0"/>
                        <a:cs typeface="Calibri" panose="020F0502020204030204" pitchFamily="34" charset="0"/>
                      </a:endParaRPr>
                    </a:p>
                  </a:txBody>
                  <a:tcPr marL="51438" marR="51438" marT="25713" marB="2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457200" marR="0" lvl="0" indent="0" algn="l" rtl="0">
                        <a:lnSpc>
                          <a:spcPct val="100000"/>
                        </a:lnSpc>
                        <a:spcBef>
                          <a:spcPts val="0"/>
                        </a:spcBef>
                        <a:spcAft>
                          <a:spcPts val="0"/>
                        </a:spcAft>
                        <a:buClr>
                          <a:srgbClr val="393941"/>
                        </a:buClr>
                        <a:buSzPts val="4000"/>
                        <a:buFont typeface="Gill Sans"/>
                        <a:buNone/>
                      </a:pPr>
                      <a:r>
                        <a:rPr lang="en-US" sz="2000" u="none" strike="noStrike" cap="none" dirty="0">
                          <a:sym typeface="Gill Sans"/>
                        </a:rPr>
                        <a:t>What I do</a:t>
                      </a:r>
                      <a:endParaRPr sz="400" dirty="0">
                        <a:latin typeface="Calibri" panose="020F0502020204030204" pitchFamily="34" charset="0"/>
                        <a:cs typeface="Calibri" panose="020F0502020204030204" pitchFamily="34" charset="0"/>
                      </a:endParaRPr>
                    </a:p>
                  </a:txBody>
                  <a:tcPr marL="51438" marR="51438" marT="25713" marB="2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85800">
                <a:tc gridSpan="2">
                  <a:txBody>
                    <a:bodyPr/>
                    <a:lstStyle/>
                    <a:p>
                      <a:pPr marL="457200" marR="0" lvl="0" indent="0" algn="l" rtl="0">
                        <a:lnSpc>
                          <a:spcPct val="100000"/>
                        </a:lnSpc>
                        <a:spcBef>
                          <a:spcPts val="0"/>
                        </a:spcBef>
                        <a:spcAft>
                          <a:spcPts val="0"/>
                        </a:spcAft>
                        <a:buClr>
                          <a:srgbClr val="393941"/>
                        </a:buClr>
                        <a:buSzPts val="4000"/>
                        <a:buFont typeface="Gill Sans"/>
                        <a:buNone/>
                      </a:pPr>
                      <a:r>
                        <a:rPr lang="en-US" sz="2000" u="none" strike="noStrike" cap="none" dirty="0">
                          <a:sym typeface="Gill Sans"/>
                        </a:rPr>
                        <a:t>Attitude &amp; Belief</a:t>
                      </a:r>
                      <a:endParaRPr sz="400" dirty="0">
                        <a:latin typeface="Calibri" panose="020F0502020204030204" pitchFamily="34" charset="0"/>
                        <a:cs typeface="Calibri" panose="020F0502020204030204" pitchFamily="34" charset="0"/>
                      </a:endParaRPr>
                    </a:p>
                  </a:txBody>
                  <a:tcPr marL="51438" marR="51438" marT="25713" marB="2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457200" marR="0" lvl="0" indent="0" algn="l" rtl="0">
                        <a:lnSpc>
                          <a:spcPct val="100000"/>
                        </a:lnSpc>
                        <a:spcBef>
                          <a:spcPts val="0"/>
                        </a:spcBef>
                        <a:spcAft>
                          <a:spcPts val="0"/>
                        </a:spcAft>
                        <a:buClr>
                          <a:srgbClr val="393941"/>
                        </a:buClr>
                        <a:buSzPts val="4000"/>
                        <a:buFont typeface="Gill Sans"/>
                        <a:buNone/>
                      </a:pPr>
                      <a:r>
                        <a:rPr lang="en-US" sz="2000" u="none" strike="noStrike" cap="none" dirty="0">
                          <a:sym typeface="Gill Sans"/>
                        </a:rPr>
                        <a:t>What I prefer / what I know</a:t>
                      </a:r>
                      <a:endParaRPr sz="400" dirty="0">
                        <a:latin typeface="Calibri" panose="020F0502020204030204" pitchFamily="34" charset="0"/>
                        <a:cs typeface="Calibri" panose="020F0502020204030204" pitchFamily="34" charset="0"/>
                      </a:endParaRPr>
                    </a:p>
                  </a:txBody>
                  <a:tcPr marL="51438" marR="51438" marT="25713" marB="2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85800">
                <a:tc rowSpan="3">
                  <a:txBody>
                    <a:bodyPr/>
                    <a:lstStyle/>
                    <a:p>
                      <a:pPr marL="73025" marR="0" lvl="0" indent="55563" algn="ctr" rtl="0">
                        <a:lnSpc>
                          <a:spcPct val="100000"/>
                        </a:lnSpc>
                        <a:spcBef>
                          <a:spcPts val="0"/>
                        </a:spcBef>
                        <a:spcAft>
                          <a:spcPts val="0"/>
                        </a:spcAft>
                        <a:buClr>
                          <a:srgbClr val="393941"/>
                        </a:buClr>
                        <a:buSzPts val="4000"/>
                        <a:buFont typeface="Gill Sans"/>
                        <a:buNone/>
                        <a:tabLst/>
                      </a:pPr>
                      <a:r>
                        <a:rPr lang="en-US" sz="2000" u="none" strike="noStrike" cap="none" dirty="0">
                          <a:sym typeface="Gill Sans"/>
                        </a:rPr>
                        <a:t>Social Norm</a:t>
                      </a:r>
                      <a:endParaRPr sz="400" b="0" dirty="0">
                        <a:latin typeface="Calibri" panose="020F0502020204030204" pitchFamily="34" charset="0"/>
                        <a:cs typeface="Calibri" panose="020F0502020204030204" pitchFamily="34" charset="0"/>
                      </a:endParaRPr>
                    </a:p>
                  </a:txBody>
                  <a:tcPr marL="51438" marR="51438" marT="25713" marB="2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lvl="0" indent="0" algn="l" rtl="0">
                        <a:lnSpc>
                          <a:spcPct val="100000"/>
                        </a:lnSpc>
                        <a:spcBef>
                          <a:spcPts val="0"/>
                        </a:spcBef>
                        <a:spcAft>
                          <a:spcPts val="0"/>
                        </a:spcAft>
                        <a:buClr>
                          <a:srgbClr val="393941"/>
                        </a:buClr>
                        <a:buSzPts val="4000"/>
                        <a:buFont typeface="Gill Sans"/>
                        <a:buNone/>
                      </a:pPr>
                      <a:r>
                        <a:rPr lang="en-US" sz="2000" u="none" strike="noStrike" cap="none" dirty="0">
                          <a:sym typeface="Gill Sans"/>
                        </a:rPr>
                        <a:t>Descriptive Norm</a:t>
                      </a:r>
                      <a:endParaRPr sz="2000" b="1" i="1" u="none" strike="noStrike" cap="none" dirty="0">
                        <a:solidFill>
                          <a:srgbClr val="393941"/>
                        </a:solidFill>
                        <a:latin typeface="Calibri" panose="020F0502020204030204" pitchFamily="34" charset="0"/>
                        <a:ea typeface="Gill Sans"/>
                        <a:cs typeface="Calibri" panose="020F0502020204030204" pitchFamily="34" charset="0"/>
                        <a:sym typeface="Gill Sans"/>
                      </a:endParaRPr>
                    </a:p>
                  </a:txBody>
                  <a:tcPr marL="51438" marR="51438" marT="25713" marB="2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lvl="0" indent="0" algn="l" rtl="0">
                        <a:lnSpc>
                          <a:spcPct val="100000"/>
                        </a:lnSpc>
                        <a:spcBef>
                          <a:spcPts val="0"/>
                        </a:spcBef>
                        <a:spcAft>
                          <a:spcPts val="0"/>
                        </a:spcAft>
                        <a:buClr>
                          <a:srgbClr val="393941"/>
                        </a:buClr>
                        <a:buSzPts val="4000"/>
                        <a:buFont typeface="Gill Sans"/>
                        <a:buNone/>
                      </a:pPr>
                      <a:r>
                        <a:rPr lang="en-US" sz="2000" u="none" strike="noStrike" cap="none" dirty="0">
                          <a:sym typeface="Gill Sans"/>
                        </a:rPr>
                        <a:t>What I think others do </a:t>
                      </a:r>
                      <a:endParaRPr sz="400" dirty="0">
                        <a:latin typeface="Calibri" panose="020F0502020204030204" pitchFamily="34" charset="0"/>
                        <a:cs typeface="Calibri" panose="020F0502020204030204" pitchFamily="34" charset="0"/>
                      </a:endParaRPr>
                    </a:p>
                  </a:txBody>
                  <a:tcPr marL="51438" marR="51438" marT="25713" marB="2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85800">
                <a:tc vMerge="1">
                  <a:txBody>
                    <a:bodyPr/>
                    <a:lstStyle/>
                    <a:p>
                      <a:endParaRPr lang="en-US"/>
                    </a:p>
                  </a:txBody>
                  <a:tcPr/>
                </a:tc>
                <a:tc>
                  <a:txBody>
                    <a:bodyPr/>
                    <a:lstStyle/>
                    <a:p>
                      <a:pPr marL="457200" marR="0" lvl="0" indent="0" algn="l" rtl="0">
                        <a:lnSpc>
                          <a:spcPct val="100000"/>
                        </a:lnSpc>
                        <a:spcBef>
                          <a:spcPts val="0"/>
                        </a:spcBef>
                        <a:spcAft>
                          <a:spcPts val="0"/>
                        </a:spcAft>
                        <a:buClr>
                          <a:srgbClr val="393941"/>
                        </a:buClr>
                        <a:buSzPts val="4000"/>
                        <a:buFont typeface="Gill Sans"/>
                        <a:buNone/>
                      </a:pPr>
                      <a:r>
                        <a:rPr lang="en-US" sz="2000" u="none" strike="noStrike" cap="none" dirty="0">
                          <a:sym typeface="Gill Sans"/>
                        </a:rPr>
                        <a:t>Injunctive Norm</a:t>
                      </a:r>
                      <a:endParaRPr sz="2000" b="1" i="1" u="none" strike="noStrike" cap="none" dirty="0">
                        <a:solidFill>
                          <a:srgbClr val="393941"/>
                        </a:solidFill>
                        <a:latin typeface="Calibri" panose="020F0502020204030204" pitchFamily="34" charset="0"/>
                        <a:ea typeface="Gill Sans"/>
                        <a:cs typeface="Calibri" panose="020F0502020204030204" pitchFamily="34" charset="0"/>
                        <a:sym typeface="Gill Sans"/>
                      </a:endParaRPr>
                    </a:p>
                  </a:txBody>
                  <a:tcPr marL="51438" marR="51438" marT="25713" marB="2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lvl="0" indent="0" algn="l" rtl="0">
                        <a:lnSpc>
                          <a:spcPct val="100000"/>
                        </a:lnSpc>
                        <a:spcBef>
                          <a:spcPts val="0"/>
                        </a:spcBef>
                        <a:spcAft>
                          <a:spcPts val="0"/>
                        </a:spcAft>
                        <a:buClr>
                          <a:srgbClr val="393941"/>
                        </a:buClr>
                        <a:buSzPts val="4000"/>
                        <a:buFont typeface="Gill Sans"/>
                        <a:buNone/>
                      </a:pPr>
                      <a:r>
                        <a:rPr lang="en-US" sz="2000" u="none" strike="noStrike" cap="none" dirty="0">
                          <a:sym typeface="Gill Sans"/>
                        </a:rPr>
                        <a:t>What I think others will approve/disapprove of me doing</a:t>
                      </a:r>
                      <a:endParaRPr sz="400" dirty="0">
                        <a:latin typeface="Calibri" panose="020F0502020204030204" pitchFamily="34" charset="0"/>
                        <a:cs typeface="Calibri" panose="020F0502020204030204" pitchFamily="34" charset="0"/>
                      </a:endParaRPr>
                    </a:p>
                  </a:txBody>
                  <a:tcPr marL="51438" marR="51438" marT="25713" marB="2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914400">
                <a:tc vMerge="1">
                  <a:txBody>
                    <a:bodyPr/>
                    <a:lstStyle/>
                    <a:p>
                      <a:endParaRPr lang="en-US"/>
                    </a:p>
                  </a:txBody>
                  <a:tcPr/>
                </a:tc>
                <a:tc>
                  <a:txBody>
                    <a:bodyPr/>
                    <a:lstStyle/>
                    <a:p>
                      <a:pPr marL="457200" marR="0" lvl="0" indent="0" algn="l" rtl="0">
                        <a:lnSpc>
                          <a:spcPct val="100000"/>
                        </a:lnSpc>
                        <a:spcBef>
                          <a:spcPts val="0"/>
                        </a:spcBef>
                        <a:spcAft>
                          <a:spcPts val="0"/>
                        </a:spcAft>
                        <a:buClr>
                          <a:srgbClr val="393941"/>
                        </a:buClr>
                        <a:buSzPts val="4000"/>
                        <a:buFont typeface="Gill Sans"/>
                        <a:buNone/>
                      </a:pPr>
                      <a:r>
                        <a:rPr lang="en-US" sz="2000" u="none" strike="noStrike" cap="none" dirty="0">
                          <a:sym typeface="Gill Sans"/>
                        </a:rPr>
                        <a:t>Gender Norm</a:t>
                      </a:r>
                      <a:endParaRPr sz="2000" b="1" i="1" u="none" strike="noStrike" cap="none" dirty="0">
                        <a:solidFill>
                          <a:srgbClr val="393941"/>
                        </a:solidFill>
                        <a:latin typeface="Calibri" panose="020F0502020204030204" pitchFamily="34" charset="0"/>
                        <a:ea typeface="Gill Sans"/>
                        <a:cs typeface="Calibri" panose="020F0502020204030204" pitchFamily="34" charset="0"/>
                        <a:sym typeface="Gill Sans"/>
                      </a:endParaRPr>
                    </a:p>
                  </a:txBody>
                  <a:tcPr marL="51438" marR="51438" marT="25713" marB="2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lvl="0" indent="0" algn="l" rtl="0">
                        <a:lnSpc>
                          <a:spcPct val="107000"/>
                        </a:lnSpc>
                        <a:spcBef>
                          <a:spcPts val="0"/>
                        </a:spcBef>
                        <a:spcAft>
                          <a:spcPts val="0"/>
                        </a:spcAft>
                        <a:buClr>
                          <a:srgbClr val="393941"/>
                        </a:buClr>
                        <a:buSzPts val="4000"/>
                        <a:buFont typeface="Gill Sans"/>
                        <a:buNone/>
                      </a:pPr>
                      <a:r>
                        <a:rPr lang="en-US" sz="2000" u="none" strike="noStrike" cap="none" dirty="0">
                          <a:sym typeface="Gill Sans"/>
                        </a:rPr>
                        <a:t>Expectations for how individuals should behave based on their gender identity</a:t>
                      </a:r>
                      <a:endParaRPr sz="2000" u="none" strike="noStrike" cap="none" dirty="0">
                        <a:solidFill>
                          <a:srgbClr val="393941"/>
                        </a:solidFill>
                        <a:latin typeface="Calibri" panose="020F0502020204030204" pitchFamily="34" charset="0"/>
                        <a:ea typeface="Gill Sans"/>
                        <a:cs typeface="Calibri" panose="020F0502020204030204" pitchFamily="34" charset="0"/>
                        <a:sym typeface="Gill Sans"/>
                      </a:endParaRPr>
                    </a:p>
                  </a:txBody>
                  <a:tcPr marL="51438" marR="51438" marT="25713" marB="2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152071">
                <a:tc gridSpan="2">
                  <a:txBody>
                    <a:bodyPr/>
                    <a:lstStyle/>
                    <a:p>
                      <a:pPr marL="457200" marR="0" lvl="0" indent="0" algn="l" rtl="0">
                        <a:lnSpc>
                          <a:spcPct val="100000"/>
                        </a:lnSpc>
                        <a:spcBef>
                          <a:spcPts val="0"/>
                        </a:spcBef>
                        <a:spcAft>
                          <a:spcPts val="0"/>
                        </a:spcAft>
                        <a:buClr>
                          <a:srgbClr val="393941"/>
                        </a:buClr>
                        <a:buSzPts val="4000"/>
                        <a:buFont typeface="Gill Sans"/>
                        <a:buNone/>
                      </a:pPr>
                      <a:r>
                        <a:rPr lang="en-US" sz="2000" u="none" strike="noStrike" cap="none" dirty="0">
                          <a:sym typeface="Gill Sans"/>
                        </a:rPr>
                        <a:t>Reference Group</a:t>
                      </a:r>
                      <a:endParaRPr sz="400" dirty="0">
                        <a:latin typeface="Calibri" panose="020F0502020204030204" pitchFamily="34" charset="0"/>
                        <a:cs typeface="Calibri" panose="020F0502020204030204" pitchFamily="34" charset="0"/>
                      </a:endParaRPr>
                    </a:p>
                  </a:txBody>
                  <a:tcPr marL="51438" marR="51438" marT="25713" marB="2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457200" marR="0" lvl="0" indent="0" algn="l" rtl="0">
                        <a:lnSpc>
                          <a:spcPct val="115000"/>
                        </a:lnSpc>
                        <a:spcBef>
                          <a:spcPts val="0"/>
                        </a:spcBef>
                        <a:spcAft>
                          <a:spcPts val="0"/>
                        </a:spcAft>
                        <a:buClr>
                          <a:srgbClr val="393941"/>
                        </a:buClr>
                        <a:buSzPts val="4000"/>
                        <a:buFont typeface="Gill Sans"/>
                        <a:buNone/>
                      </a:pPr>
                      <a:r>
                        <a:rPr lang="en-US" sz="2000" u="none" strike="noStrike" cap="none" dirty="0">
                          <a:sym typeface="Gill Sans"/>
                        </a:rPr>
                        <a:t>People whose opinions matter to me (for a particular behavior or context) </a:t>
                      </a:r>
                      <a:endParaRPr sz="400" dirty="0"/>
                    </a:p>
                    <a:p>
                      <a:pPr marL="457200" marR="0" lvl="0" indent="0" algn="l" rtl="0">
                        <a:lnSpc>
                          <a:spcPct val="115000"/>
                        </a:lnSpc>
                        <a:spcBef>
                          <a:spcPts val="1200"/>
                        </a:spcBef>
                        <a:spcAft>
                          <a:spcPts val="0"/>
                        </a:spcAft>
                        <a:buClr>
                          <a:srgbClr val="393941"/>
                        </a:buClr>
                        <a:buSzPts val="4000"/>
                        <a:buFont typeface="Gill Sans"/>
                        <a:buNone/>
                      </a:pPr>
                      <a:r>
                        <a:rPr lang="en-US" sz="2000" u="none" strike="noStrike" cap="none" dirty="0">
                          <a:sym typeface="Gill Sans"/>
                        </a:rPr>
                        <a:t>People who reward or sanction me for my behavior</a:t>
                      </a:r>
                      <a:endParaRPr sz="400" dirty="0">
                        <a:latin typeface="Calibri" panose="020F0502020204030204" pitchFamily="34" charset="0"/>
                        <a:cs typeface="Calibri" panose="020F0502020204030204" pitchFamily="34" charset="0"/>
                      </a:endParaRPr>
                    </a:p>
                  </a:txBody>
                  <a:tcPr marL="51438" marR="51438" marT="25713" marB="2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 name="Slide Number Placeholder 1">
            <a:extLst>
              <a:ext uri="{FF2B5EF4-FFF2-40B4-BE49-F238E27FC236}">
                <a16:creationId xmlns:a16="http://schemas.microsoft.com/office/drawing/2014/main" id="{C1B50FE8-9A7C-7CB4-49F3-A7C1BEA2A6AC}"/>
              </a:ext>
            </a:extLst>
          </p:cNvPr>
          <p:cNvSpPr>
            <a:spLocks noGrp="1"/>
          </p:cNvSpPr>
          <p:nvPr>
            <p:ph type="sldNum" sz="quarter" idx="12"/>
          </p:nvPr>
        </p:nvSpPr>
        <p:spPr/>
        <p:txBody>
          <a:bodyPr/>
          <a:lstStyle/>
          <a:p>
            <a:fld id="{5805A9EC-108B-40EA-95FB-2468C466EA14}" type="slidenum">
              <a:rPr lang="en-US" smtClean="0"/>
              <a:t>30</a:t>
            </a:fld>
            <a:endParaRPr lang="en-US" dirty="0"/>
          </a:p>
        </p:txBody>
      </p:sp>
    </p:spTree>
    <p:extLst>
      <p:ext uri="{BB962C8B-B14F-4D97-AF65-F5344CB8AC3E}">
        <p14:creationId xmlns:p14="http://schemas.microsoft.com/office/powerpoint/2010/main" val="2387566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9904F"/>
                </a:solidFill>
                <a:latin typeface="Tw Cen MT Condensed" panose="020B0606020104020203" pitchFamily="34" charset="77"/>
              </a:rPr>
              <a:t>Addressing norms…in addition to knowledge and attitudes</a:t>
            </a:r>
            <a:br>
              <a:rPr lang="en-US" sz="6000" dirty="0">
                <a:latin typeface="Tw Cen MT Condensed" panose="020B0606020104020203" pitchFamily="34" charset="77"/>
              </a:rPr>
            </a:br>
            <a:br>
              <a:rPr lang="en-US" dirty="0">
                <a:latin typeface="Tw Cen MT Condensed" panose="020B0606020104020203" pitchFamily="34" charset="77"/>
              </a:rPr>
            </a:br>
            <a:endParaRPr lang="en-US" dirty="0"/>
          </a:p>
        </p:txBody>
      </p:sp>
      <p:sp>
        <p:nvSpPr>
          <p:cNvPr id="5" name="Text Placeholder 4"/>
          <p:cNvSpPr>
            <a:spLocks noGrp="1"/>
          </p:cNvSpPr>
          <p:nvPr>
            <p:ph type="body" sz="quarter" idx="10"/>
          </p:nvPr>
        </p:nvSpPr>
        <p:spPr/>
        <p:txBody>
          <a:bodyPr>
            <a:normAutofit fontScale="70000" lnSpcReduction="20000"/>
          </a:bodyPr>
          <a:lstStyle/>
          <a:p>
            <a:pPr>
              <a:buSzPct val="100000"/>
            </a:pPr>
            <a:r>
              <a:rPr lang="en-US" b="1" dirty="0">
                <a:latin typeface="Calibri" panose="020F0502020204030204" pitchFamily="34" charset="0"/>
                <a:cs typeface="Calibri" panose="020F0502020204030204" pitchFamily="34" charset="0"/>
              </a:rPr>
              <a:t>Knowledge: </a:t>
            </a:r>
            <a:r>
              <a:rPr lang="en-US" dirty="0">
                <a:latin typeface="Calibri" panose="020F0502020204030204" pitchFamily="34" charset="0"/>
                <a:cs typeface="Calibri" panose="020F0502020204030204" pitchFamily="34" charset="0"/>
              </a:rPr>
              <a:t>Adam knows that breastfeeding protects the health of infants because it is full of nutrients that help children grow</a:t>
            </a:r>
            <a:endParaRPr lang="en-US" b="1" dirty="0">
              <a:latin typeface="Calibri" panose="020F0502020204030204" pitchFamily="34" charset="0"/>
              <a:cs typeface="Calibri" panose="020F0502020204030204" pitchFamily="34" charset="0"/>
            </a:endParaRPr>
          </a:p>
          <a:p>
            <a:pPr>
              <a:spcBef>
                <a:spcPts val="900"/>
              </a:spcBef>
              <a:buSzPct val="100000"/>
            </a:pPr>
            <a:r>
              <a:rPr lang="en-US" b="1" dirty="0">
                <a:latin typeface="Calibri" panose="020F0502020204030204" pitchFamily="34" charset="0"/>
                <a:cs typeface="Calibri" panose="020F0502020204030204" pitchFamily="34" charset="0"/>
              </a:rPr>
              <a:t>Attitude: </a:t>
            </a:r>
            <a:r>
              <a:rPr lang="en-US" dirty="0">
                <a:latin typeface="Calibri" panose="020F0502020204030204" pitchFamily="34" charset="0"/>
                <a:cs typeface="Calibri" panose="020F0502020204030204" pitchFamily="34" charset="0"/>
              </a:rPr>
              <a:t>Adam thinks that it would be good for his wife to breastfeed their child</a:t>
            </a:r>
          </a:p>
          <a:p>
            <a:pPr>
              <a:spcBef>
                <a:spcPts val="900"/>
              </a:spcBef>
              <a:buSzPct val="100000"/>
            </a:pPr>
            <a:r>
              <a:rPr lang="en-US" b="1" dirty="0">
                <a:latin typeface="Calibri" panose="020F0502020204030204" pitchFamily="34" charset="0"/>
                <a:cs typeface="Calibri" panose="020F0502020204030204" pitchFamily="34" charset="0"/>
              </a:rPr>
              <a:t>Descriptive norm </a:t>
            </a:r>
            <a:r>
              <a:rPr lang="en-US" dirty="0">
                <a:latin typeface="Calibri" panose="020F0502020204030204" pitchFamily="34" charset="0"/>
                <a:cs typeface="Calibri" panose="020F0502020204030204" pitchFamily="34" charset="0"/>
              </a:rPr>
              <a:t>(what is perceived to be typical): Adam thinks that none of his friends’ wives breastfeed their children</a:t>
            </a:r>
            <a:endParaRPr lang="en-US" b="1" dirty="0">
              <a:latin typeface="Calibri" panose="020F0502020204030204" pitchFamily="34" charset="0"/>
              <a:cs typeface="Calibri" panose="020F0502020204030204" pitchFamily="34" charset="0"/>
            </a:endParaRPr>
          </a:p>
          <a:p>
            <a:pPr>
              <a:spcBef>
                <a:spcPts val="900"/>
              </a:spcBef>
              <a:buSzPct val="100000"/>
            </a:pPr>
            <a:r>
              <a:rPr lang="en-US" b="1" dirty="0">
                <a:latin typeface="Calibri" panose="020F0502020204030204" pitchFamily="34" charset="0"/>
                <a:cs typeface="Calibri" panose="020F0502020204030204" pitchFamily="34" charset="0"/>
              </a:rPr>
              <a:t>Injunctive norm </a:t>
            </a:r>
            <a:r>
              <a:rPr lang="en-US" dirty="0">
                <a:latin typeface="Calibri" panose="020F0502020204030204" pitchFamily="34" charset="0"/>
                <a:cs typeface="Calibri" panose="020F0502020204030204" pitchFamily="34" charset="0"/>
              </a:rPr>
              <a:t>(what is expected and enforced by others): Adam thinks that his mother would be very angry with him if she found out his wife breastfeeds their child</a:t>
            </a:r>
          </a:p>
          <a:p>
            <a:endParaRPr lang="en-US" dirty="0"/>
          </a:p>
        </p:txBody>
      </p:sp>
      <p:pic>
        <p:nvPicPr>
          <p:cNvPr id="12" name="Picture Placeholder 11">
            <a:extLst>
              <a:ext uri="{FF2B5EF4-FFF2-40B4-BE49-F238E27FC236}">
                <a16:creationId xmlns:a16="http://schemas.microsoft.com/office/drawing/2014/main" id="{5EEB6BEA-2624-BB40-A098-2E1A13D38D35}"/>
              </a:ext>
            </a:extLst>
          </p:cNvPr>
          <p:cNvPicPr>
            <a:picLocks noGrp="1" noChangeAspect="1"/>
          </p:cNvPicPr>
          <p:nvPr>
            <p:ph type="pic" idx="2"/>
          </p:nvPr>
        </p:nvPicPr>
        <p:blipFill rotWithShape="1">
          <a:blip r:embed="rId3" cstate="print">
            <a:extLst>
              <a:ext uri="{28A0092B-C50C-407E-A947-70E740481C1C}">
                <a14:useLocalDpi xmlns:a14="http://schemas.microsoft.com/office/drawing/2010/main" val="0"/>
              </a:ext>
            </a:extLst>
          </a:blip>
          <a:srcRect/>
          <a:stretch/>
        </p:blipFill>
        <p:spPr>
          <a:prstGeom prst="rect">
            <a:avLst/>
          </a:prstGeom>
        </p:spPr>
      </p:pic>
      <p:sp>
        <p:nvSpPr>
          <p:cNvPr id="4" name="Text Placeholder 3">
            <a:extLst>
              <a:ext uri="{FF2B5EF4-FFF2-40B4-BE49-F238E27FC236}">
                <a16:creationId xmlns:a16="http://schemas.microsoft.com/office/drawing/2014/main" id="{E0B3F0F8-B73E-FE41-97F1-091C84E4C28B}"/>
              </a:ext>
            </a:extLst>
          </p:cNvPr>
          <p:cNvSpPr>
            <a:spLocks noGrp="1"/>
          </p:cNvSpPr>
          <p:nvPr>
            <p:ph type="body" idx="3"/>
          </p:nvPr>
        </p:nvSpPr>
        <p:spPr/>
        <p:txBody>
          <a:bodyPr/>
          <a:lstStyle/>
          <a:p>
            <a:r>
              <a:rPr lang="en-US" dirty="0"/>
              <a:t>CONCEPT REVIEW </a:t>
            </a:r>
          </a:p>
        </p:txBody>
      </p:sp>
      <p:sp>
        <p:nvSpPr>
          <p:cNvPr id="3" name="Slide Number Placeholder 2">
            <a:extLst>
              <a:ext uri="{FF2B5EF4-FFF2-40B4-BE49-F238E27FC236}">
                <a16:creationId xmlns:a16="http://schemas.microsoft.com/office/drawing/2014/main" id="{17C39C97-F03D-C753-127C-82DDE0663891}"/>
              </a:ext>
            </a:extLst>
          </p:cNvPr>
          <p:cNvSpPr>
            <a:spLocks noGrp="1"/>
          </p:cNvSpPr>
          <p:nvPr>
            <p:ph type="sldNum" sz="quarter" idx="12"/>
          </p:nvPr>
        </p:nvSpPr>
        <p:spPr/>
        <p:txBody>
          <a:bodyPr/>
          <a:lstStyle/>
          <a:p>
            <a:fld id="{5805A9EC-108B-40EA-95FB-2468C466EA14}" type="slidenum">
              <a:rPr lang="en-US" smtClean="0"/>
              <a:t>31</a:t>
            </a:fld>
            <a:endParaRPr lang="en-US" dirty="0"/>
          </a:p>
        </p:txBody>
      </p:sp>
    </p:spTree>
    <p:extLst>
      <p:ext uri="{BB962C8B-B14F-4D97-AF65-F5344CB8AC3E}">
        <p14:creationId xmlns:p14="http://schemas.microsoft.com/office/powerpoint/2010/main" val="1780037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0F0F0"/>
        </a:solidFill>
        <a:effectLst/>
      </p:bgPr>
    </p:bg>
    <p:spTree>
      <p:nvGrpSpPr>
        <p:cNvPr id="1" name="Shape 991"/>
        <p:cNvGrpSpPr/>
        <p:nvPr/>
      </p:nvGrpSpPr>
      <p:grpSpPr>
        <a:xfrm>
          <a:off x="0" y="0"/>
          <a:ext cx="0" cy="0"/>
          <a:chOff x="0" y="0"/>
          <a:chExt cx="0" cy="0"/>
        </a:xfrm>
      </p:grpSpPr>
      <p:sp>
        <p:nvSpPr>
          <p:cNvPr id="992" name="Google Shape;992;p23"/>
          <p:cNvSpPr txBox="1">
            <a:spLocks noGrp="1"/>
          </p:cNvSpPr>
          <p:nvPr>
            <p:ph type="title"/>
          </p:nvPr>
        </p:nvSpPr>
        <p:spPr/>
        <p:txBody>
          <a:bodyPr/>
          <a:lstStyle/>
          <a:p>
            <a:r>
              <a:rPr lang="en-US" sz="6000" dirty="0"/>
              <a:t>Attitudes, beliefs and norms…. and more!</a:t>
            </a:r>
          </a:p>
        </p:txBody>
      </p:sp>
      <p:sp>
        <p:nvSpPr>
          <p:cNvPr id="2" name="Text Placeholder 1"/>
          <p:cNvSpPr>
            <a:spLocks noGrp="1"/>
          </p:cNvSpPr>
          <p:nvPr>
            <p:ph type="body" idx="3"/>
          </p:nvPr>
        </p:nvSpPr>
        <p:spPr/>
        <p:txBody>
          <a:bodyPr/>
          <a:lstStyle/>
          <a:p>
            <a:r>
              <a:rPr lang="en-US" dirty="0"/>
              <a:t>GROUP DISCUSSION</a:t>
            </a:r>
          </a:p>
        </p:txBody>
      </p:sp>
      <p:sp>
        <p:nvSpPr>
          <p:cNvPr id="9" name="Text Placeholder 8"/>
          <p:cNvSpPr>
            <a:spLocks noGrp="1"/>
          </p:cNvSpPr>
          <p:nvPr>
            <p:ph type="body" sz="quarter" idx="10"/>
          </p:nvPr>
        </p:nvSpPr>
        <p:spPr/>
        <p:txBody>
          <a:bodyPr/>
          <a:lstStyle/>
          <a:p>
            <a:endParaRPr lang="en-US" dirty="0"/>
          </a:p>
        </p:txBody>
      </p:sp>
      <p:graphicFrame>
        <p:nvGraphicFramePr>
          <p:cNvPr id="994" name="Google Shape;994;p23"/>
          <p:cNvGraphicFramePr/>
          <p:nvPr>
            <p:extLst>
              <p:ext uri="{D42A27DB-BD31-4B8C-83A1-F6EECF244321}">
                <p14:modId xmlns:p14="http://schemas.microsoft.com/office/powerpoint/2010/main" val="3017349322"/>
              </p:ext>
            </p:extLst>
          </p:nvPr>
        </p:nvGraphicFramePr>
        <p:xfrm>
          <a:off x="1060450" y="2286001"/>
          <a:ext cx="10445750" cy="4267199"/>
        </p:xfrm>
        <a:graphic>
          <a:graphicData uri="http://schemas.openxmlformats.org/drawingml/2006/table">
            <a:tbl>
              <a:tblPr firstRow="1" firstCol="1" bandRow="1">
                <a:tableStyleId>{5C22544A-7EE6-4342-B048-85BDC9FD1C3A}</a:tableStyleId>
              </a:tblPr>
              <a:tblGrid>
                <a:gridCol w="3976296">
                  <a:extLst>
                    <a:ext uri="{9D8B030D-6E8A-4147-A177-3AD203B41FA5}">
                      <a16:colId xmlns:a16="http://schemas.microsoft.com/office/drawing/2014/main" val="20000"/>
                    </a:ext>
                  </a:extLst>
                </a:gridCol>
                <a:gridCol w="6469454">
                  <a:extLst>
                    <a:ext uri="{9D8B030D-6E8A-4147-A177-3AD203B41FA5}">
                      <a16:colId xmlns:a16="http://schemas.microsoft.com/office/drawing/2014/main" val="20001"/>
                    </a:ext>
                  </a:extLst>
                </a:gridCol>
              </a:tblGrid>
              <a:tr h="0">
                <a:tc>
                  <a:txBody>
                    <a:bodyPr/>
                    <a:lstStyle/>
                    <a:p>
                      <a:pPr marL="0" marR="0" lvl="0" indent="0" algn="l" rtl="0">
                        <a:lnSpc>
                          <a:spcPct val="100000"/>
                        </a:lnSpc>
                        <a:spcBef>
                          <a:spcPts val="0"/>
                        </a:spcBef>
                        <a:spcAft>
                          <a:spcPts val="600"/>
                        </a:spcAft>
                        <a:buClr>
                          <a:srgbClr val="FFFEFF"/>
                        </a:buClr>
                        <a:buSzPts val="4000"/>
                        <a:buFont typeface="Gill Sans"/>
                        <a:buNone/>
                      </a:pPr>
                      <a:r>
                        <a:rPr lang="en-US" sz="2400" u="none" strike="noStrike" cap="none" dirty="0">
                          <a:latin typeface="+mj-lt"/>
                          <a:sym typeface="Gill Sans"/>
                        </a:rPr>
                        <a:t>YOUR GROUP’S TASKS</a:t>
                      </a:r>
                      <a:endParaRPr sz="500" dirty="0">
                        <a:solidFill>
                          <a:schemeClr val="bg1"/>
                        </a:solidFill>
                        <a:latin typeface="+mj-lt"/>
                        <a:cs typeface="Calibri" panose="020F0502020204030204" pitchFamily="34" charset="0"/>
                      </a:endParaRPr>
                    </a:p>
                  </a:txBody>
                  <a:tcPr marL="68575" marR="68575" marT="0" marB="0" anchor="ctr"/>
                </a:tc>
                <a:tc>
                  <a:txBody>
                    <a:bodyPr/>
                    <a:lstStyle/>
                    <a:p>
                      <a:pPr marL="0" marR="0" lvl="0" indent="0" algn="l" rtl="0">
                        <a:lnSpc>
                          <a:spcPct val="100000"/>
                        </a:lnSpc>
                        <a:spcBef>
                          <a:spcPts val="0"/>
                        </a:spcBef>
                        <a:spcAft>
                          <a:spcPts val="600"/>
                        </a:spcAft>
                        <a:buClr>
                          <a:srgbClr val="FFFEFF"/>
                        </a:buClr>
                        <a:buSzPts val="4000"/>
                        <a:buFont typeface="Gill Sans"/>
                        <a:buNone/>
                      </a:pPr>
                      <a:r>
                        <a:rPr lang="en-US" sz="2400" u="none" strike="noStrike" cap="none" dirty="0">
                          <a:latin typeface="+mj-lt"/>
                          <a:sym typeface="Gill Sans"/>
                        </a:rPr>
                        <a:t>HERE’S AN EXAMPLE </a:t>
                      </a:r>
                      <a:endParaRPr sz="500" dirty="0">
                        <a:latin typeface="+mj-lt"/>
                        <a:cs typeface="Calibri" panose="020F0502020204030204" pitchFamily="34" charset="0"/>
                      </a:endParaRPr>
                    </a:p>
                  </a:txBody>
                  <a:tcPr marL="68575" marR="68575" marT="0" marB="0" anchor="ctr"/>
                </a:tc>
                <a:extLst>
                  <a:ext uri="{0D108BD9-81ED-4DB2-BD59-A6C34878D82A}">
                    <a16:rowId xmlns:a16="http://schemas.microsoft.com/office/drawing/2014/main" val="10000"/>
                  </a:ext>
                </a:extLst>
              </a:tr>
              <a:tr h="685799">
                <a:tc>
                  <a:txBody>
                    <a:bodyPr/>
                    <a:lstStyle/>
                    <a:p>
                      <a:pPr marL="177800" marR="0" lvl="0" indent="0" algn="l" rtl="0">
                        <a:lnSpc>
                          <a:spcPct val="100000"/>
                        </a:lnSpc>
                        <a:spcBef>
                          <a:spcPts val="0"/>
                        </a:spcBef>
                        <a:spcAft>
                          <a:spcPts val="1200"/>
                        </a:spcAft>
                        <a:buClr>
                          <a:srgbClr val="000000"/>
                        </a:buClr>
                        <a:buSzPts val="3600"/>
                        <a:buFont typeface="Gill Sans"/>
                        <a:buNone/>
                        <a:tabLst/>
                      </a:pPr>
                      <a:r>
                        <a:rPr lang="en-US" sz="1800" u="none" strike="noStrike" cap="none" dirty="0">
                          <a:sym typeface="Gill Sans"/>
                        </a:rPr>
                        <a:t>Select a specific behavior your program is seeking to address.</a:t>
                      </a:r>
                      <a:endParaRPr sz="400" dirty="0">
                        <a:solidFill>
                          <a:schemeClr val="bg1"/>
                        </a:solidFill>
                        <a:latin typeface="Calibri" panose="020F0502020204030204" pitchFamily="34" charset="0"/>
                        <a:cs typeface="Calibri" panose="020F0502020204030204" pitchFamily="34" charset="0"/>
                      </a:endParaRPr>
                    </a:p>
                  </a:txBody>
                  <a:tcPr marL="68575" marR="68575" marT="0" marB="0" anchor="ctr"/>
                </a:tc>
                <a:tc>
                  <a:txBody>
                    <a:bodyPr/>
                    <a:lstStyle/>
                    <a:p>
                      <a:pPr marL="231775" marR="0" lvl="0" indent="0" algn="l" rtl="0">
                        <a:lnSpc>
                          <a:spcPct val="100000"/>
                        </a:lnSpc>
                        <a:spcBef>
                          <a:spcPts val="0"/>
                        </a:spcBef>
                        <a:spcAft>
                          <a:spcPts val="600"/>
                        </a:spcAft>
                        <a:buClr>
                          <a:srgbClr val="000000"/>
                        </a:buClr>
                        <a:buSzPts val="3600"/>
                        <a:buFont typeface="Gill Sans"/>
                        <a:buNone/>
                      </a:pPr>
                      <a:r>
                        <a:rPr lang="en-US" sz="1800" u="none" strike="noStrike" cap="none" dirty="0">
                          <a:sym typeface="Gill Sans"/>
                        </a:rPr>
                        <a:t>Breastfeeding</a:t>
                      </a:r>
                      <a:endParaRPr sz="1800" u="none" strike="noStrike" cap="none" dirty="0">
                        <a:solidFill>
                          <a:srgbClr val="393941"/>
                        </a:solidFill>
                        <a:latin typeface="Calibri" panose="020F0502020204030204" pitchFamily="34" charset="0"/>
                        <a:ea typeface="Gill Sans"/>
                        <a:cs typeface="Calibri" panose="020F0502020204030204" pitchFamily="34" charset="0"/>
                        <a:sym typeface="Gill Sans"/>
                      </a:endParaRPr>
                    </a:p>
                  </a:txBody>
                  <a:tcPr marL="68575" marR="68575" marT="0" marB="0" anchor="ctr"/>
                </a:tc>
                <a:extLst>
                  <a:ext uri="{0D108BD9-81ED-4DB2-BD59-A6C34878D82A}">
                    <a16:rowId xmlns:a16="http://schemas.microsoft.com/office/drawing/2014/main" val="10001"/>
                  </a:ext>
                </a:extLst>
              </a:tr>
              <a:tr h="381000">
                <a:tc>
                  <a:txBody>
                    <a:bodyPr/>
                    <a:lstStyle/>
                    <a:p>
                      <a:pPr marL="447675" marR="0" lvl="0" indent="-269875" algn="l" rtl="0">
                        <a:lnSpc>
                          <a:spcPct val="100000"/>
                        </a:lnSpc>
                        <a:spcBef>
                          <a:spcPts val="0"/>
                        </a:spcBef>
                        <a:spcAft>
                          <a:spcPts val="1200"/>
                        </a:spcAft>
                        <a:buClr>
                          <a:srgbClr val="000000"/>
                        </a:buClr>
                        <a:buSzPts val="3600"/>
                        <a:buFont typeface="Gill Sans"/>
                        <a:buNone/>
                        <a:tabLst/>
                      </a:pPr>
                      <a:r>
                        <a:rPr lang="en-US" sz="1800" u="none" strike="noStrike" cap="none" dirty="0">
                          <a:sym typeface="Gill Sans"/>
                        </a:rPr>
                        <a:t>Describe the context in two words</a:t>
                      </a:r>
                      <a:endParaRPr sz="400" dirty="0">
                        <a:solidFill>
                          <a:schemeClr val="bg1"/>
                        </a:solidFill>
                        <a:latin typeface="Calibri" panose="020F0502020204030204" pitchFamily="34" charset="0"/>
                        <a:cs typeface="Calibri" panose="020F0502020204030204" pitchFamily="34" charset="0"/>
                      </a:endParaRPr>
                    </a:p>
                  </a:txBody>
                  <a:tcPr marL="68575" marR="68575" marT="0" marB="0" anchor="ctr"/>
                </a:tc>
                <a:tc>
                  <a:txBody>
                    <a:bodyPr/>
                    <a:lstStyle/>
                    <a:p>
                      <a:pPr marL="231775" marR="0" lvl="0" indent="0" algn="l" rtl="0">
                        <a:lnSpc>
                          <a:spcPct val="100000"/>
                        </a:lnSpc>
                        <a:spcBef>
                          <a:spcPts val="0"/>
                        </a:spcBef>
                        <a:spcAft>
                          <a:spcPts val="600"/>
                        </a:spcAft>
                        <a:buClr>
                          <a:srgbClr val="000000"/>
                        </a:buClr>
                        <a:buSzPts val="3600"/>
                        <a:buFont typeface="Gill Sans"/>
                        <a:buNone/>
                      </a:pPr>
                      <a:r>
                        <a:rPr lang="en-US" sz="1800" u="none" strike="noStrike" cap="none" dirty="0">
                          <a:sym typeface="Gill Sans"/>
                        </a:rPr>
                        <a:t>Urban Kinshasa</a:t>
                      </a:r>
                      <a:endParaRPr sz="1800" u="none" strike="noStrike" cap="none" dirty="0">
                        <a:solidFill>
                          <a:srgbClr val="393941"/>
                        </a:solidFill>
                        <a:latin typeface="Calibri" panose="020F0502020204030204" pitchFamily="34" charset="0"/>
                        <a:ea typeface="Gill Sans"/>
                        <a:cs typeface="Calibri" panose="020F0502020204030204" pitchFamily="34" charset="0"/>
                        <a:sym typeface="Gill Sans"/>
                      </a:endParaRPr>
                    </a:p>
                  </a:txBody>
                  <a:tcPr marL="68575" marR="68575" marT="0" marB="0" anchor="ctr"/>
                </a:tc>
                <a:extLst>
                  <a:ext uri="{0D108BD9-81ED-4DB2-BD59-A6C34878D82A}">
                    <a16:rowId xmlns:a16="http://schemas.microsoft.com/office/drawing/2014/main" val="10002"/>
                  </a:ext>
                </a:extLst>
              </a:tr>
              <a:tr h="1600200">
                <a:tc>
                  <a:txBody>
                    <a:bodyPr/>
                    <a:lstStyle/>
                    <a:p>
                      <a:pPr marL="236538" marR="0" lvl="0" indent="0" algn="l" rtl="0">
                        <a:lnSpc>
                          <a:spcPct val="100000"/>
                        </a:lnSpc>
                        <a:spcBef>
                          <a:spcPts val="0"/>
                        </a:spcBef>
                        <a:spcAft>
                          <a:spcPts val="1200"/>
                        </a:spcAft>
                        <a:buClr>
                          <a:srgbClr val="000000"/>
                        </a:buClr>
                        <a:buSzPts val="3600"/>
                        <a:buFont typeface="Gill Sans"/>
                        <a:buNone/>
                        <a:tabLst/>
                      </a:pPr>
                      <a:r>
                        <a:rPr lang="en-US" sz="1800" u="none" strike="noStrike" cap="none" dirty="0">
                          <a:sym typeface="Gill Sans"/>
                        </a:rPr>
                        <a:t>Articulate an attitude/belief, injunctive and descriptive norm related to this behavior.</a:t>
                      </a:r>
                      <a:endParaRPr sz="400" dirty="0">
                        <a:solidFill>
                          <a:schemeClr val="bg1"/>
                        </a:solidFill>
                        <a:latin typeface="Calibri" panose="020F0502020204030204" pitchFamily="34" charset="0"/>
                        <a:cs typeface="Calibri" panose="020F0502020204030204" pitchFamily="34" charset="0"/>
                      </a:endParaRPr>
                    </a:p>
                  </a:txBody>
                  <a:tcPr marL="68575" marR="68575" marT="0" marB="0" anchor="ctr"/>
                </a:tc>
                <a:tc>
                  <a:txBody>
                    <a:bodyPr/>
                    <a:lstStyle/>
                    <a:p>
                      <a:pPr marL="798513" marR="0" lvl="0" indent="-347663" algn="l" rtl="0">
                        <a:lnSpc>
                          <a:spcPct val="100000"/>
                        </a:lnSpc>
                        <a:spcBef>
                          <a:spcPts val="0"/>
                        </a:spcBef>
                        <a:spcAft>
                          <a:spcPts val="600"/>
                        </a:spcAft>
                        <a:buClr>
                          <a:srgbClr val="000000"/>
                        </a:buClr>
                        <a:buSzPct val="100000"/>
                        <a:buFont typeface="Arial"/>
                        <a:buChar char="•"/>
                      </a:pPr>
                      <a:r>
                        <a:rPr lang="en-US" sz="1800" u="none" strike="noStrike" cap="none" dirty="0">
                          <a:sym typeface="Gill Sans"/>
                        </a:rPr>
                        <a:t>Women who breastfeed are good mothers (attitude)</a:t>
                      </a:r>
                      <a:endParaRPr sz="400" dirty="0"/>
                    </a:p>
                    <a:p>
                      <a:pPr marL="798513" marR="0" lvl="0" indent="-347663" algn="l" rtl="0">
                        <a:lnSpc>
                          <a:spcPct val="100000"/>
                        </a:lnSpc>
                        <a:spcBef>
                          <a:spcPts val="0"/>
                        </a:spcBef>
                        <a:spcAft>
                          <a:spcPts val="600"/>
                        </a:spcAft>
                        <a:buClr>
                          <a:srgbClr val="000000"/>
                        </a:buClr>
                        <a:buSzPct val="100000"/>
                        <a:buFont typeface="Arial"/>
                        <a:buChar char="•"/>
                      </a:pPr>
                      <a:r>
                        <a:rPr lang="en-US" sz="1800" u="none" strike="noStrike" cap="none" dirty="0">
                          <a:sym typeface="Gill Sans"/>
                        </a:rPr>
                        <a:t>My mother and mother-in-law want me to breastfeed my baby, so I do (injunctive norm)</a:t>
                      </a:r>
                      <a:endParaRPr sz="400" dirty="0"/>
                    </a:p>
                    <a:p>
                      <a:pPr marL="798513" marR="0" lvl="0" indent="-347663" algn="l" rtl="0">
                        <a:lnSpc>
                          <a:spcPct val="100000"/>
                        </a:lnSpc>
                        <a:spcBef>
                          <a:spcPts val="0"/>
                        </a:spcBef>
                        <a:spcAft>
                          <a:spcPts val="600"/>
                        </a:spcAft>
                        <a:buClr>
                          <a:srgbClr val="000000"/>
                        </a:buClr>
                        <a:buSzPct val="100000"/>
                        <a:buFont typeface="Arial"/>
                        <a:buChar char="•"/>
                      </a:pPr>
                      <a:r>
                        <a:rPr lang="en-US" sz="1800" u="none" strike="noStrike" cap="none" dirty="0">
                          <a:sym typeface="Gill Sans"/>
                        </a:rPr>
                        <a:t>I feed my baby formula because my best friends give formula to their babies (descriptive norm)</a:t>
                      </a:r>
                      <a:endParaRPr sz="400" dirty="0">
                        <a:solidFill>
                          <a:srgbClr val="393941"/>
                        </a:solidFill>
                        <a:latin typeface="Calibri" panose="020F0502020204030204" pitchFamily="34" charset="0"/>
                        <a:cs typeface="Calibri" panose="020F0502020204030204" pitchFamily="34" charset="0"/>
                      </a:endParaRPr>
                    </a:p>
                  </a:txBody>
                  <a:tcPr marL="68575" marR="68575" marT="0" marB="0" anchor="ctr"/>
                </a:tc>
                <a:extLst>
                  <a:ext uri="{0D108BD9-81ED-4DB2-BD59-A6C34878D82A}">
                    <a16:rowId xmlns:a16="http://schemas.microsoft.com/office/drawing/2014/main" val="10003"/>
                  </a:ext>
                </a:extLst>
              </a:tr>
              <a:tr h="685800">
                <a:tc>
                  <a:txBody>
                    <a:bodyPr/>
                    <a:lstStyle/>
                    <a:p>
                      <a:pPr marL="236538" marR="0" lvl="0" indent="0" algn="l" rtl="0">
                        <a:lnSpc>
                          <a:spcPct val="100000"/>
                        </a:lnSpc>
                        <a:spcBef>
                          <a:spcPts val="0"/>
                        </a:spcBef>
                        <a:spcAft>
                          <a:spcPts val="1200"/>
                        </a:spcAft>
                        <a:buClr>
                          <a:srgbClr val="000000"/>
                        </a:buClr>
                        <a:buSzPts val="3600"/>
                        <a:buFont typeface="Gill Sans"/>
                        <a:buNone/>
                        <a:tabLst/>
                      </a:pPr>
                      <a:r>
                        <a:rPr lang="en-US" sz="1800" u="none" strike="noStrike" cap="none" dirty="0">
                          <a:sym typeface="Gill Sans"/>
                        </a:rPr>
                        <a:t>Identify who might be the reference group for this behavior</a:t>
                      </a:r>
                      <a:endParaRPr sz="400" dirty="0">
                        <a:solidFill>
                          <a:schemeClr val="bg1"/>
                        </a:solidFill>
                        <a:latin typeface="Calibri" panose="020F0502020204030204" pitchFamily="34" charset="0"/>
                        <a:cs typeface="Calibri" panose="020F0502020204030204" pitchFamily="34" charset="0"/>
                      </a:endParaRPr>
                    </a:p>
                  </a:txBody>
                  <a:tcPr marL="68575" marR="68575" marT="0" marB="0" anchor="ctr"/>
                </a:tc>
                <a:tc>
                  <a:txBody>
                    <a:bodyPr/>
                    <a:lstStyle/>
                    <a:p>
                      <a:pPr marL="231775" marR="0" lvl="0" indent="-19050" algn="l" rtl="0">
                        <a:lnSpc>
                          <a:spcPct val="100000"/>
                        </a:lnSpc>
                        <a:spcBef>
                          <a:spcPts val="0"/>
                        </a:spcBef>
                        <a:spcAft>
                          <a:spcPts val="600"/>
                        </a:spcAft>
                        <a:buClr>
                          <a:srgbClr val="000000"/>
                        </a:buClr>
                        <a:buSzPts val="3600"/>
                        <a:buFont typeface="Gill Sans"/>
                        <a:buNone/>
                      </a:pPr>
                      <a:r>
                        <a:rPr lang="en-US" sz="1800" u="none" strike="noStrike" cap="none" dirty="0">
                          <a:sym typeface="Gill Sans"/>
                        </a:rPr>
                        <a:t>Mother. Mother- in-law</a:t>
                      </a:r>
                      <a:endParaRPr sz="400" dirty="0">
                        <a:solidFill>
                          <a:srgbClr val="393941"/>
                        </a:solidFill>
                        <a:latin typeface="Calibri" panose="020F0502020204030204" pitchFamily="34" charset="0"/>
                        <a:cs typeface="Calibri" panose="020F0502020204030204" pitchFamily="34" charset="0"/>
                      </a:endParaRPr>
                    </a:p>
                  </a:txBody>
                  <a:tcPr marL="68575" marR="68575" marT="0" marB="0" anchor="ctr"/>
                </a:tc>
                <a:extLst>
                  <a:ext uri="{0D108BD9-81ED-4DB2-BD59-A6C34878D82A}">
                    <a16:rowId xmlns:a16="http://schemas.microsoft.com/office/drawing/2014/main" val="10004"/>
                  </a:ext>
                </a:extLst>
              </a:tr>
              <a:tr h="0">
                <a:tc>
                  <a:txBody>
                    <a:bodyPr/>
                    <a:lstStyle/>
                    <a:p>
                      <a:pPr marL="225425" marR="0" lvl="0" indent="11113" algn="l" rtl="0">
                        <a:lnSpc>
                          <a:spcPct val="100000"/>
                        </a:lnSpc>
                        <a:spcBef>
                          <a:spcPts val="0"/>
                        </a:spcBef>
                        <a:spcAft>
                          <a:spcPts val="1200"/>
                        </a:spcAft>
                        <a:buClr>
                          <a:srgbClr val="000000"/>
                        </a:buClr>
                        <a:buSzPts val="3600"/>
                        <a:buFont typeface="Gill Sans"/>
                        <a:buNone/>
                        <a:tabLst/>
                      </a:pPr>
                      <a:r>
                        <a:rPr lang="en-US" sz="1800" u="none" strike="noStrike" cap="none" dirty="0">
                          <a:sym typeface="Gill Sans"/>
                        </a:rPr>
                        <a:t>Name one or two sanctions that might enforce this norm</a:t>
                      </a:r>
                      <a:endParaRPr sz="400" dirty="0">
                        <a:solidFill>
                          <a:schemeClr val="bg1"/>
                        </a:solidFill>
                        <a:latin typeface="Calibri" panose="020F0502020204030204" pitchFamily="34" charset="0"/>
                        <a:cs typeface="Calibri" panose="020F0502020204030204" pitchFamily="34" charset="0"/>
                      </a:endParaRPr>
                    </a:p>
                  </a:txBody>
                  <a:tcPr marL="68575" marR="68575" marT="0" marB="0" anchor="ctr"/>
                </a:tc>
                <a:tc>
                  <a:txBody>
                    <a:bodyPr/>
                    <a:lstStyle/>
                    <a:p>
                      <a:pPr marL="231775" marR="0" lvl="0" indent="0" algn="l" rtl="0">
                        <a:lnSpc>
                          <a:spcPct val="100000"/>
                        </a:lnSpc>
                        <a:spcBef>
                          <a:spcPts val="0"/>
                        </a:spcBef>
                        <a:spcAft>
                          <a:spcPts val="600"/>
                        </a:spcAft>
                        <a:buClr>
                          <a:srgbClr val="000000"/>
                        </a:buClr>
                        <a:buSzPts val="3600"/>
                        <a:buFont typeface="Gill Sans"/>
                        <a:buNone/>
                      </a:pPr>
                      <a:r>
                        <a:rPr lang="en-US" sz="1800" u="none" strike="noStrike" cap="none" dirty="0">
                          <a:sym typeface="Gill Sans"/>
                        </a:rPr>
                        <a:t>Gossip. Respect</a:t>
                      </a:r>
                      <a:endParaRPr sz="1800" u="none" strike="noStrike" cap="none" dirty="0">
                        <a:solidFill>
                          <a:srgbClr val="393941"/>
                        </a:solidFill>
                        <a:latin typeface="Calibri" panose="020F0502020204030204" pitchFamily="34" charset="0"/>
                        <a:ea typeface="Gill Sans"/>
                        <a:cs typeface="Calibri" panose="020F0502020204030204" pitchFamily="34" charset="0"/>
                        <a:sym typeface="Gill Sans"/>
                      </a:endParaRPr>
                    </a:p>
                  </a:txBody>
                  <a:tcPr marL="68575" marR="68575" marT="0" marB="0" anchor="ctr"/>
                </a:tc>
                <a:extLst>
                  <a:ext uri="{0D108BD9-81ED-4DB2-BD59-A6C34878D82A}">
                    <a16:rowId xmlns:a16="http://schemas.microsoft.com/office/drawing/2014/main" val="10005"/>
                  </a:ext>
                </a:extLst>
              </a:tr>
            </a:tbl>
          </a:graphicData>
        </a:graphic>
      </p:graphicFrame>
      <p:sp>
        <p:nvSpPr>
          <p:cNvPr id="6" name="Rounded Rectangle 5">
            <a:extLst>
              <a:ext uri="{FF2B5EF4-FFF2-40B4-BE49-F238E27FC236}">
                <a16:creationId xmlns:a16="http://schemas.microsoft.com/office/drawing/2014/main" id="{D503DCE6-10EB-2D49-AFBF-B5CD88285305}"/>
              </a:ext>
            </a:extLst>
          </p:cNvPr>
          <p:cNvSpPr/>
          <p:nvPr/>
        </p:nvSpPr>
        <p:spPr>
          <a:xfrm>
            <a:off x="9606880" y="247291"/>
            <a:ext cx="3093444" cy="485634"/>
          </a:xfrm>
          <a:prstGeom prst="roundRect">
            <a:avLst>
              <a:gd name="adj" fmla="val 50000"/>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7" name="Text Placeholder 31">
            <a:extLst>
              <a:ext uri="{FF2B5EF4-FFF2-40B4-BE49-F238E27FC236}">
                <a16:creationId xmlns:a16="http://schemas.microsoft.com/office/drawing/2014/main" id="{53E7AA90-5C98-264D-A3F3-E6F3AB8E490D}"/>
              </a:ext>
            </a:extLst>
          </p:cNvPr>
          <p:cNvSpPr txBox="1">
            <a:spLocks/>
          </p:cNvSpPr>
          <p:nvPr/>
        </p:nvSpPr>
        <p:spPr>
          <a:xfrm>
            <a:off x="10439399" y="300033"/>
            <a:ext cx="1514829" cy="36576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Let’s Try!</a:t>
            </a:r>
          </a:p>
        </p:txBody>
      </p:sp>
      <p:pic>
        <p:nvPicPr>
          <p:cNvPr id="8" name="Picture 7">
            <a:extLst>
              <a:ext uri="{FF2B5EF4-FFF2-40B4-BE49-F238E27FC236}">
                <a16:creationId xmlns:a16="http://schemas.microsoft.com/office/drawing/2014/main" id="{F9A4052D-0B07-7F41-BA59-0277C45E9D5A}"/>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753600" y="197651"/>
            <a:ext cx="584914" cy="584914"/>
          </a:xfrm>
          <a:prstGeom prst="rect">
            <a:avLst/>
          </a:prstGeom>
        </p:spPr>
      </p:pic>
      <p:sp>
        <p:nvSpPr>
          <p:cNvPr id="3" name="Slide Number Placeholder 2">
            <a:extLst>
              <a:ext uri="{FF2B5EF4-FFF2-40B4-BE49-F238E27FC236}">
                <a16:creationId xmlns:a16="http://schemas.microsoft.com/office/drawing/2014/main" id="{A43F7468-828F-7887-AB18-010B381946EF}"/>
              </a:ext>
            </a:extLst>
          </p:cNvPr>
          <p:cNvSpPr>
            <a:spLocks noGrp="1"/>
          </p:cNvSpPr>
          <p:nvPr>
            <p:ph type="sldNum" sz="quarter" idx="12"/>
          </p:nvPr>
        </p:nvSpPr>
        <p:spPr/>
        <p:txBody>
          <a:bodyPr/>
          <a:lstStyle/>
          <a:p>
            <a:fld id="{5805A9EC-108B-40EA-95FB-2468C466EA14}" type="slidenum">
              <a:rPr lang="en-US" smtClean="0"/>
              <a:t>32</a:t>
            </a:fld>
            <a:endParaRPr lang="en-US" dirty="0"/>
          </a:p>
        </p:txBody>
      </p:sp>
    </p:spTree>
    <p:extLst>
      <p:ext uri="{BB962C8B-B14F-4D97-AF65-F5344CB8AC3E}">
        <p14:creationId xmlns:p14="http://schemas.microsoft.com/office/powerpoint/2010/main" val="4278588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71"/>
        <p:cNvGrpSpPr/>
        <p:nvPr/>
      </p:nvGrpSpPr>
      <p:grpSpPr>
        <a:xfrm>
          <a:off x="0" y="0"/>
          <a:ext cx="0" cy="0"/>
          <a:chOff x="0" y="0"/>
          <a:chExt cx="0" cy="0"/>
        </a:xfrm>
      </p:grpSpPr>
      <p:sp>
        <p:nvSpPr>
          <p:cNvPr id="972" name="Google Shape;972;p20"/>
          <p:cNvSpPr txBox="1">
            <a:spLocks noGrp="1"/>
          </p:cNvSpPr>
          <p:nvPr>
            <p:ph type="title"/>
          </p:nvPr>
        </p:nvSpPr>
        <p:spPr/>
        <p:txBody>
          <a:bodyPr/>
          <a:lstStyle/>
          <a:p>
            <a:r>
              <a:rPr lang="en-US" dirty="0"/>
              <a:t>Why Do We Comply with Norms?</a:t>
            </a:r>
          </a:p>
        </p:txBody>
      </p:sp>
      <p:sp>
        <p:nvSpPr>
          <p:cNvPr id="2" name="Text Placeholder 1"/>
          <p:cNvSpPr>
            <a:spLocks noGrp="1"/>
          </p:cNvSpPr>
          <p:nvPr>
            <p:ph type="body" sz="quarter" idx="11"/>
          </p:nvPr>
        </p:nvSpPr>
        <p:spPr/>
        <p:txBody>
          <a:bodyPr/>
          <a:lstStyle/>
          <a:p>
            <a:r>
              <a:rPr lang="en-US" dirty="0"/>
              <a:t>WHY SOCIAL NORMS MATTER </a:t>
            </a:r>
          </a:p>
        </p:txBody>
      </p:sp>
    </p:spTree>
    <p:extLst>
      <p:ext uri="{BB962C8B-B14F-4D97-AF65-F5344CB8AC3E}">
        <p14:creationId xmlns:p14="http://schemas.microsoft.com/office/powerpoint/2010/main" val="3294788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1054"/>
        <p:cNvGrpSpPr/>
        <p:nvPr/>
      </p:nvGrpSpPr>
      <p:grpSpPr>
        <a:xfrm>
          <a:off x="0" y="0"/>
          <a:ext cx="0" cy="0"/>
          <a:chOff x="0" y="0"/>
          <a:chExt cx="0" cy="0"/>
        </a:xfrm>
      </p:grpSpPr>
      <p:sp>
        <p:nvSpPr>
          <p:cNvPr id="1055" name="Google Shape;1055;p30"/>
          <p:cNvSpPr txBox="1">
            <a:spLocks noGrp="1"/>
          </p:cNvSpPr>
          <p:nvPr>
            <p:ph type="title" idx="4294967295"/>
          </p:nvPr>
        </p:nvSpPr>
        <p:spPr>
          <a:xfrm>
            <a:off x="685800" y="2105025"/>
            <a:ext cx="3892550" cy="2647950"/>
          </a:xfrm>
          <a:prstGeom prst="rect">
            <a:avLst/>
          </a:prstGeom>
          <a:noFill/>
          <a:ln>
            <a:noFill/>
          </a:ln>
        </p:spPr>
        <p:txBody>
          <a:bodyPr spcFirstLastPara="1" wrap="square" lIns="45713" tIns="22850" rIns="45713" bIns="22850" anchor="t" anchorCtr="0">
            <a:noAutofit/>
          </a:bodyPr>
          <a:lstStyle/>
          <a:p>
            <a:pPr>
              <a:buClr>
                <a:srgbClr val="525357"/>
              </a:buClr>
              <a:buSzPts val="8000"/>
            </a:pPr>
            <a:r>
              <a:rPr lang="en-US" sz="5000" b="0" dirty="0">
                <a:latin typeface="Tw Cen MT Condensed" panose="020B0606020104020203" pitchFamily="34" charset="77"/>
              </a:rPr>
              <a:t>Social norms permeate all levels of society and societal structures</a:t>
            </a:r>
            <a:endParaRPr sz="5000" b="0" dirty="0">
              <a:latin typeface="Tw Cen MT Condensed" panose="020B0606020104020203" pitchFamily="34" charset="77"/>
            </a:endParaRPr>
          </a:p>
        </p:txBody>
      </p:sp>
      <p:pic>
        <p:nvPicPr>
          <p:cNvPr id="1057" name="Google Shape;1057;p30"/>
          <p:cNvPicPr preferRelativeResize="0"/>
          <p:nvPr/>
        </p:nvPicPr>
        <p:blipFill rotWithShape="1">
          <a:blip r:embed="rId3">
            <a:alphaModFix/>
          </a:blip>
          <a:srcRect/>
          <a:stretch/>
        </p:blipFill>
        <p:spPr>
          <a:xfrm>
            <a:off x="5101351" y="1949519"/>
            <a:ext cx="6699494" cy="3925485"/>
          </a:xfrm>
          <a:prstGeom prst="rect">
            <a:avLst/>
          </a:prstGeom>
          <a:noFill/>
          <a:ln>
            <a:noFill/>
          </a:ln>
        </p:spPr>
      </p:pic>
      <p:sp>
        <p:nvSpPr>
          <p:cNvPr id="1058" name="Google Shape;1058;p30"/>
          <p:cNvSpPr/>
          <p:nvPr/>
        </p:nvSpPr>
        <p:spPr>
          <a:xfrm>
            <a:off x="5277679" y="5875004"/>
            <a:ext cx="6585079" cy="230812"/>
          </a:xfrm>
          <a:prstGeom prst="rect">
            <a:avLst/>
          </a:prstGeom>
          <a:noFill/>
          <a:ln>
            <a:noFill/>
          </a:ln>
        </p:spPr>
        <p:txBody>
          <a:bodyPr spcFirstLastPara="1" wrap="square" lIns="45713" tIns="22850" rIns="45713" bIns="22850" anchor="t" anchorCtr="0">
            <a:spAutoFit/>
          </a:bodyPr>
          <a:lstStyle/>
          <a:p>
            <a:pPr algn="just" defTabSz="457200">
              <a:buClr>
                <a:srgbClr val="000000"/>
              </a:buClr>
              <a:buSzPts val="2800"/>
            </a:pPr>
            <a:r>
              <a:rPr lang="en-US" sz="1200" kern="0" dirty="0">
                <a:latin typeface="Calibri"/>
                <a:ea typeface="Calibri"/>
                <a:cs typeface="Calibri"/>
                <a:sym typeface="Calibri"/>
              </a:rPr>
              <a:t>Image source: http://www.cdc.gov/violenceprevention/pdf/SVPrevention-a.pdf</a:t>
            </a:r>
            <a:endParaRPr sz="1200" kern="0" dirty="0">
              <a:latin typeface="Arial"/>
              <a:cs typeface="Arial"/>
              <a:sym typeface="Arial"/>
            </a:endParaRPr>
          </a:p>
        </p:txBody>
      </p:sp>
      <p:sp>
        <p:nvSpPr>
          <p:cNvPr id="2" name="Slide Number Placeholder 1">
            <a:extLst>
              <a:ext uri="{FF2B5EF4-FFF2-40B4-BE49-F238E27FC236}">
                <a16:creationId xmlns:a16="http://schemas.microsoft.com/office/drawing/2014/main" id="{76BE0ACC-B7A8-6172-796F-7CB18413860D}"/>
              </a:ext>
            </a:extLst>
          </p:cNvPr>
          <p:cNvSpPr>
            <a:spLocks noGrp="1"/>
          </p:cNvSpPr>
          <p:nvPr>
            <p:ph type="sldNum" sz="quarter" idx="12"/>
          </p:nvPr>
        </p:nvSpPr>
        <p:spPr/>
        <p:txBody>
          <a:bodyPr/>
          <a:lstStyle/>
          <a:p>
            <a:fld id="{5805A9EC-108B-40EA-95FB-2468C466EA14}" type="slidenum">
              <a:rPr lang="en-US" smtClean="0"/>
              <a:t>34</a:t>
            </a:fld>
            <a:endParaRPr lang="en-US" dirty="0"/>
          </a:p>
        </p:txBody>
      </p:sp>
    </p:spTree>
    <p:extLst>
      <p:ext uri="{BB962C8B-B14F-4D97-AF65-F5344CB8AC3E}">
        <p14:creationId xmlns:p14="http://schemas.microsoft.com/office/powerpoint/2010/main" val="789810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9" name="Title 8">
            <a:extLst>
              <a:ext uri="{FF2B5EF4-FFF2-40B4-BE49-F238E27FC236}">
                <a16:creationId xmlns:a16="http://schemas.microsoft.com/office/drawing/2014/main" id="{2860127A-C1A6-884F-AC1C-8FFE35CCC429}"/>
              </a:ext>
            </a:extLst>
          </p:cNvPr>
          <p:cNvSpPr>
            <a:spLocks noGrp="1"/>
          </p:cNvSpPr>
          <p:nvPr>
            <p:ph type="title"/>
          </p:nvPr>
        </p:nvSpPr>
        <p:spPr/>
        <p:txBody>
          <a:bodyPr/>
          <a:lstStyle/>
          <a:p>
            <a:r>
              <a:rPr lang="en-US" sz="5400" dirty="0">
                <a:solidFill>
                  <a:srgbClr val="09904F"/>
                </a:solidFill>
                <a:latin typeface="Tw Cen MT Condensed" panose="020B0606020104020203" pitchFamily="34" charset="77"/>
              </a:rPr>
              <a:t>Why do people comply with norms, even if they disagree?</a:t>
            </a:r>
            <a:br>
              <a:rPr lang="en-US" dirty="0">
                <a:latin typeface="Tw Cen MT Condensed" panose="020B0606020104020203" pitchFamily="34" charset="77"/>
              </a:rPr>
            </a:br>
            <a:endParaRPr lang="en-US" dirty="0"/>
          </a:p>
        </p:txBody>
      </p:sp>
      <p:sp>
        <p:nvSpPr>
          <p:cNvPr id="2" name="Text Placeholder 1">
            <a:extLst>
              <a:ext uri="{FF2B5EF4-FFF2-40B4-BE49-F238E27FC236}">
                <a16:creationId xmlns:a16="http://schemas.microsoft.com/office/drawing/2014/main" id="{F4B1EC2F-DA0B-1146-8143-D0EAB2A85F6B}"/>
              </a:ext>
            </a:extLst>
          </p:cNvPr>
          <p:cNvSpPr>
            <a:spLocks noGrp="1"/>
          </p:cNvSpPr>
          <p:nvPr>
            <p:ph type="body" sz="quarter" idx="10"/>
          </p:nvPr>
        </p:nvSpPr>
        <p:spPr>
          <a:xfrm>
            <a:off x="1060451" y="3124200"/>
            <a:ext cx="10445750" cy="3505200"/>
          </a:xfrm>
        </p:spPr>
        <p:txBody>
          <a:bodyPr/>
          <a:lstStyle/>
          <a:p>
            <a:pPr marL="285750" indent="-285750">
              <a:buSzPct val="100000"/>
              <a:buFont typeface="Arial"/>
              <a:buChar char="•"/>
            </a:pPr>
            <a:r>
              <a:rPr lang="en-US" dirty="0">
                <a:latin typeface="Calibri" panose="020F0502020204030204" pitchFamily="34" charset="0"/>
                <a:cs typeface="Calibri" panose="020F0502020204030204" pitchFamily="34" charset="0"/>
              </a:rPr>
              <a:t>Norms are often hidden and unexamined</a:t>
            </a:r>
          </a:p>
          <a:p>
            <a:pPr marL="285750" indent="-285750">
              <a:spcBef>
                <a:spcPts val="900"/>
              </a:spcBef>
              <a:buSzPct val="100000"/>
              <a:buFont typeface="Arial"/>
              <a:buChar char="•"/>
            </a:pPr>
            <a:r>
              <a:rPr lang="en-US" dirty="0">
                <a:latin typeface="Calibri" panose="020F0502020204030204" pitchFamily="34" charset="0"/>
                <a:cs typeface="Calibri" panose="020F0502020204030204" pitchFamily="34" charset="0"/>
              </a:rPr>
              <a:t>Desire to conform to their sense of social identity </a:t>
            </a:r>
          </a:p>
          <a:p>
            <a:pPr marL="285750" indent="-285750">
              <a:spcBef>
                <a:spcPts val="900"/>
              </a:spcBef>
              <a:buSzPct val="100000"/>
              <a:buFont typeface="Arial"/>
              <a:buChar char="•"/>
            </a:pPr>
            <a:r>
              <a:rPr lang="en-US" dirty="0">
                <a:latin typeface="Calibri" panose="020F0502020204030204" pitchFamily="34" charset="0"/>
                <a:cs typeface="Calibri" panose="020F0502020204030204" pitchFamily="34" charset="0"/>
              </a:rPr>
              <a:t>Enforcement by the reference group </a:t>
            </a:r>
          </a:p>
          <a:p>
            <a:pPr marL="285750" indent="-285750">
              <a:spcBef>
                <a:spcPts val="900"/>
              </a:spcBef>
              <a:buSzPct val="100000"/>
              <a:buFont typeface="Arial"/>
              <a:buChar char="•"/>
            </a:pPr>
            <a:r>
              <a:rPr lang="en-US" dirty="0">
                <a:latin typeface="Calibri" panose="020F0502020204030204" pitchFamily="34" charset="0"/>
                <a:cs typeface="Calibri" panose="020F0502020204030204" pitchFamily="34" charset="0"/>
              </a:rPr>
              <a:t>Insufficient power to resist</a:t>
            </a:r>
          </a:p>
          <a:p>
            <a:pPr marL="0" indent="0">
              <a:buSzPts val="4000"/>
              <a:buNone/>
            </a:pPr>
            <a:endParaRPr lang="en-US" sz="3200" dirty="0">
              <a:latin typeface="Calibri" panose="020F0502020204030204" pitchFamily="34" charset="0"/>
              <a:cs typeface="Calibri" panose="020F0502020204030204" pitchFamily="34" charset="0"/>
            </a:endParaRPr>
          </a:p>
          <a:p>
            <a:pPr marL="0" indent="0">
              <a:buSzPts val="4000"/>
            </a:pPr>
            <a:endParaRPr lang="en-US" sz="3200" dirty="0">
              <a:latin typeface="Calibri" panose="020F0502020204030204" pitchFamily="34" charset="0"/>
              <a:cs typeface="Calibri" panose="020F0502020204030204" pitchFamily="34" charset="0"/>
            </a:endParaRPr>
          </a:p>
          <a:p>
            <a:endParaRPr lang="en-US" dirty="0"/>
          </a:p>
        </p:txBody>
      </p:sp>
      <p:sp>
        <p:nvSpPr>
          <p:cNvPr id="3" name="Slide Number Placeholder 2">
            <a:extLst>
              <a:ext uri="{FF2B5EF4-FFF2-40B4-BE49-F238E27FC236}">
                <a16:creationId xmlns:a16="http://schemas.microsoft.com/office/drawing/2014/main" id="{14BFA909-2E3E-363E-0855-608EEDB49C08}"/>
              </a:ext>
            </a:extLst>
          </p:cNvPr>
          <p:cNvSpPr>
            <a:spLocks noGrp="1"/>
          </p:cNvSpPr>
          <p:nvPr>
            <p:ph type="sldNum" sz="quarter" idx="12"/>
          </p:nvPr>
        </p:nvSpPr>
        <p:spPr/>
        <p:txBody>
          <a:bodyPr/>
          <a:lstStyle/>
          <a:p>
            <a:fld id="{5805A9EC-108B-40EA-95FB-2468C466EA14}" type="slidenum">
              <a:rPr lang="en-US" smtClean="0"/>
              <a:t>35</a:t>
            </a:fld>
            <a:endParaRPr lang="en-US" dirty="0"/>
          </a:p>
        </p:txBody>
      </p:sp>
    </p:spTree>
    <p:extLst>
      <p:ext uri="{BB962C8B-B14F-4D97-AF65-F5344CB8AC3E}">
        <p14:creationId xmlns:p14="http://schemas.microsoft.com/office/powerpoint/2010/main" val="3708650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26"/>
          <p:cNvSpPr txBox="1">
            <a:spLocks noGrp="1"/>
          </p:cNvSpPr>
          <p:nvPr>
            <p:ph type="title"/>
          </p:nvPr>
        </p:nvSpPr>
        <p:spPr>
          <a:xfrm>
            <a:off x="2438400" y="1219200"/>
            <a:ext cx="8436353" cy="1088418"/>
          </a:xfrm>
          <a:prstGeom prst="rect">
            <a:avLst/>
          </a:prstGeom>
          <a:noFill/>
          <a:ln>
            <a:noFill/>
          </a:ln>
        </p:spPr>
        <p:txBody>
          <a:bodyPr spcFirstLastPara="1" wrap="square" lIns="45713" tIns="22850" rIns="45713" bIns="22850" anchor="t" anchorCtr="0">
            <a:normAutofit fontScale="90000"/>
          </a:bodyPr>
          <a:lstStyle/>
          <a:p>
            <a:pPr>
              <a:buClr>
                <a:srgbClr val="09904F"/>
              </a:buClr>
            </a:pPr>
            <a:r>
              <a:rPr lang="en-US" sz="6000" b="0" dirty="0">
                <a:solidFill>
                  <a:srgbClr val="09904F"/>
                </a:solidFill>
                <a:latin typeface="Tw Cen MT Condensed" panose="020B0606020104020203" pitchFamily="34" charset="77"/>
              </a:rPr>
              <a:t>CAUTION! </a:t>
            </a:r>
            <a:r>
              <a:rPr lang="en-US" sz="5400" b="0" dirty="0">
                <a:solidFill>
                  <a:srgbClr val="09904F"/>
                </a:solidFill>
                <a:latin typeface="Tw Cen MT Condensed" panose="020B0606020104020203" pitchFamily="34" charset="77"/>
              </a:rPr>
              <a:t>Not everything is a norm and not every norm matters for a behavior</a:t>
            </a:r>
            <a:br>
              <a:rPr lang="en-US" sz="6000" b="0" dirty="0">
                <a:solidFill>
                  <a:srgbClr val="09904F"/>
                </a:solidFill>
                <a:latin typeface="Tw Cen MT Condensed" panose="020B0606020104020203" pitchFamily="34" charset="77"/>
              </a:rPr>
            </a:br>
            <a:br>
              <a:rPr lang="en-US" sz="6000" b="0" dirty="0">
                <a:solidFill>
                  <a:srgbClr val="09904F"/>
                </a:solidFill>
                <a:latin typeface="Tw Cen MT Condensed" panose="020B0606020104020203" pitchFamily="34" charset="77"/>
              </a:rPr>
            </a:br>
            <a:endParaRPr sz="6000" b="0" dirty="0">
              <a:solidFill>
                <a:srgbClr val="09904F"/>
              </a:solidFill>
              <a:latin typeface="Tw Cen MT Condensed" panose="020B0606020104020203" pitchFamily="34" charset="77"/>
            </a:endParaRPr>
          </a:p>
        </p:txBody>
      </p:sp>
      <p:sp>
        <p:nvSpPr>
          <p:cNvPr id="2" name="Text Placeholder 1">
            <a:extLst>
              <a:ext uri="{FF2B5EF4-FFF2-40B4-BE49-F238E27FC236}">
                <a16:creationId xmlns:a16="http://schemas.microsoft.com/office/drawing/2014/main" id="{6BD5AC00-647B-144A-B458-14BE4F52FAEF}"/>
              </a:ext>
            </a:extLst>
          </p:cNvPr>
          <p:cNvSpPr>
            <a:spLocks noGrp="1"/>
          </p:cNvSpPr>
          <p:nvPr>
            <p:ph type="body" sz="quarter" idx="11"/>
          </p:nvPr>
        </p:nvSpPr>
        <p:spPr>
          <a:xfrm>
            <a:off x="1066800" y="3048000"/>
            <a:ext cx="10445750" cy="3336926"/>
          </a:xfrm>
        </p:spPr>
        <p:txBody>
          <a:bodyPr/>
          <a:lstStyle/>
          <a:p>
            <a:pPr marL="285750" indent="-285750">
              <a:buSzPct val="100000"/>
              <a:buFont typeface="Arial"/>
              <a:buChar char="•"/>
            </a:pPr>
            <a:r>
              <a:rPr lang="en-US" dirty="0">
                <a:latin typeface="Calibri" panose="020F0502020204030204" pitchFamily="34" charset="0"/>
                <a:cs typeface="Calibri" panose="020F0502020204030204" pitchFamily="34" charset="0"/>
              </a:rPr>
              <a:t>Social norms operate in complex social systems, thus are situational, contextual, fluid</a:t>
            </a:r>
          </a:p>
          <a:p>
            <a:pPr marL="285750" indent="-285750">
              <a:spcBef>
                <a:spcPts val="600"/>
              </a:spcBef>
              <a:buSzPct val="100000"/>
              <a:buFont typeface="Arial"/>
              <a:buChar char="•"/>
            </a:pPr>
            <a:r>
              <a:rPr lang="en-US" dirty="0">
                <a:latin typeface="Calibri" panose="020F0502020204030204" pitchFamily="34" charset="0"/>
                <a:cs typeface="Calibri" panose="020F0502020204030204" pitchFamily="34" charset="0"/>
              </a:rPr>
              <a:t>Social norms are often important, but other factors can drive behavior</a:t>
            </a:r>
          </a:p>
          <a:p>
            <a:pPr marL="285750" indent="-285750">
              <a:spcBef>
                <a:spcPts val="600"/>
              </a:spcBef>
              <a:buSzPct val="100000"/>
              <a:buFont typeface="Arial"/>
              <a:buChar char="•"/>
            </a:pPr>
            <a:r>
              <a:rPr lang="en-US" dirty="0">
                <a:latin typeface="Calibri" panose="020F0502020204030204" pitchFamily="34" charset="0"/>
                <a:cs typeface="Calibri" panose="020F0502020204030204" pitchFamily="34" charset="0"/>
              </a:rPr>
              <a:t>Rarely does a single factor drive behavior and influences can act at different levels</a:t>
            </a:r>
          </a:p>
          <a:p>
            <a:pPr marL="0" indent="0">
              <a:buNone/>
            </a:pPr>
            <a:endParaRPr lang="en-US" dirty="0"/>
          </a:p>
        </p:txBody>
      </p:sp>
    </p:spTree>
    <p:extLst>
      <p:ext uri="{BB962C8B-B14F-4D97-AF65-F5344CB8AC3E}">
        <p14:creationId xmlns:p14="http://schemas.microsoft.com/office/powerpoint/2010/main" val="1755045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27"/>
          <p:cNvSpPr txBox="1">
            <a:spLocks noGrp="1"/>
          </p:cNvSpPr>
          <p:nvPr>
            <p:ph type="title"/>
          </p:nvPr>
        </p:nvSpPr>
        <p:spPr>
          <a:xfrm>
            <a:off x="2438400" y="1219200"/>
            <a:ext cx="8436353" cy="1371600"/>
          </a:xfrm>
          <a:prstGeom prst="rect">
            <a:avLst/>
          </a:prstGeom>
          <a:noFill/>
          <a:ln>
            <a:noFill/>
          </a:ln>
        </p:spPr>
        <p:txBody>
          <a:bodyPr spcFirstLastPara="1" wrap="square" lIns="45713" tIns="22850" rIns="45713" bIns="22850" anchor="t" anchorCtr="0">
            <a:normAutofit fontScale="90000"/>
          </a:bodyPr>
          <a:lstStyle/>
          <a:p>
            <a:pPr>
              <a:buClr>
                <a:srgbClr val="09904F"/>
              </a:buClr>
            </a:pPr>
            <a:r>
              <a:rPr lang="en-US" sz="6000" b="0" dirty="0">
                <a:solidFill>
                  <a:srgbClr val="09904F"/>
                </a:solidFill>
                <a:latin typeface="Tw Cen MT Condensed" panose="020B0606020104020203" pitchFamily="34" charset="77"/>
              </a:rPr>
              <a:t>CAUTION! Norm, attitudes, sanctions… it’s complex</a:t>
            </a:r>
            <a:br>
              <a:rPr lang="en-US" sz="6000" b="0" dirty="0">
                <a:solidFill>
                  <a:srgbClr val="09904F"/>
                </a:solidFill>
                <a:latin typeface="Tw Cen MT Condensed" panose="020B0606020104020203" pitchFamily="34" charset="77"/>
              </a:rPr>
            </a:br>
            <a:endParaRPr sz="6000" b="0" dirty="0">
              <a:solidFill>
                <a:srgbClr val="09904F"/>
              </a:solidFill>
              <a:latin typeface="Tw Cen MT Condensed" panose="020B0606020104020203" pitchFamily="34" charset="77"/>
            </a:endParaRPr>
          </a:p>
        </p:txBody>
      </p:sp>
      <p:sp>
        <p:nvSpPr>
          <p:cNvPr id="2" name="Text Placeholder 1">
            <a:extLst>
              <a:ext uri="{FF2B5EF4-FFF2-40B4-BE49-F238E27FC236}">
                <a16:creationId xmlns:a16="http://schemas.microsoft.com/office/drawing/2014/main" id="{3334BE0D-636E-864E-BAA2-5F06B07E586A}"/>
              </a:ext>
            </a:extLst>
          </p:cNvPr>
          <p:cNvSpPr>
            <a:spLocks noGrp="1"/>
          </p:cNvSpPr>
          <p:nvPr>
            <p:ph type="body" sz="quarter" idx="11"/>
          </p:nvPr>
        </p:nvSpPr>
        <p:spPr>
          <a:xfrm>
            <a:off x="1066800" y="3048000"/>
            <a:ext cx="10445750" cy="3336926"/>
          </a:xfrm>
        </p:spPr>
        <p:txBody>
          <a:bodyPr>
            <a:normAutofit fontScale="92500" lnSpcReduction="20000"/>
          </a:bodyPr>
          <a:lstStyle/>
          <a:p>
            <a:pPr marL="285750" indent="-285750">
              <a:buSzPct val="100000"/>
              <a:buFont typeface="Arial"/>
              <a:buChar char="•"/>
            </a:pPr>
            <a:r>
              <a:rPr lang="en-US" dirty="0">
                <a:latin typeface="Calibri" panose="020F0502020204030204" pitchFamily="34" charset="0"/>
                <a:cs typeface="Calibri" panose="020F0502020204030204" pitchFamily="34" charset="0"/>
              </a:rPr>
              <a:t>I think no one should use violence </a:t>
            </a:r>
            <a:r>
              <a:rPr lang="en-US" dirty="0">
                <a:solidFill>
                  <a:srgbClr val="09904F"/>
                </a:solidFill>
                <a:latin typeface="Calibri" panose="020F0502020204030204" pitchFamily="34" charset="0"/>
                <a:cs typeface="Calibri" panose="020F0502020204030204" pitchFamily="34" charset="0"/>
              </a:rPr>
              <a:t>(attitude)</a:t>
            </a:r>
            <a:r>
              <a:rPr lang="en-US" dirty="0">
                <a:latin typeface="Calibri" panose="020F0502020204030204" pitchFamily="34" charset="0"/>
                <a:cs typeface="Calibri" panose="020F0502020204030204" pitchFamily="34" charset="0"/>
              </a:rPr>
              <a:t>, but if I don’t other parents will think I don’t know how to educate or control my children </a:t>
            </a:r>
            <a:r>
              <a:rPr lang="en-US" dirty="0">
                <a:solidFill>
                  <a:srgbClr val="09904F"/>
                </a:solidFill>
                <a:latin typeface="Calibri" panose="020F0502020204030204" pitchFamily="34" charset="0"/>
                <a:cs typeface="Calibri" panose="020F0502020204030204" pitchFamily="34" charset="0"/>
              </a:rPr>
              <a:t>(sanction) </a:t>
            </a:r>
            <a:r>
              <a:rPr lang="en-US" dirty="0">
                <a:latin typeface="Calibri" panose="020F0502020204030204" pitchFamily="34" charset="0"/>
                <a:cs typeface="Calibri" panose="020F0502020204030204" pitchFamily="34" charset="0"/>
              </a:rPr>
              <a:t>so I slap my children </a:t>
            </a:r>
            <a:r>
              <a:rPr lang="en-US" dirty="0">
                <a:solidFill>
                  <a:srgbClr val="09904F"/>
                </a:solidFill>
                <a:latin typeface="Calibri" panose="020F0502020204030204" pitchFamily="34" charset="0"/>
                <a:cs typeface="Calibri" panose="020F0502020204030204" pitchFamily="34" charset="0"/>
              </a:rPr>
              <a:t>(behavior)</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285750" indent="-285750">
              <a:buSzPct val="100000"/>
              <a:buFont typeface="Arial"/>
              <a:buChar char="•"/>
            </a:pPr>
            <a:r>
              <a:rPr lang="en-US" dirty="0">
                <a:latin typeface="Calibri" panose="020F0502020204030204" pitchFamily="34" charset="0"/>
                <a:cs typeface="Calibri" panose="020F0502020204030204" pitchFamily="34" charset="0"/>
              </a:rPr>
              <a:t>I don’t like to smoke </a:t>
            </a:r>
            <a:r>
              <a:rPr lang="en-US" dirty="0">
                <a:solidFill>
                  <a:srgbClr val="09904F"/>
                </a:solidFill>
                <a:latin typeface="Calibri" panose="020F0502020204030204" pitchFamily="34" charset="0"/>
                <a:cs typeface="Calibri" panose="020F0502020204030204" pitchFamily="34" charset="0"/>
              </a:rPr>
              <a:t>(attitude), </a:t>
            </a:r>
            <a:r>
              <a:rPr lang="en-US" dirty="0">
                <a:latin typeface="Calibri" panose="020F0502020204030204" pitchFamily="34" charset="0"/>
                <a:cs typeface="Calibri" panose="020F0502020204030204" pitchFamily="34" charset="0"/>
              </a:rPr>
              <a:t>but my peers approve of me smoking </a:t>
            </a:r>
            <a:r>
              <a:rPr lang="en-US" dirty="0">
                <a:solidFill>
                  <a:srgbClr val="09904F"/>
                </a:solidFill>
                <a:latin typeface="Calibri" panose="020F0502020204030204" pitchFamily="34" charset="0"/>
                <a:cs typeface="Calibri" panose="020F0502020204030204" pitchFamily="34" charset="0"/>
              </a:rPr>
              <a:t>(injunctive norm)</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285750" indent="-285750">
              <a:buSzPct val="100000"/>
              <a:buFont typeface="Arial"/>
              <a:buChar char="•"/>
            </a:pPr>
            <a:r>
              <a:rPr lang="en-US" dirty="0">
                <a:latin typeface="Calibri" panose="020F0502020204030204" pitchFamily="34" charset="0"/>
                <a:cs typeface="Calibri" panose="020F0502020204030204" pitchFamily="34" charset="0"/>
              </a:rPr>
              <a:t>I would like to report that parent who hits their child </a:t>
            </a:r>
            <a:r>
              <a:rPr lang="en-US" dirty="0">
                <a:solidFill>
                  <a:srgbClr val="09904F"/>
                </a:solidFill>
                <a:latin typeface="Calibri" panose="020F0502020204030204" pitchFamily="34" charset="0"/>
                <a:cs typeface="Calibri" panose="020F0502020204030204" pitchFamily="34" charset="0"/>
              </a:rPr>
              <a:t>(attitude), </a:t>
            </a:r>
            <a:r>
              <a:rPr lang="en-US" dirty="0">
                <a:latin typeface="Calibri" panose="020F0502020204030204" pitchFamily="34" charset="0"/>
                <a:cs typeface="Calibri" panose="020F0502020204030204" pitchFamily="34" charset="0"/>
              </a:rPr>
              <a:t>but everyone hits their child </a:t>
            </a:r>
            <a:r>
              <a:rPr lang="en-US" dirty="0">
                <a:solidFill>
                  <a:srgbClr val="09904F"/>
                </a:solidFill>
                <a:latin typeface="Calibri" panose="020F0502020204030204" pitchFamily="34" charset="0"/>
                <a:cs typeface="Calibri" panose="020F0502020204030204" pitchFamily="34" charset="0"/>
              </a:rPr>
              <a:t>(descriptive norm) </a:t>
            </a:r>
            <a:r>
              <a:rPr lang="en-US" dirty="0">
                <a:latin typeface="Calibri" panose="020F0502020204030204" pitchFamily="34" charset="0"/>
                <a:cs typeface="Calibri" panose="020F0502020204030204" pitchFamily="34" charset="0"/>
              </a:rPr>
              <a:t>and I am worried it would cause problems for me if I make a complaint </a:t>
            </a:r>
            <a:r>
              <a:rPr lang="en-US" dirty="0">
                <a:solidFill>
                  <a:srgbClr val="09904F"/>
                </a:solidFill>
                <a:latin typeface="Calibri" panose="020F0502020204030204" pitchFamily="34" charset="0"/>
                <a:cs typeface="Calibri" panose="020F0502020204030204" pitchFamily="34" charset="0"/>
              </a:rPr>
              <a:t>(injunctive norm/sanction)</a:t>
            </a:r>
            <a:endParaRPr lang="en-US"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429335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a:latin typeface="Tw Cen MT Condensed" panose="020B0606020104020203" pitchFamily="34" charset="77"/>
              </a:rPr>
              <a:t>How Do We Assess if Norms are Present?</a:t>
            </a:r>
          </a:p>
        </p:txBody>
      </p:sp>
      <p:sp>
        <p:nvSpPr>
          <p:cNvPr id="3" name="Slide Number Placeholder 2">
            <a:extLst>
              <a:ext uri="{FF2B5EF4-FFF2-40B4-BE49-F238E27FC236}">
                <a16:creationId xmlns:a16="http://schemas.microsoft.com/office/drawing/2014/main" id="{6205A1F4-2007-F722-5E7A-F8CE87ACB961}"/>
              </a:ext>
            </a:extLst>
          </p:cNvPr>
          <p:cNvSpPr>
            <a:spLocks noGrp="1"/>
          </p:cNvSpPr>
          <p:nvPr>
            <p:ph type="sldNum" sz="quarter" idx="4294967295"/>
          </p:nvPr>
        </p:nvSpPr>
        <p:spPr>
          <a:xfrm>
            <a:off x="10702925" y="6356350"/>
            <a:ext cx="1489075" cy="365125"/>
          </a:xfrm>
        </p:spPr>
        <p:txBody>
          <a:bodyPr/>
          <a:lstStyle/>
          <a:p>
            <a:fld id="{5805A9EC-108B-40EA-95FB-2468C466EA14}" type="slidenum">
              <a:rPr lang="en-US" smtClean="0"/>
              <a:pPr/>
              <a:t>38</a:t>
            </a:fld>
            <a:endParaRPr lang="en-US" dirty="0"/>
          </a:p>
        </p:txBody>
      </p:sp>
    </p:spTree>
    <p:extLst>
      <p:ext uri="{BB962C8B-B14F-4D97-AF65-F5344CB8AC3E}">
        <p14:creationId xmlns:p14="http://schemas.microsoft.com/office/powerpoint/2010/main" val="296096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A5B9C-8D96-CC4F-B22A-7C58701BF7B4}"/>
              </a:ext>
            </a:extLst>
          </p:cNvPr>
          <p:cNvSpPr>
            <a:spLocks noGrp="1"/>
          </p:cNvSpPr>
          <p:nvPr>
            <p:ph type="title"/>
          </p:nvPr>
        </p:nvSpPr>
        <p:spPr/>
        <p:txBody>
          <a:bodyPr/>
          <a:lstStyle/>
          <a:p>
            <a:r>
              <a:rPr lang="en-US" dirty="0"/>
              <a:t>So, what is a norms assessment?</a:t>
            </a:r>
          </a:p>
        </p:txBody>
      </p:sp>
      <p:sp>
        <p:nvSpPr>
          <p:cNvPr id="3" name="Content Placeholder 2">
            <a:extLst>
              <a:ext uri="{FF2B5EF4-FFF2-40B4-BE49-F238E27FC236}">
                <a16:creationId xmlns:a16="http://schemas.microsoft.com/office/drawing/2014/main" id="{9B611A6D-E45C-AC40-A402-08B92870CE00}"/>
              </a:ext>
            </a:extLst>
          </p:cNvPr>
          <p:cNvSpPr>
            <a:spLocks noGrp="1"/>
          </p:cNvSpPr>
          <p:nvPr>
            <p:ph type="body" idx="3"/>
          </p:nvPr>
        </p:nvSpPr>
        <p:spPr/>
        <p:txBody>
          <a:bodyPr/>
          <a:lstStyle/>
          <a:p>
            <a:r>
              <a:rPr lang="en-US" dirty="0"/>
              <a:t>Definition</a:t>
            </a:r>
          </a:p>
        </p:txBody>
      </p:sp>
      <p:sp>
        <p:nvSpPr>
          <p:cNvPr id="6" name="Text Placeholder 5">
            <a:extLst>
              <a:ext uri="{FF2B5EF4-FFF2-40B4-BE49-F238E27FC236}">
                <a16:creationId xmlns:a16="http://schemas.microsoft.com/office/drawing/2014/main" id="{67DEC956-2E40-4168-93F7-3825A9A3675B}"/>
              </a:ext>
            </a:extLst>
          </p:cNvPr>
          <p:cNvSpPr>
            <a:spLocks noGrp="1"/>
          </p:cNvSpPr>
          <p:nvPr>
            <p:ph type="body" sz="quarter" idx="10"/>
          </p:nvPr>
        </p:nvSpPr>
        <p:spPr/>
        <p:txBody>
          <a:bodyPr/>
          <a:lstStyle/>
          <a:p>
            <a:pPr marL="0" indent="0">
              <a:buNone/>
            </a:pPr>
            <a:r>
              <a:rPr lang="en-US" dirty="0"/>
              <a:t>Norms assessments are activities used to rapidly determine whether norms exist, and which social norms are most relevant to the behavior(s) of interest in a specific setting to inform a program of action to guide program design and implementation strategies, as well monitoring and evaluation, early in the project lifecycle.</a:t>
            </a:r>
          </a:p>
        </p:txBody>
      </p:sp>
      <p:sp>
        <p:nvSpPr>
          <p:cNvPr id="4" name="Slide Number Placeholder 3">
            <a:extLst>
              <a:ext uri="{FF2B5EF4-FFF2-40B4-BE49-F238E27FC236}">
                <a16:creationId xmlns:a16="http://schemas.microsoft.com/office/drawing/2014/main" id="{BAA72B97-A76A-0B73-F6B9-F7F5D8305E7B}"/>
              </a:ext>
            </a:extLst>
          </p:cNvPr>
          <p:cNvSpPr>
            <a:spLocks noGrp="1"/>
          </p:cNvSpPr>
          <p:nvPr>
            <p:ph type="sldNum" sz="quarter" idx="12"/>
          </p:nvPr>
        </p:nvSpPr>
        <p:spPr/>
        <p:txBody>
          <a:bodyPr/>
          <a:lstStyle/>
          <a:p>
            <a:fld id="{5805A9EC-108B-40EA-95FB-2468C466EA14}" type="slidenum">
              <a:rPr lang="en-US" smtClean="0"/>
              <a:t>39</a:t>
            </a:fld>
            <a:endParaRPr lang="en-US" dirty="0"/>
          </a:p>
        </p:txBody>
      </p:sp>
    </p:spTree>
    <p:custDataLst>
      <p:tags r:id="rId1"/>
    </p:custDataLst>
    <p:extLst>
      <p:ext uri="{BB962C8B-B14F-4D97-AF65-F5344CB8AC3E}">
        <p14:creationId xmlns:p14="http://schemas.microsoft.com/office/powerpoint/2010/main" val="25694491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OBJECTIVE</a:t>
            </a:r>
          </a:p>
        </p:txBody>
      </p:sp>
      <p:sp>
        <p:nvSpPr>
          <p:cNvPr id="7" name="Text Placeholder 6"/>
          <p:cNvSpPr>
            <a:spLocks noGrp="1"/>
          </p:cNvSpPr>
          <p:nvPr>
            <p:ph type="body" sz="quarter" idx="10"/>
          </p:nvPr>
        </p:nvSpPr>
        <p:spPr/>
        <p:txBody>
          <a:bodyPr>
            <a:normAutofit/>
          </a:bodyPr>
          <a:lstStyle/>
          <a:p>
            <a:pPr marL="0" indent="0">
              <a:buNone/>
            </a:pPr>
            <a:r>
              <a:rPr lang="en-US" dirty="0"/>
              <a:t>The SNET training objective is to </a:t>
            </a:r>
            <a:r>
              <a:rPr lang="en-US" b="1" dirty="0"/>
              <a:t>build skills to lead a social norms exploration using the SNET</a:t>
            </a:r>
            <a:r>
              <a:rPr lang="en-US" dirty="0"/>
              <a:t>. </a:t>
            </a:r>
          </a:p>
          <a:p>
            <a:pPr marL="0" indent="0">
              <a:buNone/>
            </a:pPr>
            <a:endParaRPr lang="en-US" dirty="0"/>
          </a:p>
          <a:p>
            <a:pPr marL="0" indent="0">
              <a:buNone/>
            </a:pPr>
            <a:r>
              <a:rPr lang="en-US" dirty="0"/>
              <a:t>Participants will come out of the training with the needed knowledge, skills, and experience to lead a social norms exploration in their work or support others to use the SNET. </a:t>
            </a:r>
          </a:p>
        </p:txBody>
      </p:sp>
      <p:sp>
        <p:nvSpPr>
          <p:cNvPr id="10" name="Text Placeholder 9">
            <a:extLst>
              <a:ext uri="{FF2B5EF4-FFF2-40B4-BE49-F238E27FC236}">
                <a16:creationId xmlns:a16="http://schemas.microsoft.com/office/drawing/2014/main" id="{C8F41DC4-D6A5-58AD-242D-F2A157FBC6D2}"/>
              </a:ext>
            </a:extLst>
          </p:cNvPr>
          <p:cNvSpPr>
            <a:spLocks noGrp="1"/>
          </p:cNvSpPr>
          <p:nvPr>
            <p:ph type="body" idx="3"/>
          </p:nvPr>
        </p:nvSpPr>
        <p:spPr/>
        <p:txBody>
          <a:bodyPr/>
          <a:lstStyle/>
          <a:p>
            <a:r>
              <a:rPr lang="en-US" dirty="0"/>
              <a:t>OVERVIEW OF TRAINING PACKAGE  </a:t>
            </a:r>
          </a:p>
        </p:txBody>
      </p:sp>
      <p:sp>
        <p:nvSpPr>
          <p:cNvPr id="3" name="Slide Number Placeholder 2">
            <a:extLst>
              <a:ext uri="{FF2B5EF4-FFF2-40B4-BE49-F238E27FC236}">
                <a16:creationId xmlns:a16="http://schemas.microsoft.com/office/drawing/2014/main" id="{2739AA3D-47F9-6D78-6CA6-6F74E6E0DD50}"/>
              </a:ext>
            </a:extLst>
          </p:cNvPr>
          <p:cNvSpPr>
            <a:spLocks noGrp="1"/>
          </p:cNvSpPr>
          <p:nvPr>
            <p:ph type="sldNum" sz="quarter" idx="12"/>
          </p:nvPr>
        </p:nvSpPr>
        <p:spPr/>
        <p:txBody>
          <a:bodyPr/>
          <a:lstStyle/>
          <a:p>
            <a:fld id="{5805A9EC-108B-40EA-95FB-2468C466EA14}" type="slidenum">
              <a:rPr lang="en-US" smtClean="0"/>
              <a:t>4</a:t>
            </a:fld>
            <a:endParaRPr lang="en-US" dirty="0"/>
          </a:p>
        </p:txBody>
      </p:sp>
    </p:spTree>
    <p:extLst>
      <p:ext uri="{BB962C8B-B14F-4D97-AF65-F5344CB8AC3E}">
        <p14:creationId xmlns:p14="http://schemas.microsoft.com/office/powerpoint/2010/main" val="595824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AC0D7F-2740-6845-A7AA-F78B0BC9737E}"/>
              </a:ext>
            </a:extLst>
          </p:cNvPr>
          <p:cNvSpPr>
            <a:spLocks noGrp="1"/>
          </p:cNvSpPr>
          <p:nvPr>
            <p:ph sz="quarter" idx="4294967295"/>
          </p:nvPr>
        </p:nvSpPr>
        <p:spPr>
          <a:xfrm>
            <a:off x="5778500" y="6492875"/>
            <a:ext cx="6413500" cy="365125"/>
          </a:xfrm>
        </p:spPr>
        <p:txBody>
          <a:bodyPr>
            <a:normAutofit fontScale="85000" lnSpcReduction="10000"/>
          </a:bodyPr>
          <a:lstStyle/>
          <a:p>
            <a:pPr marL="0" indent="0">
              <a:buNone/>
            </a:pPr>
            <a:r>
              <a:rPr lang="en-US" sz="1600" i="1" dirty="0"/>
              <a:t>Informed by “Measuring Gender-related Social Norms: Report of a Meeting”, LSHTM</a:t>
            </a:r>
            <a:endParaRPr lang="en-US" sz="2400" i="1" dirty="0">
              <a:solidFill>
                <a:srgbClr val="000000"/>
              </a:solidFill>
              <a:cs typeface="Calibri"/>
            </a:endParaRPr>
          </a:p>
          <a:p>
            <a:endParaRPr lang="en-US" sz="1600" i="1" dirty="0"/>
          </a:p>
        </p:txBody>
      </p:sp>
      <p:graphicFrame>
        <p:nvGraphicFramePr>
          <p:cNvPr id="7" name="Table 6">
            <a:extLst>
              <a:ext uri="{FF2B5EF4-FFF2-40B4-BE49-F238E27FC236}">
                <a16:creationId xmlns:a16="http://schemas.microsoft.com/office/drawing/2014/main" id="{17DF277F-E783-456C-947F-72074AD9DF5E}"/>
              </a:ext>
            </a:extLst>
          </p:cNvPr>
          <p:cNvGraphicFramePr>
            <a:graphicFrameLocks noGrp="1"/>
          </p:cNvGraphicFramePr>
          <p:nvPr>
            <p:extLst>
              <p:ext uri="{D42A27DB-BD31-4B8C-83A1-F6EECF244321}">
                <p14:modId xmlns:p14="http://schemas.microsoft.com/office/powerpoint/2010/main" val="1996268980"/>
              </p:ext>
            </p:extLst>
          </p:nvPr>
        </p:nvGraphicFramePr>
        <p:xfrm>
          <a:off x="243820" y="275760"/>
          <a:ext cx="11704362" cy="2231473"/>
        </p:xfrm>
        <a:graphic>
          <a:graphicData uri="http://schemas.openxmlformats.org/drawingml/2006/table">
            <a:tbl>
              <a:tblPr firstRow="1" firstCol="1"/>
              <a:tblGrid>
                <a:gridCol w="1525645">
                  <a:extLst>
                    <a:ext uri="{9D8B030D-6E8A-4147-A177-3AD203B41FA5}">
                      <a16:colId xmlns:a16="http://schemas.microsoft.com/office/drawing/2014/main" val="1513842849"/>
                    </a:ext>
                  </a:extLst>
                </a:gridCol>
                <a:gridCol w="3716935">
                  <a:extLst>
                    <a:ext uri="{9D8B030D-6E8A-4147-A177-3AD203B41FA5}">
                      <a16:colId xmlns:a16="http://schemas.microsoft.com/office/drawing/2014/main" val="4087205040"/>
                    </a:ext>
                  </a:extLst>
                </a:gridCol>
                <a:gridCol w="6461782">
                  <a:extLst>
                    <a:ext uri="{9D8B030D-6E8A-4147-A177-3AD203B41FA5}">
                      <a16:colId xmlns:a16="http://schemas.microsoft.com/office/drawing/2014/main" val="1824151967"/>
                    </a:ext>
                  </a:extLst>
                </a:gridCol>
              </a:tblGrid>
              <a:tr h="514664">
                <a:tc gridSpan="2">
                  <a:txBody>
                    <a:bodyPr/>
                    <a:lstStyle/>
                    <a:p>
                      <a:pPr marL="0" marR="0">
                        <a:spcBef>
                          <a:spcPts val="0"/>
                        </a:spcBef>
                        <a:spcAft>
                          <a:spcPts val="0"/>
                        </a:spcAft>
                      </a:pPr>
                      <a:r>
                        <a:rPr lang="en-US" sz="2000" b="1" dirty="0">
                          <a:solidFill>
                            <a:srgbClr val="FFFEFF"/>
                          </a:solidFill>
                          <a:effectLst/>
                          <a:latin typeface="+mn-lt"/>
                          <a:ea typeface="Times New Roman" panose="02020603050405020304" pitchFamily="18" charset="0"/>
                          <a:cs typeface="Times New Roman" panose="02020603050405020304" pitchFamily="18" charset="0"/>
                        </a:rPr>
                        <a:t>OPTIONS FOR ASSESSING NORMS </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904F"/>
                    </a:solidFill>
                  </a:tcPr>
                </a:tc>
                <a:tc hMerge="1">
                  <a:txBody>
                    <a:bodyPr/>
                    <a:lstStyle/>
                    <a:p>
                      <a:endParaRPr lang="en-US"/>
                    </a:p>
                  </a:txBody>
                  <a:tcPr/>
                </a:tc>
                <a:tc>
                  <a:txBody>
                    <a:bodyPr/>
                    <a:lstStyle/>
                    <a:p>
                      <a:pPr marL="0" marR="0">
                        <a:spcBef>
                          <a:spcPts val="0"/>
                        </a:spcBef>
                        <a:spcAft>
                          <a:spcPts val="0"/>
                        </a:spcAft>
                      </a:pPr>
                      <a:endParaRPr lang="en-US" sz="2000" b="1" dirty="0">
                        <a:solidFill>
                          <a:srgbClr val="FFFEFF"/>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904F"/>
                    </a:solidFill>
                  </a:tcPr>
                </a:tc>
                <a:extLst>
                  <a:ext uri="{0D108BD9-81ED-4DB2-BD59-A6C34878D82A}">
                    <a16:rowId xmlns:a16="http://schemas.microsoft.com/office/drawing/2014/main" val="2829099374"/>
                  </a:ext>
                </a:extLst>
              </a:tr>
              <a:tr h="520216">
                <a:tc>
                  <a:txBody>
                    <a:bodyPr/>
                    <a:lstStyle/>
                    <a:p>
                      <a:pPr marL="0" marR="0" indent="484188">
                        <a:spcBef>
                          <a:spcPts val="0"/>
                        </a:spcBef>
                        <a:spcAft>
                          <a:spcPts val="0"/>
                        </a:spcAft>
                        <a:tabLst/>
                      </a:pPr>
                      <a:r>
                        <a:rPr lang="en-US" sz="1800" b="1" cap="none" baseline="0" dirty="0">
                          <a:solidFill>
                            <a:schemeClr val="bg2">
                              <a:lumMod val="20000"/>
                              <a:lumOff val="80000"/>
                            </a:schemeClr>
                          </a:solidFill>
                          <a:effectLst/>
                          <a:latin typeface="+mn-lt"/>
                          <a:ea typeface="Times New Roman" panose="02020603050405020304" pitchFamily="18" charset="0"/>
                          <a:cs typeface="Times New Roman" panose="02020603050405020304" pitchFamily="18" charset="0"/>
                        </a:rPr>
                        <a:t>TYPE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904F"/>
                    </a:solidFill>
                  </a:tcPr>
                </a:tc>
                <a:tc>
                  <a:txBody>
                    <a:bodyPr/>
                    <a:lstStyle/>
                    <a:p>
                      <a:pPr marL="0" marR="0" indent="409575">
                        <a:spcBef>
                          <a:spcPts val="0"/>
                        </a:spcBef>
                        <a:spcAft>
                          <a:spcPts val="0"/>
                        </a:spcAft>
                        <a:tabLst/>
                      </a:pPr>
                      <a:r>
                        <a:rPr lang="en-US" sz="1800" b="1" cap="none" baseline="0" dirty="0">
                          <a:solidFill>
                            <a:schemeClr val="bg2">
                              <a:lumMod val="20000"/>
                              <a:lumOff val="80000"/>
                            </a:schemeClr>
                          </a:solidFill>
                          <a:effectLst/>
                          <a:latin typeface="+mn-lt"/>
                          <a:ea typeface="Times New Roman" panose="02020603050405020304" pitchFamily="18" charset="0"/>
                          <a:cs typeface="Times New Roman" panose="02020603050405020304" pitchFamily="18" charset="0"/>
                        </a:rPr>
                        <a:t>OPTIONS </a:t>
                      </a:r>
                      <a:endParaRPr lang="en-US" sz="1800" cap="none" baseline="0" dirty="0">
                        <a:solidFill>
                          <a:schemeClr val="bg2">
                            <a:lumMod val="20000"/>
                            <a:lumOff val="80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904F"/>
                    </a:solidFill>
                  </a:tcPr>
                </a:tc>
                <a:tc>
                  <a:txBody>
                    <a:bodyPr/>
                    <a:lstStyle/>
                    <a:p>
                      <a:pPr marL="0" marR="0" indent="409575">
                        <a:spcBef>
                          <a:spcPts val="0"/>
                        </a:spcBef>
                        <a:spcAft>
                          <a:spcPts val="0"/>
                        </a:spcAft>
                        <a:tabLst/>
                      </a:pPr>
                      <a:r>
                        <a:rPr lang="en-US" sz="1800" b="1" cap="none" baseline="0" dirty="0">
                          <a:solidFill>
                            <a:schemeClr val="bg2">
                              <a:lumMod val="20000"/>
                              <a:lumOff val="80000"/>
                            </a:schemeClr>
                          </a:solidFill>
                          <a:effectLst/>
                          <a:latin typeface="+mn-lt"/>
                          <a:ea typeface="Times New Roman" panose="02020603050405020304" pitchFamily="18" charset="0"/>
                          <a:cs typeface="Times New Roman" panose="02020603050405020304" pitchFamily="18" charset="0"/>
                        </a:rPr>
                        <a:t>HOW, WHY, WHEN?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904F"/>
                    </a:solidFill>
                  </a:tcPr>
                </a:tc>
                <a:extLst>
                  <a:ext uri="{0D108BD9-81ED-4DB2-BD59-A6C34878D82A}">
                    <a16:rowId xmlns:a16="http://schemas.microsoft.com/office/drawing/2014/main" val="3344073837"/>
                  </a:ext>
                </a:extLst>
              </a:tr>
              <a:tr h="1196593">
                <a:tc>
                  <a:txBody>
                    <a:bodyPr/>
                    <a:lstStyle/>
                    <a:p>
                      <a:pPr marL="60325" indent="0"/>
                      <a:r>
                        <a:rPr lang="en-US" sz="1800" b="1" i="1" cap="none" spc="0" dirty="0">
                          <a:solidFill>
                            <a:schemeClr val="tx1"/>
                          </a:solidFill>
                        </a:rPr>
                        <a:t>Secondary Data collection </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91440"/>
                      <a:r>
                        <a:rPr lang="en-US" sz="1800" b="1" cap="none" spc="0" dirty="0">
                          <a:solidFill>
                            <a:schemeClr val="tx1"/>
                          </a:solidFill>
                        </a:rPr>
                        <a:t>Review existing literature and data</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457200" marR="0" lvl="1" indent="-285750" algn="l" defTabSz="8255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strike="noStrike" kern="1200" cap="none" spc="0" dirty="0">
                          <a:solidFill>
                            <a:schemeClr val="tx1"/>
                          </a:solidFill>
                          <a:latin typeface="+mn-lt"/>
                          <a:ea typeface="+mn-ea"/>
                          <a:cs typeface="+mn-cs"/>
                        </a:rPr>
                        <a:t>Useful if you don’t have resources for data collection </a:t>
                      </a:r>
                    </a:p>
                    <a:p>
                      <a:pPr marL="457200" marR="0" lvl="1" indent="-285750" algn="l" defTabSz="8255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strike="noStrike" kern="1200" cap="none" spc="0" dirty="0">
                          <a:solidFill>
                            <a:schemeClr val="tx1"/>
                          </a:solidFill>
                          <a:latin typeface="+mn-lt"/>
                          <a:ea typeface="+mn-ea"/>
                          <a:cs typeface="+mn-cs"/>
                        </a:rPr>
                        <a:t>May provide evidence regarding whether and how norms are sustaining a given behavior (if norms are explicitly explored)</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3973455604"/>
                  </a:ext>
                </a:extLst>
              </a:tr>
            </a:tbl>
          </a:graphicData>
        </a:graphic>
      </p:graphicFrame>
      <p:graphicFrame>
        <p:nvGraphicFramePr>
          <p:cNvPr id="10" name="Table 9">
            <a:extLst>
              <a:ext uri="{FF2B5EF4-FFF2-40B4-BE49-F238E27FC236}">
                <a16:creationId xmlns:a16="http://schemas.microsoft.com/office/drawing/2014/main" id="{E1E1417F-CE24-4030-849D-BF7E7E73F4BE}"/>
              </a:ext>
            </a:extLst>
          </p:cNvPr>
          <p:cNvGraphicFramePr>
            <a:graphicFrameLocks noGrp="1"/>
          </p:cNvGraphicFramePr>
          <p:nvPr>
            <p:extLst>
              <p:ext uri="{D42A27DB-BD31-4B8C-83A1-F6EECF244321}">
                <p14:modId xmlns:p14="http://schemas.microsoft.com/office/powerpoint/2010/main" val="3603692143"/>
              </p:ext>
            </p:extLst>
          </p:nvPr>
        </p:nvGraphicFramePr>
        <p:xfrm>
          <a:off x="243819" y="2504492"/>
          <a:ext cx="11704362" cy="3821378"/>
        </p:xfrm>
        <a:graphic>
          <a:graphicData uri="http://schemas.openxmlformats.org/drawingml/2006/table">
            <a:tbl>
              <a:tblPr firstRow="1" firstCol="1"/>
              <a:tblGrid>
                <a:gridCol w="1525645">
                  <a:extLst>
                    <a:ext uri="{9D8B030D-6E8A-4147-A177-3AD203B41FA5}">
                      <a16:colId xmlns:a16="http://schemas.microsoft.com/office/drawing/2014/main" val="1513842849"/>
                    </a:ext>
                  </a:extLst>
                </a:gridCol>
                <a:gridCol w="3716936">
                  <a:extLst>
                    <a:ext uri="{9D8B030D-6E8A-4147-A177-3AD203B41FA5}">
                      <a16:colId xmlns:a16="http://schemas.microsoft.com/office/drawing/2014/main" val="4087205040"/>
                    </a:ext>
                  </a:extLst>
                </a:gridCol>
                <a:gridCol w="6461781">
                  <a:extLst>
                    <a:ext uri="{9D8B030D-6E8A-4147-A177-3AD203B41FA5}">
                      <a16:colId xmlns:a16="http://schemas.microsoft.com/office/drawing/2014/main" val="1824151967"/>
                    </a:ext>
                  </a:extLst>
                </a:gridCol>
              </a:tblGrid>
              <a:tr h="1428192">
                <a:tc rowSpan="3">
                  <a:txBody>
                    <a:bodyPr/>
                    <a:lstStyle/>
                    <a:p>
                      <a:pPr marL="60325" indent="0"/>
                      <a:r>
                        <a:rPr lang="en-US" sz="1800" b="1" i="1" cap="none" spc="0" dirty="0">
                          <a:solidFill>
                            <a:schemeClr val="tx1"/>
                          </a:solidFill>
                        </a:rPr>
                        <a:t>Primary </a:t>
                      </a:r>
                    </a:p>
                    <a:p>
                      <a:pPr marL="60325" indent="0"/>
                      <a:r>
                        <a:rPr lang="en-US" sz="1800" b="1" i="1" cap="none" spc="0" dirty="0">
                          <a:solidFill>
                            <a:schemeClr val="tx1"/>
                          </a:solidFill>
                        </a:rPr>
                        <a:t>Data Collection</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marL="91440"/>
                      <a:r>
                        <a:rPr lang="en-US" sz="1800" b="1" cap="none" spc="0" dirty="0">
                          <a:solidFill>
                            <a:schemeClr val="tx1"/>
                          </a:solidFill>
                        </a:rPr>
                        <a:t>Conduct traditional interviews or focus-group discussions</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marL="457200" marR="0" lvl="1" indent="-285750" algn="l" defTabSz="8255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strike="noStrike" cap="none" spc="0" dirty="0">
                          <a:solidFill>
                            <a:schemeClr val="tx1"/>
                          </a:solidFill>
                        </a:rPr>
                        <a:t>May be in the form of </a:t>
                      </a:r>
                      <a:r>
                        <a:rPr lang="en-US" sz="1800" cap="none" spc="0" dirty="0">
                          <a:solidFill>
                            <a:schemeClr val="tx1"/>
                          </a:solidFill>
                        </a:rPr>
                        <a:t>adding norms-specific questions to existing guides to gather participant information or part of planned research</a:t>
                      </a:r>
                      <a:endParaRPr lang="en-US" sz="1800" strike="sngStrike" cap="none" spc="0" dirty="0">
                        <a:solidFill>
                          <a:schemeClr val="tx1"/>
                        </a:solidFill>
                      </a:endParaRPr>
                    </a:p>
                    <a:p>
                      <a:pPr marL="457200" marR="0" lvl="1" indent="-285750" algn="l" defTabSz="8255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strike="noStrike" cap="none" spc="0" dirty="0">
                          <a:solidFill>
                            <a:schemeClr val="tx1"/>
                          </a:solidFill>
                        </a:rPr>
                        <a:t>May be done before or if you have limited information</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2300866016"/>
                  </a:ext>
                </a:extLst>
              </a:tr>
              <a:tr h="1196593">
                <a:tc vMerge="1">
                  <a:txBody>
                    <a:bodyPr/>
                    <a:lstStyle/>
                    <a:p>
                      <a:endParaRPr lang="en-US" sz="3600" b="1" cap="none" spc="0" dirty="0">
                        <a:solidFill>
                          <a:schemeClr val="tx1">
                            <a:lumMod val="50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91440"/>
                      <a:r>
                        <a:rPr lang="en-US" sz="1800" b="1" cap="none" spc="0" dirty="0">
                          <a:solidFill>
                            <a:schemeClr val="tx1"/>
                          </a:solidFill>
                        </a:rPr>
                        <a:t>Vignettes </a:t>
                      </a:r>
                      <a:br>
                        <a:rPr lang="en-US" sz="1800" b="1" cap="none" spc="0" dirty="0">
                          <a:solidFill>
                            <a:schemeClr val="tx1"/>
                          </a:solidFill>
                        </a:rPr>
                      </a:br>
                      <a:r>
                        <a:rPr lang="en-US" sz="1800" b="0" i="1" cap="none" spc="0" dirty="0">
                          <a:solidFill>
                            <a:schemeClr val="tx1"/>
                          </a:solidFill>
                        </a:rPr>
                        <a:t>(qualitative open-ended stories)</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457200" marR="0" lvl="1" indent="-285750" algn="l" defTabSz="8255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cap="none" spc="0" dirty="0">
                          <a:solidFill>
                            <a:schemeClr val="tx1"/>
                          </a:solidFill>
                        </a:rPr>
                        <a:t>Provide fictional contextually-driven situations for participants to react to to uncover underlying root causes of behaviors</a:t>
                      </a:r>
                    </a:p>
                    <a:p>
                      <a:pPr marL="457200" marR="0" lvl="1" indent="-285750" algn="l" defTabSz="8255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cap="none" spc="0" dirty="0">
                          <a:solidFill>
                            <a:schemeClr val="tx1"/>
                          </a:solidFill>
                        </a:rPr>
                        <a:t>Best done if you have some information on norms</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3739745029"/>
                  </a:ext>
                </a:extLst>
              </a:tr>
              <a:tr h="1196593">
                <a:tc vMerge="1">
                  <a:txBody>
                    <a:bodyPr/>
                    <a:lstStyle/>
                    <a:p>
                      <a:endParaRPr lang="en-US" sz="3600" b="1" cap="none" spc="0" dirty="0">
                        <a:solidFill>
                          <a:schemeClr val="tx1">
                            <a:lumMod val="50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91440"/>
                      <a:r>
                        <a:rPr lang="en-US" sz="1800" b="1" cap="none" spc="0" dirty="0">
                          <a:solidFill>
                            <a:schemeClr val="tx1"/>
                          </a:solidFill>
                        </a:rPr>
                        <a:t>Conduct participatory exercises and activities </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marL="457200" lvl="1" indent="-285750" algn="l">
                        <a:buFont typeface="Arial" panose="020B0604020202020204" pitchFamily="34" charset="0"/>
                        <a:buChar char="•"/>
                      </a:pPr>
                      <a:r>
                        <a:rPr lang="en-US" sz="1800" cap="none" spc="0" dirty="0">
                          <a:solidFill>
                            <a:schemeClr val="tx1"/>
                          </a:solidFill>
                        </a:rPr>
                        <a:t>Engage</a:t>
                      </a:r>
                      <a:r>
                        <a:rPr lang="en-US" sz="1800" cap="none" spc="0" baseline="0" dirty="0">
                          <a:solidFill>
                            <a:schemeClr val="tx1"/>
                          </a:solidFill>
                        </a:rPr>
                        <a:t> participants in identifying why behavioral problems exist, including normative drivers of behaviors</a:t>
                      </a:r>
                    </a:p>
                    <a:p>
                      <a:pPr marL="457200" marR="0" lvl="1" indent="-285750" algn="l" defTabSz="8255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cap="none" spc="0" dirty="0">
                          <a:solidFill>
                            <a:schemeClr val="tx1"/>
                          </a:solidFill>
                        </a:rPr>
                        <a:t>Best done if you have some information on norms</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3233153084"/>
                  </a:ext>
                </a:extLst>
              </a:tr>
            </a:tbl>
          </a:graphicData>
        </a:graphic>
      </p:graphicFrame>
      <p:sp>
        <p:nvSpPr>
          <p:cNvPr id="2" name="Slide Number Placeholder 1">
            <a:extLst>
              <a:ext uri="{FF2B5EF4-FFF2-40B4-BE49-F238E27FC236}">
                <a16:creationId xmlns:a16="http://schemas.microsoft.com/office/drawing/2014/main" id="{EB0809AC-55CF-B981-A50E-88CC2E3BC20F}"/>
              </a:ext>
            </a:extLst>
          </p:cNvPr>
          <p:cNvSpPr>
            <a:spLocks noGrp="1"/>
          </p:cNvSpPr>
          <p:nvPr>
            <p:ph type="sldNum" sz="quarter" idx="12"/>
          </p:nvPr>
        </p:nvSpPr>
        <p:spPr/>
        <p:txBody>
          <a:bodyPr/>
          <a:lstStyle/>
          <a:p>
            <a:fld id="{5805A9EC-108B-40EA-95FB-2468C466EA14}" type="slidenum">
              <a:rPr lang="en-US" smtClean="0"/>
              <a:t>40</a:t>
            </a:fld>
            <a:endParaRPr lang="en-US" dirty="0"/>
          </a:p>
        </p:txBody>
      </p:sp>
    </p:spTree>
    <p:custDataLst>
      <p:tags r:id="rId1"/>
    </p:custDataLst>
    <p:extLst>
      <p:ext uri="{BB962C8B-B14F-4D97-AF65-F5344CB8AC3E}">
        <p14:creationId xmlns:p14="http://schemas.microsoft.com/office/powerpoint/2010/main" val="10030975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9DB25B77-2476-024B-9AAA-40CEFB4C5BBD}"/>
              </a:ext>
            </a:extLst>
          </p:cNvPr>
          <p:cNvSpPr>
            <a:spLocks noGrp="1"/>
          </p:cNvSpPr>
          <p:nvPr>
            <p:ph type="title"/>
          </p:nvPr>
        </p:nvSpPr>
        <p:spPr>
          <a:xfrm>
            <a:off x="1052624" y="960909"/>
            <a:ext cx="9814302" cy="1088418"/>
          </a:xfrm>
        </p:spPr>
        <p:txBody>
          <a:bodyPr/>
          <a:lstStyle/>
          <a:p>
            <a:r>
              <a:rPr lang="en-US" dirty="0"/>
              <a:t>Where do norms fit in current formative assessments?</a:t>
            </a:r>
            <a:br>
              <a:rPr lang="en-US" dirty="0"/>
            </a:br>
            <a:endParaRPr lang="en-US" dirty="0"/>
          </a:p>
        </p:txBody>
      </p:sp>
      <p:sp>
        <p:nvSpPr>
          <p:cNvPr id="20" name="Text Placeholder 19">
            <a:extLst>
              <a:ext uri="{FF2B5EF4-FFF2-40B4-BE49-F238E27FC236}">
                <a16:creationId xmlns:a16="http://schemas.microsoft.com/office/drawing/2014/main" id="{CF4E72E5-1EEF-D84A-91F2-9266C25FB223}"/>
              </a:ext>
            </a:extLst>
          </p:cNvPr>
          <p:cNvSpPr>
            <a:spLocks noGrp="1"/>
          </p:cNvSpPr>
          <p:nvPr>
            <p:ph type="body" sz="quarter" idx="10"/>
          </p:nvPr>
        </p:nvSpPr>
        <p:spPr>
          <a:xfrm>
            <a:off x="1052624" y="3124200"/>
            <a:ext cx="10445750" cy="2911746"/>
          </a:xfrm>
        </p:spPr>
        <p:txBody>
          <a:bodyPr/>
          <a:lstStyle/>
          <a:p>
            <a:r>
              <a:rPr lang="en-US" dirty="0"/>
              <a:t>The challenge of exploring norms at the outset, is the perceived (and real) complexity and the lack of easy-to -use approaches or tools</a:t>
            </a:r>
          </a:p>
          <a:p>
            <a:r>
              <a:rPr lang="en-US" dirty="0"/>
              <a:t>Assessments to understand the drivers of behaviors may not include an explicit focus on norms</a:t>
            </a:r>
          </a:p>
          <a:p>
            <a:r>
              <a:rPr lang="en-US" dirty="0"/>
              <a:t>Common formative assessments (like gender analyses) may explore norms but not unpack them enough to take action</a:t>
            </a:r>
          </a:p>
          <a:p>
            <a:endParaRPr lang="en-US" dirty="0"/>
          </a:p>
        </p:txBody>
      </p:sp>
      <p:sp>
        <p:nvSpPr>
          <p:cNvPr id="5" name="Title 1">
            <a:extLst>
              <a:ext uri="{FF2B5EF4-FFF2-40B4-BE49-F238E27FC236}">
                <a16:creationId xmlns:a16="http://schemas.microsoft.com/office/drawing/2014/main" id="{6F3A5B9C-8D96-CC4F-B22A-7C58701BF7B4}"/>
              </a:ext>
            </a:extLst>
          </p:cNvPr>
          <p:cNvSpPr txBox="1">
            <a:spLocks/>
          </p:cNvSpPr>
          <p:nvPr/>
        </p:nvSpPr>
        <p:spPr>
          <a:xfrm>
            <a:off x="1052624" y="762000"/>
            <a:ext cx="10798186" cy="1088418"/>
          </a:xfrm>
          <a:prstGeom prst="rect">
            <a:avLst/>
          </a:prstGeom>
        </p:spPr>
        <p:txBody>
          <a:bodyPr/>
          <a:lstStyle>
            <a:lvl1pPr marL="0" marR="0" indent="0" algn="ctr"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j-lt"/>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algn="l" defTabSz="412750"/>
            <a:endParaRPr lang="en-US" sz="6000" b="0" kern="0" dirty="0">
              <a:solidFill>
                <a:srgbClr val="09904F"/>
              </a:solidFill>
              <a:latin typeface="Tw Cen MT Condensed" panose="020B0606020104020203" pitchFamily="34" charset="77"/>
              <a:cs typeface="Calibri" panose="020F0502020204030204" pitchFamily="34" charset="0"/>
            </a:endParaRPr>
          </a:p>
        </p:txBody>
      </p:sp>
      <p:sp>
        <p:nvSpPr>
          <p:cNvPr id="2" name="Slide Number Placeholder 1">
            <a:extLst>
              <a:ext uri="{FF2B5EF4-FFF2-40B4-BE49-F238E27FC236}">
                <a16:creationId xmlns:a16="http://schemas.microsoft.com/office/drawing/2014/main" id="{82F0D3ED-5C22-199E-98D7-0C90D54F27F7}"/>
              </a:ext>
            </a:extLst>
          </p:cNvPr>
          <p:cNvSpPr>
            <a:spLocks noGrp="1"/>
          </p:cNvSpPr>
          <p:nvPr>
            <p:ph type="sldNum" sz="quarter" idx="12"/>
          </p:nvPr>
        </p:nvSpPr>
        <p:spPr/>
        <p:txBody>
          <a:bodyPr/>
          <a:lstStyle/>
          <a:p>
            <a:fld id="{5805A9EC-108B-40EA-95FB-2468C466EA14}" type="slidenum">
              <a:rPr lang="en-US" smtClean="0"/>
              <a:t>41</a:t>
            </a:fld>
            <a:endParaRPr lang="en-US" dirty="0"/>
          </a:p>
        </p:txBody>
      </p:sp>
    </p:spTree>
    <p:custDataLst>
      <p:tags r:id="rId1"/>
    </p:custDataLst>
    <p:extLst>
      <p:ext uri="{BB962C8B-B14F-4D97-AF65-F5344CB8AC3E}">
        <p14:creationId xmlns:p14="http://schemas.microsoft.com/office/powerpoint/2010/main" val="24471858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D8EA29E8-4CD7-44F8-AB6A-1356B6290160}"/>
              </a:ext>
            </a:extLst>
          </p:cNvPr>
          <p:cNvSpPr>
            <a:spLocks noGrp="1"/>
          </p:cNvSpPr>
          <p:nvPr>
            <p:ph type="title"/>
          </p:nvPr>
        </p:nvSpPr>
        <p:spPr/>
        <p:txBody>
          <a:bodyPr/>
          <a:lstStyle/>
          <a:p>
            <a:r>
              <a:rPr lang="en-US" dirty="0"/>
              <a:t>Your experience with formative assessments on social norms…</a:t>
            </a:r>
          </a:p>
        </p:txBody>
      </p:sp>
      <p:sp>
        <p:nvSpPr>
          <p:cNvPr id="6" name="Text Placeholder 5"/>
          <p:cNvSpPr>
            <a:spLocks noGrp="1"/>
          </p:cNvSpPr>
          <p:nvPr>
            <p:ph type="body" idx="3"/>
          </p:nvPr>
        </p:nvSpPr>
        <p:spPr/>
        <p:txBody>
          <a:bodyPr/>
          <a:lstStyle/>
          <a:p>
            <a:r>
              <a:rPr lang="en-US" spc="0" dirty="0"/>
              <a:t>GROUP DISCUSSION</a:t>
            </a:r>
          </a:p>
        </p:txBody>
      </p:sp>
      <p:sp>
        <p:nvSpPr>
          <p:cNvPr id="5" name="Text Placeholder 4">
            <a:extLst>
              <a:ext uri="{FF2B5EF4-FFF2-40B4-BE49-F238E27FC236}">
                <a16:creationId xmlns:a16="http://schemas.microsoft.com/office/drawing/2014/main" id="{AFE6505E-DAF2-4472-A32D-304E0D2B2AA8}"/>
              </a:ext>
            </a:extLst>
          </p:cNvPr>
          <p:cNvSpPr>
            <a:spLocks noGrp="1"/>
          </p:cNvSpPr>
          <p:nvPr>
            <p:ph type="body" sz="quarter" idx="10"/>
          </p:nvPr>
        </p:nvSpPr>
        <p:spPr/>
        <p:txBody>
          <a:bodyPr>
            <a:normAutofit lnSpcReduction="10000"/>
          </a:bodyPr>
          <a:lstStyle/>
          <a:p>
            <a:r>
              <a:rPr lang="en-US" dirty="0"/>
              <a:t>What formative assessments have you done in your behavior change programs?</a:t>
            </a:r>
          </a:p>
          <a:p>
            <a:r>
              <a:rPr lang="en-US" dirty="0"/>
              <a:t>At what point of your programs have you done it? </a:t>
            </a:r>
          </a:p>
          <a:p>
            <a:r>
              <a:rPr lang="en-US" dirty="0"/>
              <a:t>Have your programs explored norms in depth? </a:t>
            </a:r>
          </a:p>
          <a:p>
            <a:r>
              <a:rPr lang="en-US" dirty="0"/>
              <a:t>Are there any other gaps you have encountered in your work to assess norms? </a:t>
            </a:r>
          </a:p>
        </p:txBody>
      </p:sp>
      <p:sp>
        <p:nvSpPr>
          <p:cNvPr id="7" name="Text Placeholder 6"/>
          <p:cNvSpPr>
            <a:spLocks noGrp="1"/>
          </p:cNvSpPr>
          <p:nvPr>
            <p:ph type="body" sz="quarter" idx="14"/>
          </p:nvPr>
        </p:nvSpPr>
        <p:spPr/>
        <p:txBody>
          <a:bodyPr/>
          <a:lstStyle/>
          <a:p>
            <a:r>
              <a:rPr lang="en-US" dirty="0"/>
              <a:t>Let’s Try!</a:t>
            </a:r>
          </a:p>
        </p:txBody>
      </p:sp>
      <p:sp>
        <p:nvSpPr>
          <p:cNvPr id="2" name="Slide Number Placeholder 1">
            <a:extLst>
              <a:ext uri="{FF2B5EF4-FFF2-40B4-BE49-F238E27FC236}">
                <a16:creationId xmlns:a16="http://schemas.microsoft.com/office/drawing/2014/main" id="{9333070A-1040-55C4-A5F8-EDFC994C229A}"/>
              </a:ext>
            </a:extLst>
          </p:cNvPr>
          <p:cNvSpPr>
            <a:spLocks noGrp="1"/>
          </p:cNvSpPr>
          <p:nvPr>
            <p:ph type="sldNum" sz="quarter" idx="12"/>
          </p:nvPr>
        </p:nvSpPr>
        <p:spPr/>
        <p:txBody>
          <a:bodyPr/>
          <a:lstStyle/>
          <a:p>
            <a:fld id="{5805A9EC-108B-40EA-95FB-2468C466EA14}" type="slidenum">
              <a:rPr lang="en-US" smtClean="0"/>
              <a:t>42</a:t>
            </a:fld>
            <a:endParaRPr lang="en-US" dirty="0"/>
          </a:p>
        </p:txBody>
      </p:sp>
    </p:spTree>
    <p:custDataLst>
      <p:tags r:id="rId1"/>
    </p:custDataLst>
    <p:extLst>
      <p:ext uri="{BB962C8B-B14F-4D97-AF65-F5344CB8AC3E}">
        <p14:creationId xmlns:p14="http://schemas.microsoft.com/office/powerpoint/2010/main" val="2407243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20"/>
          <p:cNvSpPr txBox="1">
            <a:spLocks noGrp="1"/>
          </p:cNvSpPr>
          <p:nvPr>
            <p:ph type="title"/>
          </p:nvPr>
        </p:nvSpPr>
        <p:spPr/>
        <p:txBody>
          <a:bodyPr/>
          <a:lstStyle/>
          <a:p>
            <a:r>
              <a:rPr lang="en-US" dirty="0"/>
              <a:t>What are Participatory Methods? </a:t>
            </a:r>
          </a:p>
        </p:txBody>
      </p:sp>
      <p:sp>
        <p:nvSpPr>
          <p:cNvPr id="973" name="Google Shape;973;p20"/>
          <p:cNvSpPr txBox="1">
            <a:spLocks noGrp="1"/>
          </p:cNvSpPr>
          <p:nvPr>
            <p:ph type="body" sz="quarter" idx="11"/>
          </p:nvPr>
        </p:nvSpPr>
        <p:spPr/>
        <p:txBody>
          <a:bodyPr/>
          <a:lstStyle/>
          <a:p>
            <a:r>
              <a:rPr lang="en-US" dirty="0"/>
              <a:t>TECHNIQUES UNDERPINNING THE SNET </a:t>
            </a:r>
          </a:p>
        </p:txBody>
      </p:sp>
    </p:spTree>
    <p:extLst>
      <p:ext uri="{BB962C8B-B14F-4D97-AF65-F5344CB8AC3E}">
        <p14:creationId xmlns:p14="http://schemas.microsoft.com/office/powerpoint/2010/main" val="1162999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C98B2-DCB7-BF47-B10E-96E2C3A76195}"/>
              </a:ext>
            </a:extLst>
          </p:cNvPr>
          <p:cNvSpPr>
            <a:spLocks noGrp="1"/>
          </p:cNvSpPr>
          <p:nvPr>
            <p:ph type="title"/>
          </p:nvPr>
        </p:nvSpPr>
        <p:spPr/>
        <p:txBody>
          <a:bodyPr/>
          <a:lstStyle/>
          <a:p>
            <a:r>
              <a:rPr lang="en-US" sz="6600" dirty="0"/>
              <a:t>Participatory Research: A Review </a:t>
            </a:r>
          </a:p>
        </p:txBody>
      </p:sp>
      <p:sp>
        <p:nvSpPr>
          <p:cNvPr id="3" name="Text Placeholder 2">
            <a:extLst>
              <a:ext uri="{FF2B5EF4-FFF2-40B4-BE49-F238E27FC236}">
                <a16:creationId xmlns:a16="http://schemas.microsoft.com/office/drawing/2014/main" id="{9D0B4D5D-5650-2244-AC7D-DFD909EE4F18}"/>
              </a:ext>
            </a:extLst>
          </p:cNvPr>
          <p:cNvSpPr>
            <a:spLocks noGrp="1"/>
          </p:cNvSpPr>
          <p:nvPr>
            <p:ph type="body" idx="3"/>
          </p:nvPr>
        </p:nvSpPr>
        <p:spPr/>
        <p:txBody>
          <a:bodyPr/>
          <a:lstStyle/>
          <a:p>
            <a:r>
              <a:rPr lang="en-US" dirty="0"/>
              <a:t>sNET APPROACH</a:t>
            </a:r>
          </a:p>
        </p:txBody>
      </p:sp>
      <p:sp>
        <p:nvSpPr>
          <p:cNvPr id="4" name="Text Placeholder 3">
            <a:extLst>
              <a:ext uri="{FF2B5EF4-FFF2-40B4-BE49-F238E27FC236}">
                <a16:creationId xmlns:a16="http://schemas.microsoft.com/office/drawing/2014/main" id="{96CD460D-3BC1-3D40-B44D-F73CB8F1B9C5}"/>
              </a:ext>
            </a:extLst>
          </p:cNvPr>
          <p:cNvSpPr>
            <a:spLocks noGrp="1"/>
          </p:cNvSpPr>
          <p:nvPr>
            <p:ph type="body" sz="quarter" idx="10"/>
          </p:nvPr>
        </p:nvSpPr>
        <p:spPr>
          <a:xfrm>
            <a:off x="1060450" y="2743200"/>
            <a:ext cx="10445750" cy="3733800"/>
          </a:xfrm>
        </p:spPr>
        <p:txBody>
          <a:bodyPr>
            <a:normAutofit fontScale="85000" lnSpcReduction="20000"/>
          </a:bodyPr>
          <a:lstStyle/>
          <a:p>
            <a:r>
              <a:rPr lang="en-US" sz="3600" dirty="0"/>
              <a:t>The </a:t>
            </a:r>
            <a:r>
              <a:rPr lang="en-US" sz="3600" b="1" i="1" dirty="0"/>
              <a:t>main principles </a:t>
            </a:r>
            <a:r>
              <a:rPr lang="en-US" sz="3600" dirty="0"/>
              <a:t>of participatory research methods are:</a:t>
            </a:r>
          </a:p>
          <a:p>
            <a:pPr lvl="1"/>
            <a:r>
              <a:rPr lang="en-US" sz="3300" dirty="0"/>
              <a:t>To involve the local people and to increase their participation </a:t>
            </a:r>
          </a:p>
          <a:p>
            <a:pPr lvl="1"/>
            <a:r>
              <a:rPr lang="en-US" sz="3300" dirty="0"/>
              <a:t>To learn from the local people and their experiences </a:t>
            </a:r>
          </a:p>
          <a:p>
            <a:pPr lvl="1"/>
            <a:r>
              <a:rPr lang="en-US" sz="3300" dirty="0"/>
              <a:t>To investigate and explore a range issues in different ways and from different angles</a:t>
            </a:r>
          </a:p>
          <a:p>
            <a:pPr lvl="1"/>
            <a:r>
              <a:rPr lang="en-US" sz="3300" dirty="0"/>
              <a:t>To adopt an informal approach and to be flexible in changing it if necessary</a:t>
            </a:r>
          </a:p>
          <a:p>
            <a:pPr lvl="1"/>
            <a:r>
              <a:rPr lang="en-US" sz="3300" dirty="0"/>
              <a:t>to conduct the field work in a respectful, relaxed manner by listening, probing, not imposing, and allowing different types of community members to have a say</a:t>
            </a:r>
          </a:p>
          <a:p>
            <a:pPr lvl="1"/>
            <a:endParaRPr lang="en-US" sz="3300" dirty="0"/>
          </a:p>
          <a:p>
            <a:pPr lvl="1"/>
            <a:endParaRPr lang="en-US" sz="3300" dirty="0"/>
          </a:p>
        </p:txBody>
      </p:sp>
      <p:sp>
        <p:nvSpPr>
          <p:cNvPr id="5" name="Slide Number Placeholder 4">
            <a:extLst>
              <a:ext uri="{FF2B5EF4-FFF2-40B4-BE49-F238E27FC236}">
                <a16:creationId xmlns:a16="http://schemas.microsoft.com/office/drawing/2014/main" id="{ABFAFF17-31F8-37AE-8B0F-D956883DC1C0}"/>
              </a:ext>
            </a:extLst>
          </p:cNvPr>
          <p:cNvSpPr>
            <a:spLocks noGrp="1"/>
          </p:cNvSpPr>
          <p:nvPr>
            <p:ph type="sldNum" sz="quarter" idx="12"/>
          </p:nvPr>
        </p:nvSpPr>
        <p:spPr/>
        <p:txBody>
          <a:bodyPr/>
          <a:lstStyle/>
          <a:p>
            <a:fld id="{5805A9EC-108B-40EA-95FB-2468C466EA14}" type="slidenum">
              <a:rPr lang="en-US" smtClean="0"/>
              <a:t>44</a:t>
            </a:fld>
            <a:endParaRPr lang="en-US" dirty="0"/>
          </a:p>
        </p:txBody>
      </p:sp>
    </p:spTree>
    <p:extLst>
      <p:ext uri="{BB962C8B-B14F-4D97-AF65-F5344CB8AC3E}">
        <p14:creationId xmlns:p14="http://schemas.microsoft.com/office/powerpoint/2010/main" val="347540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C7E8C-6143-364C-B877-DEF64E0A32D3}"/>
              </a:ext>
            </a:extLst>
          </p:cNvPr>
          <p:cNvSpPr>
            <a:spLocks noGrp="1"/>
          </p:cNvSpPr>
          <p:nvPr>
            <p:ph type="title"/>
          </p:nvPr>
        </p:nvSpPr>
        <p:spPr/>
        <p:txBody>
          <a:bodyPr/>
          <a:lstStyle/>
          <a:p>
            <a:r>
              <a:rPr lang="en-US" dirty="0"/>
              <a:t>Provide context and gain consent</a:t>
            </a:r>
          </a:p>
        </p:txBody>
      </p:sp>
      <p:sp>
        <p:nvSpPr>
          <p:cNvPr id="3" name="Text Placeholder 2">
            <a:extLst>
              <a:ext uri="{FF2B5EF4-FFF2-40B4-BE49-F238E27FC236}">
                <a16:creationId xmlns:a16="http://schemas.microsoft.com/office/drawing/2014/main" id="{20773003-1691-E142-973B-FC3B8DA3D7A8}"/>
              </a:ext>
            </a:extLst>
          </p:cNvPr>
          <p:cNvSpPr>
            <a:spLocks noGrp="1"/>
          </p:cNvSpPr>
          <p:nvPr>
            <p:ph type="body" idx="3"/>
          </p:nvPr>
        </p:nvSpPr>
        <p:spPr/>
        <p:txBody>
          <a:bodyPr/>
          <a:lstStyle/>
          <a:p>
            <a:r>
              <a:rPr lang="en-US" dirty="0"/>
              <a:t>SNET APPROACH</a:t>
            </a:r>
          </a:p>
        </p:txBody>
      </p:sp>
      <p:sp>
        <p:nvSpPr>
          <p:cNvPr id="4" name="Text Placeholder 3">
            <a:extLst>
              <a:ext uri="{FF2B5EF4-FFF2-40B4-BE49-F238E27FC236}">
                <a16:creationId xmlns:a16="http://schemas.microsoft.com/office/drawing/2014/main" id="{06AF4C32-5276-5F44-93FD-A49865E3C09F}"/>
              </a:ext>
            </a:extLst>
          </p:cNvPr>
          <p:cNvSpPr>
            <a:spLocks noGrp="1"/>
          </p:cNvSpPr>
          <p:nvPr>
            <p:ph type="body" sz="quarter" idx="10"/>
          </p:nvPr>
        </p:nvSpPr>
        <p:spPr>
          <a:xfrm>
            <a:off x="1060450" y="2508040"/>
            <a:ext cx="10445750" cy="3505200"/>
          </a:xfrm>
        </p:spPr>
        <p:txBody>
          <a:bodyPr/>
          <a:lstStyle/>
          <a:p>
            <a:r>
              <a:rPr lang="en-US" dirty="0"/>
              <a:t>The SNET does not collect identifiable information and does not include an informed consent process </a:t>
            </a:r>
          </a:p>
          <a:p>
            <a:r>
              <a:rPr lang="en-US" b="1" dirty="0"/>
              <a:t>However</a:t>
            </a:r>
            <a:r>
              <a:rPr lang="en-US" dirty="0"/>
              <a:t>, prior to starting any individual or group interview/activity, the facilitator should provide a brief overview of the project and the process and verbally ask all participants if they are comfortable participating</a:t>
            </a:r>
          </a:p>
          <a:p>
            <a:r>
              <a:rPr lang="en-US" dirty="0"/>
              <a:t>Contact information should be provided to all participants if they have follow up</a:t>
            </a:r>
          </a:p>
        </p:txBody>
      </p:sp>
      <p:sp>
        <p:nvSpPr>
          <p:cNvPr id="5" name="Slide Number Placeholder 4">
            <a:extLst>
              <a:ext uri="{FF2B5EF4-FFF2-40B4-BE49-F238E27FC236}">
                <a16:creationId xmlns:a16="http://schemas.microsoft.com/office/drawing/2014/main" id="{F882B15A-8C62-C3B6-42AE-FE66AB474A4F}"/>
              </a:ext>
            </a:extLst>
          </p:cNvPr>
          <p:cNvSpPr>
            <a:spLocks noGrp="1"/>
          </p:cNvSpPr>
          <p:nvPr>
            <p:ph type="sldNum" sz="quarter" idx="12"/>
          </p:nvPr>
        </p:nvSpPr>
        <p:spPr/>
        <p:txBody>
          <a:bodyPr/>
          <a:lstStyle/>
          <a:p>
            <a:fld id="{5805A9EC-108B-40EA-95FB-2468C466EA14}" type="slidenum">
              <a:rPr lang="en-US" smtClean="0"/>
              <a:t>45</a:t>
            </a:fld>
            <a:endParaRPr lang="en-US" dirty="0"/>
          </a:p>
        </p:txBody>
      </p:sp>
    </p:spTree>
    <p:extLst>
      <p:ext uri="{BB962C8B-B14F-4D97-AF65-F5344CB8AC3E}">
        <p14:creationId xmlns:p14="http://schemas.microsoft.com/office/powerpoint/2010/main" val="6881897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450" y="1383799"/>
            <a:ext cx="10674350" cy="1066800"/>
          </a:xfrm>
        </p:spPr>
        <p:txBody>
          <a:bodyPr/>
          <a:lstStyle/>
          <a:p>
            <a:r>
              <a:rPr lang="fr-BE" sz="6000" dirty="0"/>
              <a:t>Tips for Handling Group Discussions</a:t>
            </a:r>
          </a:p>
        </p:txBody>
      </p:sp>
      <p:sp>
        <p:nvSpPr>
          <p:cNvPr id="13" name="Text Placeholder 12">
            <a:extLst>
              <a:ext uri="{FF2B5EF4-FFF2-40B4-BE49-F238E27FC236}">
                <a16:creationId xmlns:a16="http://schemas.microsoft.com/office/drawing/2014/main" id="{954EFCEF-58AA-D641-8112-045657EA0F30}"/>
              </a:ext>
            </a:extLst>
          </p:cNvPr>
          <p:cNvSpPr>
            <a:spLocks noGrp="1"/>
          </p:cNvSpPr>
          <p:nvPr>
            <p:ph type="body" sz="quarter" idx="10"/>
          </p:nvPr>
        </p:nvSpPr>
        <p:spPr>
          <a:xfrm>
            <a:off x="1060450" y="2209800"/>
            <a:ext cx="10445750" cy="4191000"/>
          </a:xfrm>
        </p:spPr>
        <p:txBody>
          <a:bodyPr>
            <a:normAutofit fontScale="92500" lnSpcReduction="10000"/>
          </a:bodyPr>
          <a:lstStyle/>
          <a:p>
            <a:pPr>
              <a:lnSpc>
                <a:spcPct val="110000"/>
              </a:lnSpc>
            </a:pPr>
            <a:r>
              <a:rPr lang="en-US" sz="2000" dirty="0"/>
              <a:t>Introduce yourself and the purpose and nature of the discussion</a:t>
            </a:r>
          </a:p>
          <a:p>
            <a:pPr>
              <a:lnSpc>
                <a:spcPct val="110000"/>
              </a:lnSpc>
            </a:pPr>
            <a:r>
              <a:rPr lang="en-US" sz="2000" dirty="0"/>
              <a:t>Ensure that everyone is comfortable and can see and hear each other</a:t>
            </a:r>
          </a:p>
          <a:p>
            <a:pPr>
              <a:lnSpc>
                <a:spcPct val="110000"/>
              </a:lnSpc>
            </a:pPr>
            <a:r>
              <a:rPr lang="en-US" sz="2000" dirty="0"/>
              <a:t>Agree with the participants on the aims of the session and how much time is available</a:t>
            </a:r>
          </a:p>
          <a:p>
            <a:pPr>
              <a:lnSpc>
                <a:spcPct val="110000"/>
              </a:lnSpc>
            </a:pPr>
            <a:r>
              <a:rPr lang="en-US" sz="2000" dirty="0"/>
              <a:t>Agree on ‘ground rules’ with participants, including the need to respect opinions and confidentiality</a:t>
            </a:r>
          </a:p>
          <a:p>
            <a:pPr>
              <a:lnSpc>
                <a:spcPct val="110000"/>
              </a:lnSpc>
            </a:pPr>
            <a:r>
              <a:rPr lang="en-US" sz="2000" dirty="0"/>
              <a:t>Agree with the participants how the discussion will be recorded and what will happen to this record at the end of the session </a:t>
            </a:r>
          </a:p>
          <a:p>
            <a:pPr>
              <a:lnSpc>
                <a:spcPct val="110000"/>
              </a:lnSpc>
            </a:pPr>
            <a:r>
              <a:rPr lang="en-US" sz="2000" dirty="0"/>
              <a:t>Help the participants to remain focused on the agreed aims of the session</a:t>
            </a:r>
          </a:p>
          <a:p>
            <a:pPr>
              <a:lnSpc>
                <a:spcPct val="110000"/>
              </a:lnSpc>
            </a:pPr>
            <a:r>
              <a:rPr lang="en-US" sz="2000" dirty="0"/>
              <a:t>Enable all group members to contribute to the discussion  - paying attention to who is dominating discussions and who is quiet</a:t>
            </a:r>
          </a:p>
          <a:p>
            <a:pPr>
              <a:lnSpc>
                <a:spcPct val="110000"/>
              </a:lnSpc>
            </a:pPr>
            <a:r>
              <a:rPr lang="en-US" sz="2000" dirty="0"/>
              <a:t>Thank the participants for their time and contributions and, if appropriate, agrees a time and place for a further meeting</a:t>
            </a:r>
            <a:endParaRPr lang="fr-BE" sz="2000" dirty="0"/>
          </a:p>
          <a:p>
            <a:endParaRPr lang="en-US" sz="800" dirty="0"/>
          </a:p>
        </p:txBody>
      </p:sp>
      <p:sp>
        <p:nvSpPr>
          <p:cNvPr id="4" name="Text Placeholder 2">
            <a:extLst>
              <a:ext uri="{FF2B5EF4-FFF2-40B4-BE49-F238E27FC236}">
                <a16:creationId xmlns:a16="http://schemas.microsoft.com/office/drawing/2014/main" id="{43EBB0CD-F719-C549-9699-6EE698764056}"/>
              </a:ext>
            </a:extLst>
          </p:cNvPr>
          <p:cNvSpPr>
            <a:spLocks noGrp="1"/>
          </p:cNvSpPr>
          <p:nvPr>
            <p:ph type="body" idx="3"/>
          </p:nvPr>
        </p:nvSpPr>
        <p:spPr>
          <a:xfrm>
            <a:off x="1060450" y="1066800"/>
            <a:ext cx="4502107" cy="288925"/>
          </a:xfrm>
        </p:spPr>
        <p:txBody>
          <a:bodyPr/>
          <a:lstStyle/>
          <a:p>
            <a:r>
              <a:rPr lang="en-US" dirty="0"/>
              <a:t>SNET APPROACH</a:t>
            </a:r>
          </a:p>
        </p:txBody>
      </p:sp>
      <p:sp>
        <p:nvSpPr>
          <p:cNvPr id="3" name="Slide Number Placeholder 2">
            <a:extLst>
              <a:ext uri="{FF2B5EF4-FFF2-40B4-BE49-F238E27FC236}">
                <a16:creationId xmlns:a16="http://schemas.microsoft.com/office/drawing/2014/main" id="{C8E91CA1-945A-44EB-1A2D-DE0B965B2FA5}"/>
              </a:ext>
            </a:extLst>
          </p:cNvPr>
          <p:cNvSpPr>
            <a:spLocks noGrp="1"/>
          </p:cNvSpPr>
          <p:nvPr>
            <p:ph type="sldNum" sz="quarter" idx="12"/>
          </p:nvPr>
        </p:nvSpPr>
        <p:spPr/>
        <p:txBody>
          <a:bodyPr/>
          <a:lstStyle/>
          <a:p>
            <a:fld id="{5805A9EC-108B-40EA-95FB-2468C466EA14}" type="slidenum">
              <a:rPr lang="en-US" smtClean="0"/>
              <a:t>46</a:t>
            </a:fld>
            <a:endParaRPr lang="en-US" dirty="0"/>
          </a:p>
        </p:txBody>
      </p:sp>
    </p:spTree>
    <p:extLst>
      <p:ext uri="{BB962C8B-B14F-4D97-AF65-F5344CB8AC3E}">
        <p14:creationId xmlns:p14="http://schemas.microsoft.com/office/powerpoint/2010/main" val="4894225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71272" y="609600"/>
            <a:ext cx="10972800" cy="727075"/>
          </a:xfrm>
        </p:spPr>
        <p:txBody>
          <a:bodyPr>
            <a:noAutofit/>
          </a:bodyPr>
          <a:lstStyle/>
          <a:p>
            <a:r>
              <a:rPr lang="en-ZA" sz="6000" b="0" dirty="0">
                <a:solidFill>
                  <a:schemeClr val="accent1"/>
                </a:solidFill>
              </a:rPr>
              <a:t>Ensuring good ethics</a:t>
            </a:r>
            <a:endParaRPr lang="fr-BE" sz="6000" b="0" dirty="0">
              <a:solidFill>
                <a:schemeClr val="accent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608540218"/>
              </p:ext>
            </p:extLst>
          </p:nvPr>
        </p:nvGraphicFramePr>
        <p:xfrm>
          <a:off x="304800" y="1600200"/>
          <a:ext cx="11510932" cy="4280823"/>
        </p:xfrm>
        <a:graphic>
          <a:graphicData uri="http://schemas.openxmlformats.org/drawingml/2006/table">
            <a:tbl>
              <a:tblPr firstRow="1" bandRow="1">
                <a:tableStyleId>{5DA37D80-6434-44D0-A028-1B22A696006F}</a:tableStyleId>
              </a:tblPr>
              <a:tblGrid>
                <a:gridCol w="533400">
                  <a:extLst>
                    <a:ext uri="{9D8B030D-6E8A-4147-A177-3AD203B41FA5}">
                      <a16:colId xmlns:a16="http://schemas.microsoft.com/office/drawing/2014/main" val="871910743"/>
                    </a:ext>
                  </a:extLst>
                </a:gridCol>
                <a:gridCol w="10977532">
                  <a:extLst>
                    <a:ext uri="{9D8B030D-6E8A-4147-A177-3AD203B41FA5}">
                      <a16:colId xmlns:a16="http://schemas.microsoft.com/office/drawing/2014/main" val="20000"/>
                    </a:ext>
                  </a:extLst>
                </a:gridCol>
              </a:tblGrid>
              <a:tr h="534875">
                <a:tc>
                  <a:txBody>
                    <a:bodyPr/>
                    <a:lstStyle/>
                    <a:p>
                      <a:pPr marL="0" indent="0" fontAlgn="t">
                        <a:buNone/>
                      </a:pPr>
                      <a:r>
                        <a:rPr lang="en-ZA" sz="2400" b="0" dirty="0">
                          <a:latin typeface="+mj-lt"/>
                        </a:rPr>
                        <a:t>1.</a:t>
                      </a:r>
                    </a:p>
                  </a:txBody>
                  <a:tcPr>
                    <a:lnB w="19050" cap="flat" cmpd="sng" algn="ctr">
                      <a:solidFill>
                        <a:schemeClr val="accent2"/>
                      </a:solidFill>
                      <a:prstDash val="solid"/>
                      <a:round/>
                      <a:headEnd type="none" w="med" len="med"/>
                      <a:tailEnd type="none" w="med" len="med"/>
                    </a:lnB>
                  </a:tcPr>
                </a:tc>
                <a:tc>
                  <a:txBody>
                    <a:bodyPr/>
                    <a:lstStyle/>
                    <a:p>
                      <a:pPr marL="0" indent="0" fontAlgn="t">
                        <a:buNone/>
                      </a:pPr>
                      <a:r>
                        <a:rPr lang="en-US" sz="2400" b="0" dirty="0"/>
                        <a:t>Community understands objectives and scope of activity prior to beginning</a:t>
                      </a:r>
                      <a:endParaRPr lang="en-ZA" sz="2400" b="0" dirty="0">
                        <a:latin typeface="+mj-lt"/>
                      </a:endParaRPr>
                    </a:p>
                  </a:txBody>
                  <a:tcPr>
                    <a:lnB w="190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608125">
                <a:tc>
                  <a:txBody>
                    <a:bodyPr/>
                    <a:lstStyle/>
                    <a:p>
                      <a:pPr marL="0" indent="0" fontAlgn="t">
                        <a:buNone/>
                      </a:pPr>
                      <a:r>
                        <a:rPr lang="en-ZA" sz="2400" dirty="0">
                          <a:latin typeface="+mj-lt"/>
                        </a:rPr>
                        <a:t>2.</a:t>
                      </a:r>
                    </a:p>
                  </a:txBody>
                  <a:tcP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marL="0" indent="0" fontAlgn="t">
                        <a:buNone/>
                      </a:pPr>
                      <a:r>
                        <a:rPr lang="en-US" sz="2400" dirty="0"/>
                        <a:t>Confidentiality is maintained through data and information keeping</a:t>
                      </a:r>
                      <a:endParaRPr lang="en-ZA" sz="2400" dirty="0">
                        <a:latin typeface="+mj-lt"/>
                      </a:endParaRPr>
                    </a:p>
                  </a:txBody>
                  <a:tcP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1"/>
                  </a:ext>
                </a:extLst>
              </a:tr>
              <a:tr h="534875">
                <a:tc>
                  <a:txBody>
                    <a:bodyPr/>
                    <a:lstStyle/>
                    <a:p>
                      <a:pPr marL="0" indent="0" fontAlgn="t">
                        <a:buNone/>
                      </a:pPr>
                      <a:r>
                        <a:rPr lang="en-ZA" sz="2400" dirty="0">
                          <a:latin typeface="+mj-lt"/>
                        </a:rPr>
                        <a:t>3.</a:t>
                      </a:r>
                    </a:p>
                  </a:txBody>
                  <a:tcP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marL="0" indent="0" fontAlgn="t">
                        <a:buNone/>
                      </a:pPr>
                      <a:r>
                        <a:rPr lang="en-US" sz="2400" dirty="0"/>
                        <a:t>Establish mitigation planning for unforeseen events</a:t>
                      </a:r>
                      <a:endParaRPr lang="en-ZA" sz="2400" dirty="0">
                        <a:latin typeface="+mj-lt"/>
                      </a:endParaRPr>
                    </a:p>
                  </a:txBody>
                  <a:tcP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2"/>
                  </a:ext>
                </a:extLst>
              </a:tr>
              <a:tr h="534875">
                <a:tc>
                  <a:txBody>
                    <a:bodyPr/>
                    <a:lstStyle/>
                    <a:p>
                      <a:pPr marL="0" indent="0" fontAlgn="t">
                        <a:buNone/>
                      </a:pPr>
                      <a:r>
                        <a:rPr lang="en-ZA" sz="2400" dirty="0">
                          <a:latin typeface="+mj-lt"/>
                        </a:rPr>
                        <a:t>4.</a:t>
                      </a:r>
                    </a:p>
                  </a:txBody>
                  <a:tcP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marL="0" indent="0" fontAlgn="t">
                        <a:buNone/>
                      </a:pPr>
                      <a:r>
                        <a:rPr lang="en-US" sz="2400" dirty="0"/>
                        <a:t>Maintain emotional and physical security, providing support and referral if needed</a:t>
                      </a:r>
                      <a:endParaRPr lang="en-ZA" sz="2400" dirty="0">
                        <a:latin typeface="+mj-lt"/>
                      </a:endParaRPr>
                    </a:p>
                  </a:txBody>
                  <a:tcP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3"/>
                  </a:ext>
                </a:extLst>
              </a:tr>
              <a:tr h="530450">
                <a:tc>
                  <a:txBody>
                    <a:bodyPr/>
                    <a:lstStyle/>
                    <a:p>
                      <a:pPr marL="0" indent="0" fontAlgn="t">
                        <a:buNone/>
                      </a:pPr>
                      <a:r>
                        <a:rPr lang="en-ZA" sz="2400" dirty="0">
                          <a:latin typeface="+mj-lt"/>
                        </a:rPr>
                        <a:t>5.</a:t>
                      </a:r>
                    </a:p>
                  </a:txBody>
                  <a:tcP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marL="0" indent="0" fontAlgn="t">
                        <a:buNone/>
                      </a:pPr>
                      <a:r>
                        <a:rPr lang="en-US" sz="2400" dirty="0"/>
                        <a:t>Ensure no information is exchanged that could put people at risk</a:t>
                      </a:r>
                      <a:endParaRPr lang="en-ZA" sz="2400" dirty="0">
                        <a:latin typeface="+mj-lt"/>
                      </a:endParaRPr>
                    </a:p>
                  </a:txBody>
                  <a:tcP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4"/>
                  </a:ext>
                </a:extLst>
              </a:tr>
              <a:tr h="574850">
                <a:tc>
                  <a:txBody>
                    <a:bodyPr/>
                    <a:lstStyle/>
                    <a:p>
                      <a:pPr marL="0" indent="0" fontAlgn="t">
                        <a:buNone/>
                      </a:pPr>
                      <a:r>
                        <a:rPr lang="en-ZA" sz="2400" dirty="0">
                          <a:latin typeface="+mj-lt"/>
                        </a:rPr>
                        <a:t>6.</a:t>
                      </a:r>
                    </a:p>
                  </a:txBody>
                  <a:tcP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marL="0" indent="0" fontAlgn="t">
                        <a:buNone/>
                      </a:pPr>
                      <a:r>
                        <a:rPr lang="en-US" sz="2400" dirty="0"/>
                        <a:t>Focus on positive action, not just problems and risk, but assets and strengths</a:t>
                      </a:r>
                      <a:endParaRPr lang="en-ZA" sz="2400" dirty="0">
                        <a:latin typeface="+mj-lt"/>
                      </a:endParaRPr>
                    </a:p>
                  </a:txBody>
                  <a:tcP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5"/>
                  </a:ext>
                </a:extLst>
              </a:tr>
              <a:tr h="962773">
                <a:tc>
                  <a:txBody>
                    <a:bodyPr/>
                    <a:lstStyle/>
                    <a:p>
                      <a:pPr marL="0" indent="0" fontAlgn="t">
                        <a:buNone/>
                      </a:pPr>
                      <a:r>
                        <a:rPr lang="en-ZA" sz="2400" dirty="0">
                          <a:latin typeface="+mj-lt"/>
                        </a:rPr>
                        <a:t>7.</a:t>
                      </a:r>
                    </a:p>
                  </a:txBody>
                  <a:tcPr>
                    <a:lnT w="19050" cap="flat" cmpd="sng" algn="ctr">
                      <a:solidFill>
                        <a:schemeClr val="accent2"/>
                      </a:solidFill>
                      <a:prstDash val="solid"/>
                      <a:round/>
                      <a:headEnd type="none" w="med" len="med"/>
                      <a:tailEnd type="none" w="med" len="med"/>
                    </a:lnT>
                  </a:tcPr>
                </a:tc>
                <a:tc>
                  <a:txBody>
                    <a:bodyPr/>
                    <a:lstStyle/>
                    <a:p>
                      <a:pPr marL="0" indent="0" fontAlgn="t">
                        <a:buNone/>
                      </a:pPr>
                      <a:r>
                        <a:rPr lang="en-US" sz="2400" dirty="0"/>
                        <a:t>Reflect on how the community will collaboratively reflect and learn about issues and discuss ways to address them</a:t>
                      </a:r>
                      <a:endParaRPr lang="en-ZA" sz="2400" dirty="0">
                        <a:latin typeface="+mj-lt"/>
                      </a:endParaRPr>
                    </a:p>
                  </a:txBody>
                  <a:tcPr>
                    <a:lnT w="1905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
        <p:nvSpPr>
          <p:cNvPr id="2" name="Slide Number Placeholder 1">
            <a:extLst>
              <a:ext uri="{FF2B5EF4-FFF2-40B4-BE49-F238E27FC236}">
                <a16:creationId xmlns:a16="http://schemas.microsoft.com/office/drawing/2014/main" id="{BE2A25A9-80C6-9CE6-434A-2DAB2C345193}"/>
              </a:ext>
            </a:extLst>
          </p:cNvPr>
          <p:cNvSpPr>
            <a:spLocks noGrp="1"/>
          </p:cNvSpPr>
          <p:nvPr>
            <p:ph type="sldNum" sz="quarter" idx="12"/>
          </p:nvPr>
        </p:nvSpPr>
        <p:spPr/>
        <p:txBody>
          <a:bodyPr/>
          <a:lstStyle/>
          <a:p>
            <a:fld id="{5805A9EC-108B-40EA-95FB-2468C466EA14}" type="slidenum">
              <a:rPr lang="en-US" smtClean="0"/>
              <a:t>47</a:t>
            </a:fld>
            <a:endParaRPr lang="en-US" dirty="0"/>
          </a:p>
        </p:txBody>
      </p:sp>
    </p:spTree>
    <p:extLst>
      <p:ext uri="{BB962C8B-B14F-4D97-AF65-F5344CB8AC3E}">
        <p14:creationId xmlns:p14="http://schemas.microsoft.com/office/powerpoint/2010/main" val="37128277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450" y="809434"/>
            <a:ext cx="9814302" cy="1088418"/>
          </a:xfrm>
        </p:spPr>
        <p:txBody>
          <a:bodyPr/>
          <a:lstStyle/>
          <a:p>
            <a:r>
              <a:rPr lang="en-US" sz="6000" dirty="0"/>
              <a:t>How can we be good group facilitators?</a:t>
            </a:r>
            <a:endParaRPr lang="fr-BE" sz="6000" dirty="0"/>
          </a:p>
        </p:txBody>
      </p:sp>
      <p:sp>
        <p:nvSpPr>
          <p:cNvPr id="68" name="Text Placeholder 67">
            <a:extLst>
              <a:ext uri="{FF2B5EF4-FFF2-40B4-BE49-F238E27FC236}">
                <a16:creationId xmlns:a16="http://schemas.microsoft.com/office/drawing/2014/main" id="{13628F42-4124-7F42-A000-0BB5BF529549}"/>
              </a:ext>
            </a:extLst>
          </p:cNvPr>
          <p:cNvSpPr>
            <a:spLocks noGrp="1"/>
          </p:cNvSpPr>
          <p:nvPr>
            <p:ph type="body" sz="quarter" idx="10"/>
          </p:nvPr>
        </p:nvSpPr>
        <p:spPr>
          <a:xfrm>
            <a:off x="1060450" y="2133599"/>
            <a:ext cx="10445750" cy="4339493"/>
          </a:xfrm>
        </p:spPr>
        <p:txBody>
          <a:bodyPr>
            <a:normAutofit fontScale="92500" lnSpcReduction="10000"/>
          </a:bodyPr>
          <a:lstStyle/>
          <a:p>
            <a:r>
              <a:rPr lang="en-US" sz="3200" dirty="0"/>
              <a:t>Gain trust from the community or group</a:t>
            </a:r>
          </a:p>
          <a:p>
            <a:r>
              <a:rPr lang="en-US" sz="3200" dirty="0"/>
              <a:t>Speak the local language of that community</a:t>
            </a:r>
          </a:p>
          <a:p>
            <a:r>
              <a:rPr lang="en-US" sz="3200" dirty="0"/>
              <a:t>Understand the culture of the group or community</a:t>
            </a:r>
          </a:p>
          <a:p>
            <a:r>
              <a:rPr lang="en-US" sz="3200" dirty="0"/>
              <a:t>Interested in learning from people</a:t>
            </a:r>
          </a:p>
          <a:p>
            <a:r>
              <a:rPr lang="en-US" sz="3200" dirty="0"/>
              <a:t>Often the same age, gender and sexuality as the group they are facilitating (or close to it)</a:t>
            </a:r>
          </a:p>
          <a:p>
            <a:r>
              <a:rPr lang="en-US" sz="3200" dirty="0"/>
              <a:t>Committed to seeking out and working respectfully with the community </a:t>
            </a:r>
          </a:p>
          <a:p>
            <a:r>
              <a:rPr lang="en-US" sz="3200" dirty="0"/>
              <a:t>Prepared to conduct and monitor the discussion</a:t>
            </a:r>
          </a:p>
          <a:p>
            <a:endParaRPr lang="en-US" sz="2400" dirty="0"/>
          </a:p>
          <a:p>
            <a:endParaRPr lang="en-US" sz="2400" dirty="0"/>
          </a:p>
        </p:txBody>
      </p:sp>
      <p:sp>
        <p:nvSpPr>
          <p:cNvPr id="3" name="Slide Number Placeholder 2">
            <a:extLst>
              <a:ext uri="{FF2B5EF4-FFF2-40B4-BE49-F238E27FC236}">
                <a16:creationId xmlns:a16="http://schemas.microsoft.com/office/drawing/2014/main" id="{666E9595-70B3-C5A3-9D29-B72EDF05D345}"/>
              </a:ext>
            </a:extLst>
          </p:cNvPr>
          <p:cNvSpPr>
            <a:spLocks noGrp="1"/>
          </p:cNvSpPr>
          <p:nvPr>
            <p:ph type="sldNum" sz="quarter" idx="12"/>
          </p:nvPr>
        </p:nvSpPr>
        <p:spPr/>
        <p:txBody>
          <a:bodyPr/>
          <a:lstStyle/>
          <a:p>
            <a:fld id="{5805A9EC-108B-40EA-95FB-2468C466EA14}" type="slidenum">
              <a:rPr lang="en-US" smtClean="0"/>
              <a:t>48</a:t>
            </a:fld>
            <a:endParaRPr lang="en-US" dirty="0"/>
          </a:p>
        </p:txBody>
      </p:sp>
    </p:spTree>
    <p:extLst>
      <p:ext uri="{BB962C8B-B14F-4D97-AF65-F5344CB8AC3E}">
        <p14:creationId xmlns:p14="http://schemas.microsoft.com/office/powerpoint/2010/main" val="29640033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68928"/>
            <a:ext cx="9865895" cy="914400"/>
          </a:xfrm>
        </p:spPr>
        <p:txBody>
          <a:bodyPr/>
          <a:lstStyle/>
          <a:p>
            <a:r>
              <a:rPr lang="en-US" sz="6000" dirty="0"/>
              <a:t>Tips on being good facilitators:</a:t>
            </a:r>
            <a:br>
              <a:rPr lang="en-US" dirty="0"/>
            </a:br>
            <a:br>
              <a:rPr lang="en-US" dirty="0"/>
            </a:br>
            <a:br>
              <a:rPr lang="en-US" dirty="0"/>
            </a:br>
            <a:endParaRPr lang="fr-BE" dirty="0"/>
          </a:p>
        </p:txBody>
      </p:sp>
      <p:graphicFrame>
        <p:nvGraphicFramePr>
          <p:cNvPr id="5" name="Diagram 4"/>
          <p:cNvGraphicFramePr/>
          <p:nvPr>
            <p:extLst>
              <p:ext uri="{D42A27DB-BD31-4B8C-83A1-F6EECF244321}">
                <p14:modId xmlns:p14="http://schemas.microsoft.com/office/powerpoint/2010/main" val="1313180212"/>
              </p:ext>
            </p:extLst>
          </p:nvPr>
        </p:nvGraphicFramePr>
        <p:xfrm>
          <a:off x="304800" y="1905000"/>
          <a:ext cx="11703489" cy="4384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4DFB99CD-5E07-CAE3-354C-523410BBF093}"/>
              </a:ext>
            </a:extLst>
          </p:cNvPr>
          <p:cNvSpPr>
            <a:spLocks noGrp="1"/>
          </p:cNvSpPr>
          <p:nvPr>
            <p:ph type="sldNum" sz="quarter" idx="12"/>
          </p:nvPr>
        </p:nvSpPr>
        <p:spPr/>
        <p:txBody>
          <a:bodyPr/>
          <a:lstStyle/>
          <a:p>
            <a:fld id="{5805A9EC-108B-40EA-95FB-2468C466EA14}" type="slidenum">
              <a:rPr lang="en-US" smtClean="0"/>
              <a:t>49</a:t>
            </a:fld>
            <a:endParaRPr lang="en-US" dirty="0"/>
          </a:p>
        </p:txBody>
      </p:sp>
    </p:spTree>
    <p:extLst>
      <p:ext uri="{BB962C8B-B14F-4D97-AF65-F5344CB8AC3E}">
        <p14:creationId xmlns:p14="http://schemas.microsoft.com/office/powerpoint/2010/main" val="4187746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98CD214-281D-3996-340C-CB77746FF411}"/>
              </a:ext>
            </a:extLst>
          </p:cNvPr>
          <p:cNvSpPr/>
          <p:nvPr/>
        </p:nvSpPr>
        <p:spPr>
          <a:xfrm>
            <a:off x="-152400" y="228600"/>
            <a:ext cx="12649200" cy="2053273"/>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15AD46F2-F4D4-A679-0B3A-EAD4B3A7030E}"/>
              </a:ext>
            </a:extLst>
          </p:cNvPr>
          <p:cNvGrpSpPr/>
          <p:nvPr/>
        </p:nvGrpSpPr>
        <p:grpSpPr>
          <a:xfrm>
            <a:off x="1779119" y="2589179"/>
            <a:ext cx="9041281" cy="3840480"/>
            <a:chOff x="2366161" y="2621087"/>
            <a:chExt cx="4389120" cy="3840480"/>
          </a:xfrm>
        </p:grpSpPr>
        <p:sp>
          <p:nvSpPr>
            <p:cNvPr id="15" name="Rectangle 14">
              <a:extLst>
                <a:ext uri="{FF2B5EF4-FFF2-40B4-BE49-F238E27FC236}">
                  <a16:creationId xmlns:a16="http://schemas.microsoft.com/office/drawing/2014/main" id="{333B20FA-C92C-90E0-D4E7-7BE6C407B8AE}"/>
                </a:ext>
              </a:extLst>
            </p:cNvPr>
            <p:cNvSpPr/>
            <p:nvPr/>
          </p:nvSpPr>
          <p:spPr>
            <a:xfrm>
              <a:off x="2366161" y="2621087"/>
              <a:ext cx="4389120" cy="640080"/>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5D76A9E-D896-2DFA-1ADD-1CBE0F9ED5C9}"/>
                </a:ext>
              </a:extLst>
            </p:cNvPr>
            <p:cNvSpPr/>
            <p:nvPr/>
          </p:nvSpPr>
          <p:spPr>
            <a:xfrm>
              <a:off x="2366161" y="3261167"/>
              <a:ext cx="4389120" cy="3200400"/>
            </a:xfrm>
            <a:prstGeom prst="rect">
              <a:avLst/>
            </a:prstGeom>
            <a:solidFill>
              <a:schemeClr val="tx2">
                <a:alpha val="30196"/>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19D8677-185B-42CC-010A-D2A09CBE821A}"/>
              </a:ext>
            </a:extLst>
          </p:cNvPr>
          <p:cNvSpPr>
            <a:spLocks noGrp="1"/>
          </p:cNvSpPr>
          <p:nvPr>
            <p:ph type="title"/>
          </p:nvPr>
        </p:nvSpPr>
        <p:spPr>
          <a:xfrm>
            <a:off x="3134590" y="989103"/>
            <a:ext cx="8282073" cy="1088418"/>
          </a:xfrm>
        </p:spPr>
        <p:txBody>
          <a:bodyPr/>
          <a:lstStyle/>
          <a:p>
            <a:r>
              <a:rPr lang="en-US" dirty="0">
                <a:solidFill>
                  <a:schemeClr val="bg1"/>
                </a:solidFill>
              </a:rPr>
              <a:t>What’s to come today...</a:t>
            </a:r>
          </a:p>
        </p:txBody>
      </p:sp>
      <p:sp>
        <p:nvSpPr>
          <p:cNvPr id="3" name="Text Placeholder 2">
            <a:extLst>
              <a:ext uri="{FF2B5EF4-FFF2-40B4-BE49-F238E27FC236}">
                <a16:creationId xmlns:a16="http://schemas.microsoft.com/office/drawing/2014/main" id="{EDE62DC3-7DAB-00AE-28B9-748B7C7DADE6}"/>
              </a:ext>
            </a:extLst>
          </p:cNvPr>
          <p:cNvSpPr>
            <a:spLocks noGrp="1"/>
          </p:cNvSpPr>
          <p:nvPr>
            <p:ph type="body" idx="3"/>
          </p:nvPr>
        </p:nvSpPr>
        <p:spPr>
          <a:xfrm>
            <a:off x="3134590" y="321483"/>
            <a:ext cx="2656609" cy="576235"/>
          </a:xfrm>
        </p:spPr>
        <p:txBody>
          <a:bodyPr/>
          <a:lstStyle/>
          <a:p>
            <a:r>
              <a:rPr lang="en-US" sz="2400" dirty="0">
                <a:solidFill>
                  <a:schemeClr val="bg1"/>
                </a:solidFill>
                <a:latin typeface="Calibri" panose="020F0502020204030204" pitchFamily="34" charset="0"/>
                <a:cs typeface="Calibri" panose="020F0502020204030204" pitchFamily="34" charset="0"/>
              </a:rPr>
              <a:t>Previewing DAY 1</a:t>
            </a:r>
          </a:p>
        </p:txBody>
      </p:sp>
      <p:sp>
        <p:nvSpPr>
          <p:cNvPr id="4" name="Text Placeholder 3">
            <a:extLst>
              <a:ext uri="{FF2B5EF4-FFF2-40B4-BE49-F238E27FC236}">
                <a16:creationId xmlns:a16="http://schemas.microsoft.com/office/drawing/2014/main" id="{A37363D7-75C5-5603-9B8E-936C77B09E9B}"/>
              </a:ext>
            </a:extLst>
          </p:cNvPr>
          <p:cNvSpPr>
            <a:spLocks noGrp="1"/>
          </p:cNvSpPr>
          <p:nvPr>
            <p:ph type="body" sz="quarter" idx="10"/>
          </p:nvPr>
        </p:nvSpPr>
        <p:spPr>
          <a:xfrm>
            <a:off x="2099160" y="3429000"/>
            <a:ext cx="6903720" cy="2908088"/>
          </a:xfrm>
        </p:spPr>
        <p:txBody>
          <a:bodyPr>
            <a:noAutofit/>
          </a:bodyPr>
          <a:lstStyle/>
          <a:p>
            <a:pPr marL="457200" indent="-457200">
              <a:buFontTx/>
              <a:buChar char="-"/>
            </a:pPr>
            <a:r>
              <a:rPr lang="en-US" sz="2400" dirty="0"/>
              <a:t>Introductions</a:t>
            </a:r>
          </a:p>
          <a:p>
            <a:pPr marL="457200" indent="-457200">
              <a:buFontTx/>
              <a:buChar char="-"/>
            </a:pPr>
            <a:r>
              <a:rPr lang="en-US" sz="2400" dirty="0"/>
              <a:t>Overview of:</a:t>
            </a:r>
          </a:p>
          <a:p>
            <a:pPr marL="914400" lvl="1" indent="-457200">
              <a:buFontTx/>
              <a:buChar char="-"/>
            </a:pPr>
            <a:r>
              <a:rPr lang="en-US" sz="2000" dirty="0"/>
              <a:t>The SNET &amp; a ‘social norms exploration’</a:t>
            </a:r>
          </a:p>
          <a:p>
            <a:pPr marL="914400" lvl="1" indent="-457200">
              <a:buFontTx/>
              <a:buChar char="-"/>
            </a:pPr>
            <a:r>
              <a:rPr lang="en-US" sz="2000" dirty="0"/>
              <a:t>Social Norms</a:t>
            </a:r>
          </a:p>
          <a:p>
            <a:pPr marL="914400" lvl="1" indent="-457200">
              <a:buFontTx/>
              <a:buChar char="-"/>
            </a:pPr>
            <a:r>
              <a:rPr lang="en-US" sz="2000" dirty="0"/>
              <a:t>Participatory Methods</a:t>
            </a:r>
          </a:p>
          <a:p>
            <a:pPr marL="457200" indent="-457200">
              <a:buFontTx/>
              <a:buChar char="-"/>
            </a:pPr>
            <a:r>
              <a:rPr lang="en-US" sz="2400" dirty="0"/>
              <a:t>Reflections and Closing </a:t>
            </a:r>
          </a:p>
          <a:p>
            <a:pPr marL="457200" indent="-457200">
              <a:buFontTx/>
              <a:buChar char="-"/>
            </a:pPr>
            <a:r>
              <a:rPr lang="en-US" sz="2400" dirty="0"/>
              <a:t>Homework </a:t>
            </a:r>
          </a:p>
        </p:txBody>
      </p:sp>
      <p:sp>
        <p:nvSpPr>
          <p:cNvPr id="8" name="Slide Number Placeholder 7">
            <a:extLst>
              <a:ext uri="{FF2B5EF4-FFF2-40B4-BE49-F238E27FC236}">
                <a16:creationId xmlns:a16="http://schemas.microsoft.com/office/drawing/2014/main" id="{C5ACF7EC-B8DA-E68E-13BF-816B574DD76E}"/>
              </a:ext>
            </a:extLst>
          </p:cNvPr>
          <p:cNvSpPr>
            <a:spLocks noGrp="1"/>
          </p:cNvSpPr>
          <p:nvPr>
            <p:ph type="sldNum" sz="quarter" idx="12"/>
          </p:nvPr>
        </p:nvSpPr>
        <p:spPr/>
        <p:txBody>
          <a:bodyPr/>
          <a:lstStyle/>
          <a:p>
            <a:fld id="{5805A9EC-108B-40EA-95FB-2468C466EA14}" type="slidenum">
              <a:rPr lang="en-US" smtClean="0"/>
              <a:pPr/>
              <a:t>5</a:t>
            </a:fld>
            <a:endParaRPr lang="en-US" dirty="0"/>
          </a:p>
        </p:txBody>
      </p:sp>
      <p:sp>
        <p:nvSpPr>
          <p:cNvPr id="6" name="Text Placeholder 5">
            <a:extLst>
              <a:ext uri="{FF2B5EF4-FFF2-40B4-BE49-F238E27FC236}">
                <a16:creationId xmlns:a16="http://schemas.microsoft.com/office/drawing/2014/main" id="{01E71457-5E79-DEEE-967A-2E687607583C}"/>
              </a:ext>
            </a:extLst>
          </p:cNvPr>
          <p:cNvSpPr>
            <a:spLocks noGrp="1"/>
          </p:cNvSpPr>
          <p:nvPr>
            <p:ph type="body" sz="quarter" idx="4294967295"/>
          </p:nvPr>
        </p:nvSpPr>
        <p:spPr>
          <a:xfrm>
            <a:off x="2003759" y="2655046"/>
            <a:ext cx="2835275" cy="549275"/>
          </a:xfrm>
        </p:spPr>
        <p:txBody>
          <a:bodyPr anchor="ctr">
            <a:normAutofit/>
          </a:bodyPr>
          <a:lstStyle/>
          <a:p>
            <a:pPr marL="0" indent="0">
              <a:buNone/>
            </a:pPr>
            <a:r>
              <a:rPr lang="en-US" sz="3200" b="1" dirty="0">
                <a:solidFill>
                  <a:schemeClr val="bg1"/>
                </a:solidFill>
                <a:latin typeface="+mj-lt"/>
              </a:rPr>
              <a:t>DAY 1: AGENDA</a:t>
            </a:r>
          </a:p>
        </p:txBody>
      </p:sp>
      <p:sp>
        <p:nvSpPr>
          <p:cNvPr id="11" name="Oval 10">
            <a:extLst>
              <a:ext uri="{FF2B5EF4-FFF2-40B4-BE49-F238E27FC236}">
                <a16:creationId xmlns:a16="http://schemas.microsoft.com/office/drawing/2014/main" id="{60B90C94-EB19-F60F-9909-901F88770B68}"/>
              </a:ext>
            </a:extLst>
          </p:cNvPr>
          <p:cNvSpPr/>
          <p:nvPr/>
        </p:nvSpPr>
        <p:spPr>
          <a:xfrm>
            <a:off x="405849" y="386556"/>
            <a:ext cx="1737360" cy="1737360"/>
          </a:xfrm>
          <a:prstGeom prst="ellips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31" name="Picture 30" descr="A black and white logo&#10;&#10;Description automatically generated with low confidence">
            <a:extLst>
              <a:ext uri="{FF2B5EF4-FFF2-40B4-BE49-F238E27FC236}">
                <a16:creationId xmlns:a16="http://schemas.microsoft.com/office/drawing/2014/main" id="{E5C256BE-D964-DBE1-B252-46F2ADAE3C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714932"/>
            <a:ext cx="1097280" cy="1097280"/>
          </a:xfrm>
          <a:prstGeom prst="rect">
            <a:avLst/>
          </a:prstGeom>
        </p:spPr>
      </p:pic>
    </p:spTree>
    <p:extLst>
      <p:ext uri="{BB962C8B-B14F-4D97-AF65-F5344CB8AC3E}">
        <p14:creationId xmlns:p14="http://schemas.microsoft.com/office/powerpoint/2010/main" val="21987653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DF0574-32BE-3A5E-E790-2820B6C098CD}"/>
              </a:ext>
            </a:extLst>
          </p:cNvPr>
          <p:cNvSpPr>
            <a:spLocks noGrp="1"/>
          </p:cNvSpPr>
          <p:nvPr>
            <p:ph type="sldNum" sz="quarter" idx="12"/>
          </p:nvPr>
        </p:nvSpPr>
        <p:spPr/>
        <p:txBody>
          <a:bodyPr/>
          <a:lstStyle/>
          <a:p>
            <a:fld id="{5805A9EC-108B-40EA-95FB-2468C466EA14}" type="slidenum">
              <a:rPr lang="en-US" smtClean="0"/>
              <a:pPr/>
              <a:t>50</a:t>
            </a:fld>
            <a:endParaRPr lang="en-US" dirty="0"/>
          </a:p>
        </p:txBody>
      </p:sp>
      <p:sp>
        <p:nvSpPr>
          <p:cNvPr id="3" name="Title 2">
            <a:extLst>
              <a:ext uri="{FF2B5EF4-FFF2-40B4-BE49-F238E27FC236}">
                <a16:creationId xmlns:a16="http://schemas.microsoft.com/office/drawing/2014/main" id="{23AFF759-1F4B-9DBC-16D4-EA2874A5ECB6}"/>
              </a:ext>
            </a:extLst>
          </p:cNvPr>
          <p:cNvSpPr>
            <a:spLocks noGrp="1"/>
          </p:cNvSpPr>
          <p:nvPr>
            <p:ph type="title"/>
          </p:nvPr>
        </p:nvSpPr>
        <p:spPr/>
        <p:txBody>
          <a:bodyPr/>
          <a:lstStyle/>
          <a:p>
            <a:r>
              <a:rPr lang="en-US" noProof="0" dirty="0"/>
              <a:t>ACTIVITY 2: </a:t>
            </a:r>
            <a:r>
              <a:rPr lang="en-US" dirty="0"/>
              <a:t>WHAT ARE PARTICIPATORY METHODS?</a:t>
            </a:r>
          </a:p>
        </p:txBody>
      </p:sp>
      <p:sp>
        <p:nvSpPr>
          <p:cNvPr id="11" name="TextBox 10">
            <a:extLst>
              <a:ext uri="{FF2B5EF4-FFF2-40B4-BE49-F238E27FC236}">
                <a16:creationId xmlns:a16="http://schemas.microsoft.com/office/drawing/2014/main" id="{A4F61391-D28B-30E7-64A8-C4928A0F7444}"/>
              </a:ext>
            </a:extLst>
          </p:cNvPr>
          <p:cNvSpPr txBox="1"/>
          <p:nvPr/>
        </p:nvSpPr>
        <p:spPr>
          <a:xfrm>
            <a:off x="381000" y="321246"/>
            <a:ext cx="11155680" cy="646331"/>
          </a:xfrm>
          <a:prstGeom prst="rect">
            <a:avLst/>
          </a:prstGeom>
          <a:noFill/>
        </p:spPr>
        <p:txBody>
          <a:bodyPr wrap="square" rtlCol="0">
            <a:spAutoFit/>
          </a:bodyPr>
          <a:lstStyle/>
          <a:p>
            <a:pPr marL="295275" indent="-284163"/>
            <a:r>
              <a:rPr lang="en-US" dirty="0">
                <a:solidFill>
                  <a:schemeClr val="accent2"/>
                </a:solidFill>
                <a:latin typeface="+mj-lt"/>
              </a:rPr>
              <a:t>1.   </a:t>
            </a:r>
            <a:r>
              <a:rPr lang="en-US" dirty="0"/>
              <a:t>Think about the </a:t>
            </a:r>
            <a:r>
              <a:rPr lang="en-US" b="1" dirty="0"/>
              <a:t>best</a:t>
            </a:r>
            <a:r>
              <a:rPr lang="en-US" dirty="0"/>
              <a:t> facilitator you know; list what made this person a </a:t>
            </a:r>
            <a:r>
              <a:rPr lang="en-US" b="1" dirty="0"/>
              <a:t>good</a:t>
            </a:r>
            <a:r>
              <a:rPr lang="en-US" dirty="0"/>
              <a:t> facilitator. Consider knowledge, skills, attitude and behaviors. </a:t>
            </a:r>
          </a:p>
        </p:txBody>
      </p:sp>
      <p:sp>
        <p:nvSpPr>
          <p:cNvPr id="12" name="TextBox 11">
            <a:extLst>
              <a:ext uri="{FF2B5EF4-FFF2-40B4-BE49-F238E27FC236}">
                <a16:creationId xmlns:a16="http://schemas.microsoft.com/office/drawing/2014/main" id="{DFC16EBF-B8DC-7429-6AA7-B85157D3204F}"/>
              </a:ext>
            </a:extLst>
          </p:cNvPr>
          <p:cNvSpPr txBox="1"/>
          <p:nvPr/>
        </p:nvSpPr>
        <p:spPr>
          <a:xfrm>
            <a:off x="381000" y="1120676"/>
            <a:ext cx="11155680" cy="646331"/>
          </a:xfrm>
          <a:prstGeom prst="rect">
            <a:avLst/>
          </a:prstGeom>
          <a:noFill/>
        </p:spPr>
        <p:txBody>
          <a:bodyPr wrap="square" rtlCol="0">
            <a:spAutoFit/>
          </a:bodyPr>
          <a:lstStyle/>
          <a:p>
            <a:pPr marL="295275" indent="-295275"/>
            <a:r>
              <a:rPr lang="en-US" dirty="0">
                <a:solidFill>
                  <a:schemeClr val="accent2"/>
                </a:solidFill>
                <a:latin typeface="+mj-lt"/>
              </a:rPr>
              <a:t>2.    </a:t>
            </a:r>
            <a:r>
              <a:rPr lang="en-US" dirty="0"/>
              <a:t>Think about the </a:t>
            </a:r>
            <a:r>
              <a:rPr lang="en-US" b="1" dirty="0"/>
              <a:t>worst</a:t>
            </a:r>
            <a:r>
              <a:rPr lang="en-US" dirty="0"/>
              <a:t> facilitator you know; list what made this person </a:t>
            </a:r>
            <a:r>
              <a:rPr lang="en-US" b="1" dirty="0"/>
              <a:t>bad</a:t>
            </a:r>
            <a:r>
              <a:rPr lang="en-US" dirty="0"/>
              <a:t> at facilitation.  Again, consider knowledge, skills, attitude and behaviors. </a:t>
            </a:r>
          </a:p>
        </p:txBody>
      </p:sp>
      <p:sp>
        <p:nvSpPr>
          <p:cNvPr id="13" name="TextBox 12">
            <a:extLst>
              <a:ext uri="{FF2B5EF4-FFF2-40B4-BE49-F238E27FC236}">
                <a16:creationId xmlns:a16="http://schemas.microsoft.com/office/drawing/2014/main" id="{10D37CB1-998E-5D7E-E303-EC680B58DFA3}"/>
              </a:ext>
            </a:extLst>
          </p:cNvPr>
          <p:cNvSpPr txBox="1"/>
          <p:nvPr/>
        </p:nvSpPr>
        <p:spPr>
          <a:xfrm>
            <a:off x="381000" y="1920106"/>
            <a:ext cx="11155680" cy="1200329"/>
          </a:xfrm>
          <a:prstGeom prst="rect">
            <a:avLst/>
          </a:prstGeom>
          <a:noFill/>
        </p:spPr>
        <p:txBody>
          <a:bodyPr wrap="square" rtlCol="0">
            <a:spAutoFit/>
          </a:bodyPr>
          <a:lstStyle/>
          <a:p>
            <a:r>
              <a:rPr lang="en-US" dirty="0">
                <a:solidFill>
                  <a:schemeClr val="accent2"/>
                </a:solidFill>
                <a:latin typeface="+mj-lt"/>
              </a:rPr>
              <a:t>3.   </a:t>
            </a:r>
            <a:r>
              <a:rPr lang="en-US" dirty="0"/>
              <a:t>Group Activity</a:t>
            </a:r>
          </a:p>
          <a:p>
            <a:pPr marL="746125" indent="-285750">
              <a:buFont typeface="Arial" panose="020B0604020202020204" pitchFamily="34" charset="0"/>
              <a:buChar char="•"/>
            </a:pPr>
            <a:r>
              <a:rPr lang="en-US" dirty="0"/>
              <a:t>Begin with 2 Facilitators and 3 Participants, everyone else will be Observers. </a:t>
            </a:r>
          </a:p>
          <a:p>
            <a:pPr marL="746125" indent="-285750">
              <a:buFont typeface="Arial" panose="020B0604020202020204" pitchFamily="34" charset="0"/>
              <a:buChar char="•"/>
            </a:pPr>
            <a:r>
              <a:rPr lang="en-US" dirty="0"/>
              <a:t>Facilitators will choose a topic from the case study and start a discussion with Participants. When an Observer sees a way to improve facilitation, chat with the Facilitator and then switch roles. </a:t>
            </a:r>
          </a:p>
        </p:txBody>
      </p:sp>
      <p:sp>
        <p:nvSpPr>
          <p:cNvPr id="15" name="TextBox 14">
            <a:extLst>
              <a:ext uri="{FF2B5EF4-FFF2-40B4-BE49-F238E27FC236}">
                <a16:creationId xmlns:a16="http://schemas.microsoft.com/office/drawing/2014/main" id="{AA97AA29-26DA-6CD4-F0CE-C480E1EC4430}"/>
              </a:ext>
            </a:extLst>
          </p:cNvPr>
          <p:cNvSpPr txBox="1"/>
          <p:nvPr/>
        </p:nvSpPr>
        <p:spPr>
          <a:xfrm>
            <a:off x="381000" y="3268787"/>
            <a:ext cx="11155680" cy="1477328"/>
          </a:xfrm>
          <a:prstGeom prst="rect">
            <a:avLst/>
          </a:prstGeom>
          <a:noFill/>
        </p:spPr>
        <p:txBody>
          <a:bodyPr wrap="square" rtlCol="0">
            <a:spAutoFit/>
          </a:bodyPr>
          <a:lstStyle/>
          <a:p>
            <a:r>
              <a:rPr lang="en-US" dirty="0">
                <a:solidFill>
                  <a:schemeClr val="accent2"/>
                </a:solidFill>
                <a:latin typeface="+mj-lt"/>
              </a:rPr>
              <a:t>4.    </a:t>
            </a:r>
            <a:r>
              <a:rPr lang="en-US" dirty="0"/>
              <a:t>Debrief</a:t>
            </a:r>
          </a:p>
          <a:p>
            <a:pPr marL="742950" lvl="1" indent="-285750">
              <a:buFont typeface="Arial" panose="020B0604020202020204" pitchFamily="34" charset="0"/>
              <a:buChar char="•"/>
            </a:pPr>
            <a:r>
              <a:rPr lang="en-US" dirty="0"/>
              <a:t>What have you learned about being a good facilitator? </a:t>
            </a:r>
          </a:p>
          <a:p>
            <a:pPr marL="742950" lvl="1" indent="-285750">
              <a:buFont typeface="Arial" panose="020B0604020202020204" pitchFamily="34" charset="0"/>
              <a:buChar char="•"/>
            </a:pPr>
            <a:r>
              <a:rPr lang="en-US" dirty="0"/>
              <a:t>What have you learned about being a poor facilitator? </a:t>
            </a:r>
          </a:p>
          <a:p>
            <a:pPr marL="742950" lvl="1" indent="-285750">
              <a:buFont typeface="Arial" panose="020B0604020202020204" pitchFamily="34" charset="0"/>
              <a:buChar char="•"/>
            </a:pPr>
            <a:r>
              <a:rPr lang="en-US" dirty="0"/>
              <a:t>What are the main differences between a trainer in a youth club and a facilitator of a discussion?</a:t>
            </a:r>
            <a:endParaRPr lang="fr-BE" dirty="0"/>
          </a:p>
          <a:p>
            <a:pPr marL="342900" indent="-342900">
              <a:buAutoNum type="arabicPeriod" startAt="4"/>
            </a:pPr>
            <a:endParaRPr lang="en-US" dirty="0"/>
          </a:p>
        </p:txBody>
      </p:sp>
      <p:grpSp>
        <p:nvGrpSpPr>
          <p:cNvPr id="8" name="Group 7">
            <a:extLst>
              <a:ext uri="{FF2B5EF4-FFF2-40B4-BE49-F238E27FC236}">
                <a16:creationId xmlns:a16="http://schemas.microsoft.com/office/drawing/2014/main" id="{E82592CA-61D2-10DA-03E8-12C943D185C7}"/>
              </a:ext>
            </a:extLst>
          </p:cNvPr>
          <p:cNvGrpSpPr/>
          <p:nvPr/>
        </p:nvGrpSpPr>
        <p:grpSpPr>
          <a:xfrm>
            <a:off x="152400" y="6057890"/>
            <a:ext cx="3018642" cy="609600"/>
            <a:chOff x="152400" y="6057890"/>
            <a:chExt cx="3018642" cy="609600"/>
          </a:xfrm>
        </p:grpSpPr>
        <p:sp>
          <p:nvSpPr>
            <p:cNvPr id="16" name="Text Placeholder 13">
              <a:extLst>
                <a:ext uri="{FF2B5EF4-FFF2-40B4-BE49-F238E27FC236}">
                  <a16:creationId xmlns:a16="http://schemas.microsoft.com/office/drawing/2014/main" id="{12F7EAFE-8C1D-76BF-71D6-5F2BC05E91DA}"/>
                </a:ext>
              </a:extLst>
            </p:cNvPr>
            <p:cNvSpPr txBox="1">
              <a:spLocks/>
            </p:cNvSpPr>
            <p:nvPr/>
          </p:nvSpPr>
          <p:spPr>
            <a:xfrm>
              <a:off x="609600" y="6172200"/>
              <a:ext cx="2561442" cy="457200"/>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2"/>
                  </a:solidFill>
                </a:rPr>
                <a:t>ACTIVITY HANDOUT 2</a:t>
              </a:r>
            </a:p>
          </p:txBody>
        </p:sp>
        <p:pic>
          <p:nvPicPr>
            <p:cNvPr id="17" name="Picture 16" descr="Text, icon&#10;&#10;Description automatically generated">
              <a:extLst>
                <a:ext uri="{FF2B5EF4-FFF2-40B4-BE49-F238E27FC236}">
                  <a16:creationId xmlns:a16="http://schemas.microsoft.com/office/drawing/2014/main" id="{A8FEDF61-B07A-1D77-293D-18C791AC12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57890"/>
              <a:ext cx="609600" cy="609600"/>
            </a:xfrm>
            <a:prstGeom prst="rect">
              <a:avLst/>
            </a:prstGeom>
          </p:spPr>
        </p:pic>
      </p:grpSp>
      <p:grpSp>
        <p:nvGrpSpPr>
          <p:cNvPr id="7" name="Group 6">
            <a:extLst>
              <a:ext uri="{FF2B5EF4-FFF2-40B4-BE49-F238E27FC236}">
                <a16:creationId xmlns:a16="http://schemas.microsoft.com/office/drawing/2014/main" id="{79D9C754-4A73-5811-CC60-A82BABF3E8D7}"/>
              </a:ext>
            </a:extLst>
          </p:cNvPr>
          <p:cNvGrpSpPr/>
          <p:nvPr/>
        </p:nvGrpSpPr>
        <p:grpSpPr>
          <a:xfrm>
            <a:off x="3581400" y="6096000"/>
            <a:ext cx="4892265" cy="548640"/>
            <a:chOff x="3810000" y="6096000"/>
            <a:chExt cx="4892265" cy="548640"/>
          </a:xfrm>
        </p:grpSpPr>
        <p:sp>
          <p:nvSpPr>
            <p:cNvPr id="14" name="Text Placeholder 4">
              <a:extLst>
                <a:ext uri="{FF2B5EF4-FFF2-40B4-BE49-F238E27FC236}">
                  <a16:creationId xmlns:a16="http://schemas.microsoft.com/office/drawing/2014/main" id="{8ED474D9-2354-4E9A-65FF-458AF1901C50}"/>
                </a:ext>
              </a:extLst>
            </p:cNvPr>
            <p:cNvSpPr txBox="1">
              <a:spLocks/>
            </p:cNvSpPr>
            <p:nvPr/>
          </p:nvSpPr>
          <p:spPr>
            <a:xfrm>
              <a:off x="4267200" y="6172200"/>
              <a:ext cx="4435065" cy="457200"/>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2"/>
                  </a:solidFill>
                </a:rPr>
                <a:t>EXERCISE 1: GOOD VS. BAD FACILITATION</a:t>
              </a:r>
            </a:p>
          </p:txBody>
        </p:sp>
        <p:pic>
          <p:nvPicPr>
            <p:cNvPr id="22" name="Picture 21" descr="Icon&#10;&#10;Description automatically generated">
              <a:extLst>
                <a:ext uri="{FF2B5EF4-FFF2-40B4-BE49-F238E27FC236}">
                  <a16:creationId xmlns:a16="http://schemas.microsoft.com/office/drawing/2014/main" id="{F95351C1-EDBB-0853-D764-B072B8299A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6096000"/>
              <a:ext cx="548640" cy="548640"/>
            </a:xfrm>
            <a:prstGeom prst="rect">
              <a:avLst/>
            </a:prstGeom>
          </p:spPr>
        </p:pic>
      </p:grpSp>
    </p:spTree>
    <p:extLst>
      <p:ext uri="{BB962C8B-B14F-4D97-AF65-F5344CB8AC3E}">
        <p14:creationId xmlns:p14="http://schemas.microsoft.com/office/powerpoint/2010/main" val="338706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306" y="1150605"/>
            <a:ext cx="9814302" cy="1088418"/>
          </a:xfrm>
        </p:spPr>
        <p:txBody>
          <a:bodyPr/>
          <a:lstStyle/>
          <a:p>
            <a:r>
              <a:rPr lang="en-US" sz="6000" dirty="0"/>
              <a:t>How do we facilitate trust? </a:t>
            </a:r>
          </a:p>
        </p:txBody>
      </p:sp>
      <p:sp>
        <p:nvSpPr>
          <p:cNvPr id="4" name="Content Placeholder 3"/>
          <p:cNvSpPr>
            <a:spLocks noGrp="1"/>
          </p:cNvSpPr>
          <p:nvPr>
            <p:ph type="body" sz="quarter" idx="10"/>
          </p:nvPr>
        </p:nvSpPr>
        <p:spPr>
          <a:xfrm>
            <a:off x="1060450" y="2357556"/>
            <a:ext cx="4502107" cy="3979532"/>
          </a:xfrm>
        </p:spPr>
        <p:txBody>
          <a:bodyPr>
            <a:noAutofit/>
          </a:bodyPr>
          <a:lstStyle/>
          <a:p>
            <a:pPr marL="380990" indent="-380990">
              <a:lnSpc>
                <a:spcPct val="100000"/>
              </a:lnSpc>
              <a:spcBef>
                <a:spcPts val="0"/>
              </a:spcBef>
              <a:spcAft>
                <a:spcPts val="600"/>
              </a:spcAft>
              <a:buFont typeface="Arial" panose="020B0604020202020204" pitchFamily="34" charset="0"/>
              <a:buChar char="•"/>
            </a:pPr>
            <a:r>
              <a:rPr lang="en-US" sz="1600" dirty="0"/>
              <a:t>Don’t force people to share what they don’t want to share</a:t>
            </a:r>
          </a:p>
          <a:p>
            <a:pPr marL="380990" indent="-380990">
              <a:lnSpc>
                <a:spcPct val="100000"/>
              </a:lnSpc>
              <a:spcBef>
                <a:spcPts val="0"/>
              </a:spcBef>
              <a:spcAft>
                <a:spcPts val="600"/>
              </a:spcAft>
              <a:buFont typeface="Arial" panose="020B0604020202020204" pitchFamily="34" charset="0"/>
              <a:buChar char="•"/>
            </a:pPr>
            <a:r>
              <a:rPr lang="en-US" sz="1600" dirty="0"/>
              <a:t>Don’t share outside the team information that could be linked to a specific person</a:t>
            </a:r>
          </a:p>
          <a:p>
            <a:pPr marL="380990" indent="-380990">
              <a:lnSpc>
                <a:spcPct val="100000"/>
              </a:lnSpc>
              <a:spcBef>
                <a:spcPts val="0"/>
              </a:spcBef>
              <a:spcAft>
                <a:spcPts val="600"/>
              </a:spcAft>
              <a:buFont typeface="Arial" panose="020B0604020202020204" pitchFamily="34" charset="0"/>
              <a:buChar char="•"/>
            </a:pPr>
            <a:r>
              <a:rPr lang="en-US" sz="1600" dirty="0"/>
              <a:t>Keep confidential information secure: notes in a locked cabinet, code info so that people’s identities are secret</a:t>
            </a:r>
          </a:p>
          <a:p>
            <a:pPr marL="380990" indent="-380990">
              <a:lnSpc>
                <a:spcPct val="100000"/>
              </a:lnSpc>
              <a:spcBef>
                <a:spcPts val="0"/>
              </a:spcBef>
              <a:spcAft>
                <a:spcPts val="600"/>
              </a:spcAft>
              <a:buFont typeface="Arial" panose="020B0604020202020204" pitchFamily="34" charset="0"/>
              <a:buChar char="•"/>
            </a:pPr>
            <a:r>
              <a:rPr lang="en-US" sz="1600" dirty="0"/>
              <a:t>Develop a policy about what information should be shared with the authorities and what will be kept confidential</a:t>
            </a:r>
          </a:p>
        </p:txBody>
      </p:sp>
      <p:sp>
        <p:nvSpPr>
          <p:cNvPr id="14" name="Text Placeholder 13">
            <a:extLst>
              <a:ext uri="{FF2B5EF4-FFF2-40B4-BE49-F238E27FC236}">
                <a16:creationId xmlns:a16="http://schemas.microsoft.com/office/drawing/2014/main" id="{4A73FB65-D796-614C-A3A0-4B7FEFE9DCFA}"/>
              </a:ext>
            </a:extLst>
          </p:cNvPr>
          <p:cNvSpPr>
            <a:spLocks noGrp="1"/>
          </p:cNvSpPr>
          <p:nvPr>
            <p:ph type="body" sz="quarter" idx="13"/>
          </p:nvPr>
        </p:nvSpPr>
        <p:spPr>
          <a:xfrm>
            <a:off x="6386501" y="2362200"/>
            <a:ext cx="4502107" cy="3974888"/>
          </a:xfrm>
        </p:spPr>
        <p:txBody>
          <a:bodyPr>
            <a:noAutofit/>
          </a:bodyPr>
          <a:lstStyle/>
          <a:p>
            <a:pPr marL="380990" indent="-380990">
              <a:lnSpc>
                <a:spcPct val="100000"/>
              </a:lnSpc>
              <a:spcBef>
                <a:spcPts val="0"/>
              </a:spcBef>
              <a:spcAft>
                <a:spcPts val="600"/>
              </a:spcAft>
              <a:buFont typeface="Arial" panose="020B0604020202020204" pitchFamily="34" charset="0"/>
              <a:buChar char="•"/>
            </a:pPr>
            <a:r>
              <a:rPr lang="en-US" sz="1600" dirty="0"/>
              <a:t>What people tell us confidentially</a:t>
            </a:r>
          </a:p>
          <a:p>
            <a:pPr marL="380990" indent="-380990">
              <a:lnSpc>
                <a:spcPct val="100000"/>
              </a:lnSpc>
              <a:spcBef>
                <a:spcPts val="0"/>
              </a:spcBef>
              <a:spcAft>
                <a:spcPts val="600"/>
              </a:spcAft>
              <a:buFont typeface="Arial" panose="020B0604020202020204" pitchFamily="34" charset="0"/>
              <a:buChar char="•"/>
            </a:pPr>
            <a:r>
              <a:rPr lang="en-US" sz="1600" dirty="0"/>
              <a:t>Information which could :</a:t>
            </a:r>
          </a:p>
          <a:p>
            <a:pPr marL="838190" lvl="2" indent="-380990">
              <a:lnSpc>
                <a:spcPct val="100000"/>
              </a:lnSpc>
              <a:spcBef>
                <a:spcPts val="0"/>
              </a:spcBef>
              <a:spcAft>
                <a:spcPts val="600"/>
              </a:spcAft>
            </a:pPr>
            <a:r>
              <a:rPr lang="en-US" sz="1500" dirty="0"/>
              <a:t>Increase the risk of physical or emotional violence towards respondents</a:t>
            </a:r>
          </a:p>
          <a:p>
            <a:pPr marL="838190" lvl="2" indent="-380990">
              <a:lnSpc>
                <a:spcPct val="100000"/>
              </a:lnSpc>
              <a:spcBef>
                <a:spcPts val="0"/>
              </a:spcBef>
              <a:spcAft>
                <a:spcPts val="600"/>
              </a:spcAft>
            </a:pPr>
            <a:r>
              <a:rPr lang="en-US" sz="1500" dirty="0"/>
              <a:t>Increase stigma and discrimination towards respondents – e.g. a person’s HIV status, a person is pregnant</a:t>
            </a:r>
          </a:p>
          <a:p>
            <a:pPr marL="380990" indent="-380990">
              <a:lnSpc>
                <a:spcPct val="100000"/>
              </a:lnSpc>
              <a:spcBef>
                <a:spcPts val="0"/>
              </a:spcBef>
              <a:spcAft>
                <a:spcPts val="600"/>
              </a:spcAft>
              <a:buFont typeface="Arial" panose="020B0604020202020204" pitchFamily="34" charset="0"/>
              <a:buChar char="•"/>
            </a:pPr>
            <a:r>
              <a:rPr lang="en-US" sz="1600" dirty="0"/>
              <a:t>Information which could be used by the authorities in a harmful way against respondents or others they know</a:t>
            </a:r>
          </a:p>
          <a:p>
            <a:endParaRPr lang="en-US" dirty="0"/>
          </a:p>
        </p:txBody>
      </p:sp>
      <p:sp>
        <p:nvSpPr>
          <p:cNvPr id="15" name="Text Placeholder 14">
            <a:extLst>
              <a:ext uri="{FF2B5EF4-FFF2-40B4-BE49-F238E27FC236}">
                <a16:creationId xmlns:a16="http://schemas.microsoft.com/office/drawing/2014/main" id="{22AE2661-AD9D-4546-8C69-684E4A23D959}"/>
              </a:ext>
            </a:extLst>
          </p:cNvPr>
          <p:cNvSpPr>
            <a:spLocks noGrp="1"/>
          </p:cNvSpPr>
          <p:nvPr>
            <p:ph type="body" sz="quarter" idx="14"/>
          </p:nvPr>
        </p:nvSpPr>
        <p:spPr>
          <a:xfrm>
            <a:off x="1752600" y="2580217"/>
            <a:ext cx="3432198" cy="647700"/>
          </a:xfrm>
        </p:spPr>
        <p:txBody>
          <a:bodyPr>
            <a:normAutofit fontScale="47500" lnSpcReduction="20000"/>
          </a:bodyPr>
          <a:lstStyle/>
          <a:p>
            <a:r>
              <a:rPr lang="en-US" sz="5100" dirty="0"/>
              <a:t>WHAT RULES SHOULD WE HAVE TO ENSURE CONFIDENTIALITY?</a:t>
            </a:r>
          </a:p>
          <a:p>
            <a:endParaRPr lang="en-US" sz="5100" dirty="0"/>
          </a:p>
          <a:p>
            <a:endParaRPr lang="en-US" dirty="0"/>
          </a:p>
        </p:txBody>
      </p:sp>
      <p:sp>
        <p:nvSpPr>
          <p:cNvPr id="16" name="Text Placeholder 15">
            <a:extLst>
              <a:ext uri="{FF2B5EF4-FFF2-40B4-BE49-F238E27FC236}">
                <a16:creationId xmlns:a16="http://schemas.microsoft.com/office/drawing/2014/main" id="{E478E86E-DA81-C040-8DFE-A9B1663A2F04}"/>
              </a:ext>
            </a:extLst>
          </p:cNvPr>
          <p:cNvSpPr>
            <a:spLocks noGrp="1"/>
          </p:cNvSpPr>
          <p:nvPr>
            <p:ph type="body" sz="quarter" idx="15"/>
          </p:nvPr>
        </p:nvSpPr>
        <p:spPr>
          <a:xfrm>
            <a:off x="6999254" y="2599267"/>
            <a:ext cx="3276600" cy="609600"/>
          </a:xfrm>
        </p:spPr>
        <p:txBody>
          <a:bodyPr>
            <a:normAutofit fontScale="85000" lnSpcReduction="20000"/>
          </a:bodyPr>
          <a:lstStyle/>
          <a:p>
            <a:r>
              <a:rPr lang="en-US" dirty="0"/>
              <a:t>WHAT SHOULD BE KEPT CONFIDENTIAL?</a:t>
            </a:r>
          </a:p>
          <a:p>
            <a:endParaRPr lang="en-US" dirty="0"/>
          </a:p>
        </p:txBody>
      </p:sp>
      <p:sp>
        <p:nvSpPr>
          <p:cNvPr id="3" name="Slide Number Placeholder 2">
            <a:extLst>
              <a:ext uri="{FF2B5EF4-FFF2-40B4-BE49-F238E27FC236}">
                <a16:creationId xmlns:a16="http://schemas.microsoft.com/office/drawing/2014/main" id="{F411ADAD-3E02-DB99-22D0-41A13DDE558B}"/>
              </a:ext>
            </a:extLst>
          </p:cNvPr>
          <p:cNvSpPr>
            <a:spLocks noGrp="1"/>
          </p:cNvSpPr>
          <p:nvPr>
            <p:ph type="sldNum" sz="quarter" idx="12"/>
          </p:nvPr>
        </p:nvSpPr>
        <p:spPr/>
        <p:txBody>
          <a:bodyPr/>
          <a:lstStyle/>
          <a:p>
            <a:fld id="{5805A9EC-108B-40EA-95FB-2468C466EA14}" type="slidenum">
              <a:rPr lang="en-US" smtClean="0"/>
              <a:t>51</a:t>
            </a:fld>
            <a:endParaRPr lang="en-US" dirty="0"/>
          </a:p>
        </p:txBody>
      </p:sp>
    </p:spTree>
    <p:extLst>
      <p:ext uri="{BB962C8B-B14F-4D97-AF65-F5344CB8AC3E}">
        <p14:creationId xmlns:p14="http://schemas.microsoft.com/office/powerpoint/2010/main" val="38063358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525" y="1143000"/>
            <a:ext cx="10140950" cy="1088418"/>
          </a:xfrm>
        </p:spPr>
        <p:txBody>
          <a:bodyPr/>
          <a:lstStyle/>
          <a:p>
            <a:r>
              <a:rPr lang="en-US" sz="6000" dirty="0"/>
              <a:t>How do we discuss sensitive topics? </a:t>
            </a:r>
          </a:p>
        </p:txBody>
      </p:sp>
      <p:sp>
        <p:nvSpPr>
          <p:cNvPr id="8" name="Text Placeholder 7">
            <a:extLst>
              <a:ext uri="{FF2B5EF4-FFF2-40B4-BE49-F238E27FC236}">
                <a16:creationId xmlns:a16="http://schemas.microsoft.com/office/drawing/2014/main" id="{26E02EDC-1AF4-1144-85D8-73CB511C985B}"/>
              </a:ext>
            </a:extLst>
          </p:cNvPr>
          <p:cNvSpPr>
            <a:spLocks noGrp="1"/>
          </p:cNvSpPr>
          <p:nvPr>
            <p:ph type="body" sz="quarter" idx="10"/>
          </p:nvPr>
        </p:nvSpPr>
        <p:spPr>
          <a:xfrm>
            <a:off x="1060450" y="2514600"/>
            <a:ext cx="10445750" cy="3733800"/>
          </a:xfrm>
        </p:spPr>
        <p:txBody>
          <a:bodyPr>
            <a:normAutofit fontScale="92500"/>
          </a:bodyPr>
          <a:lstStyle/>
          <a:p>
            <a:r>
              <a:rPr lang="en-US" dirty="0"/>
              <a:t>Ensure meeting place is relaxed, and in a safe and private setting</a:t>
            </a:r>
          </a:p>
          <a:p>
            <a:r>
              <a:rPr lang="en-US" dirty="0"/>
              <a:t>Use ice-breakers that allow participants to feel comfortable opening up</a:t>
            </a:r>
          </a:p>
          <a:p>
            <a:r>
              <a:rPr lang="en-US" dirty="0"/>
              <a:t>Be clear about the purpose of FGDs and who will see their responses</a:t>
            </a:r>
          </a:p>
          <a:p>
            <a:r>
              <a:rPr lang="en-US" dirty="0"/>
              <a:t>Be genuinely interested in the lives and wellbeing of participants and what they have to say</a:t>
            </a:r>
          </a:p>
          <a:p>
            <a:r>
              <a:rPr lang="en-US" dirty="0"/>
              <a:t>Recognize when participants are uncomfortable answering a certain question, and know when to back off</a:t>
            </a:r>
          </a:p>
          <a:p>
            <a:r>
              <a:rPr lang="en-US" dirty="0"/>
              <a:t>Give participants ample time to fully answer questions</a:t>
            </a:r>
          </a:p>
          <a:p>
            <a:endParaRPr lang="en-US" dirty="0"/>
          </a:p>
        </p:txBody>
      </p:sp>
      <p:sp>
        <p:nvSpPr>
          <p:cNvPr id="3" name="Slide Number Placeholder 2">
            <a:extLst>
              <a:ext uri="{FF2B5EF4-FFF2-40B4-BE49-F238E27FC236}">
                <a16:creationId xmlns:a16="http://schemas.microsoft.com/office/drawing/2014/main" id="{A2109FAE-3FFA-9C5E-CB6F-B3CFDCC5B857}"/>
              </a:ext>
            </a:extLst>
          </p:cNvPr>
          <p:cNvSpPr>
            <a:spLocks noGrp="1"/>
          </p:cNvSpPr>
          <p:nvPr>
            <p:ph type="sldNum" sz="quarter" idx="12"/>
          </p:nvPr>
        </p:nvSpPr>
        <p:spPr/>
        <p:txBody>
          <a:bodyPr/>
          <a:lstStyle/>
          <a:p>
            <a:fld id="{5805A9EC-108B-40EA-95FB-2468C466EA14}" type="slidenum">
              <a:rPr lang="en-US" smtClean="0"/>
              <a:t>52</a:t>
            </a:fld>
            <a:endParaRPr lang="en-US" dirty="0"/>
          </a:p>
        </p:txBody>
      </p:sp>
    </p:spTree>
    <p:extLst>
      <p:ext uri="{BB962C8B-B14F-4D97-AF65-F5344CB8AC3E}">
        <p14:creationId xmlns:p14="http://schemas.microsoft.com/office/powerpoint/2010/main" val="34460089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F051ACF-0863-B7E3-1FAE-DCD07502038C}"/>
              </a:ext>
            </a:extLst>
          </p:cNvPr>
          <p:cNvSpPr>
            <a:spLocks noGrp="1"/>
          </p:cNvSpPr>
          <p:nvPr>
            <p:ph type="sldNum" sz="quarter" idx="12"/>
          </p:nvPr>
        </p:nvSpPr>
        <p:spPr/>
        <p:txBody>
          <a:bodyPr/>
          <a:lstStyle/>
          <a:p>
            <a:fld id="{5805A9EC-108B-40EA-95FB-2468C466EA14}" type="slidenum">
              <a:rPr lang="en-US" smtClean="0"/>
              <a:pPr/>
              <a:t>53</a:t>
            </a:fld>
            <a:endParaRPr lang="en-US" dirty="0"/>
          </a:p>
        </p:txBody>
      </p:sp>
      <p:sp>
        <p:nvSpPr>
          <p:cNvPr id="2" name="Title 1"/>
          <p:cNvSpPr>
            <a:spLocks noGrp="1"/>
          </p:cNvSpPr>
          <p:nvPr>
            <p:ph type="title"/>
          </p:nvPr>
        </p:nvSpPr>
        <p:spPr/>
        <p:txBody>
          <a:bodyPr/>
          <a:lstStyle/>
          <a:p>
            <a:r>
              <a:rPr lang="en-US" noProof="0" dirty="0"/>
              <a:t>ACTIVITY 2: </a:t>
            </a:r>
            <a:r>
              <a:rPr lang="en-US" dirty="0"/>
              <a:t>WHAT ARE PARTICIPATORY METHODS?</a:t>
            </a:r>
          </a:p>
        </p:txBody>
      </p:sp>
      <p:sp>
        <p:nvSpPr>
          <p:cNvPr id="3" name="Text Placeholder 2">
            <a:extLst>
              <a:ext uri="{FF2B5EF4-FFF2-40B4-BE49-F238E27FC236}">
                <a16:creationId xmlns:a16="http://schemas.microsoft.com/office/drawing/2014/main" id="{F3551F8B-DE7A-ED42-9117-F96D1497182E}"/>
              </a:ext>
            </a:extLst>
          </p:cNvPr>
          <p:cNvSpPr>
            <a:spLocks noGrp="1"/>
          </p:cNvSpPr>
          <p:nvPr>
            <p:ph type="body" sz="quarter" idx="4294967295"/>
          </p:nvPr>
        </p:nvSpPr>
        <p:spPr>
          <a:xfrm>
            <a:off x="609600" y="431797"/>
            <a:ext cx="11201400" cy="2997203"/>
          </a:xfrm>
        </p:spPr>
        <p:txBody>
          <a:bodyPr>
            <a:normAutofit/>
          </a:bodyPr>
          <a:lstStyle/>
          <a:p>
            <a:pPr marL="0" indent="0">
              <a:lnSpc>
                <a:spcPct val="100000"/>
              </a:lnSpc>
              <a:spcBef>
                <a:spcPts val="0"/>
              </a:spcBef>
              <a:buNone/>
            </a:pPr>
            <a:r>
              <a:rPr lang="en-US" sz="2000" dirty="0">
                <a:solidFill>
                  <a:schemeClr val="accent2"/>
                </a:solidFill>
                <a:latin typeface="+mj-lt"/>
              </a:rPr>
              <a:t>1.   </a:t>
            </a:r>
            <a:r>
              <a:rPr lang="en-US" sz="2000" dirty="0"/>
              <a:t>Group Activity</a:t>
            </a:r>
          </a:p>
          <a:p>
            <a:pPr marL="685800">
              <a:lnSpc>
                <a:spcPct val="100000"/>
              </a:lnSpc>
              <a:spcBef>
                <a:spcPts val="0"/>
              </a:spcBef>
            </a:pPr>
            <a:r>
              <a:rPr lang="en-US" sz="2000" dirty="0"/>
              <a:t>Divide into groups of three. </a:t>
            </a:r>
          </a:p>
          <a:p>
            <a:pPr marL="685800">
              <a:lnSpc>
                <a:spcPct val="100000"/>
              </a:lnSpc>
              <a:spcBef>
                <a:spcPts val="0"/>
              </a:spcBef>
            </a:pPr>
            <a:r>
              <a:rPr lang="en-US" sz="2000" dirty="0"/>
              <a:t>In your group, take 5 minutes to make a list of sensitive issues that might arise in your group discussions during your case study scenario.</a:t>
            </a:r>
          </a:p>
          <a:p>
            <a:pPr marL="685800">
              <a:lnSpc>
                <a:spcPct val="100000"/>
              </a:lnSpc>
              <a:spcBef>
                <a:spcPts val="0"/>
              </a:spcBef>
            </a:pPr>
            <a:r>
              <a:rPr lang="en-US" sz="2000" dirty="0"/>
              <a:t>Group similar issues together into topics.</a:t>
            </a:r>
          </a:p>
          <a:p>
            <a:pPr marL="685800">
              <a:lnSpc>
                <a:spcPct val="100000"/>
              </a:lnSpc>
              <a:spcBef>
                <a:spcPts val="0"/>
              </a:spcBef>
            </a:pPr>
            <a:r>
              <a:rPr lang="en-US" sz="2000" dirty="0"/>
              <a:t>Now choose one topic to role play (1 facilitator and 2 participants). </a:t>
            </a:r>
          </a:p>
          <a:p>
            <a:pPr marL="685800">
              <a:lnSpc>
                <a:spcPct val="100000"/>
              </a:lnSpc>
              <a:spcBef>
                <a:spcPts val="0"/>
              </a:spcBef>
            </a:pPr>
            <a:r>
              <a:rPr lang="en-US" sz="2000" dirty="0"/>
              <a:t>Take 5 minutes to discuss your sensitive topic:</a:t>
            </a:r>
          </a:p>
          <a:p>
            <a:pPr marL="1143000" lvl="1">
              <a:lnSpc>
                <a:spcPct val="100000"/>
              </a:lnSpc>
              <a:spcBef>
                <a:spcPts val="0"/>
              </a:spcBef>
            </a:pPr>
            <a:r>
              <a:rPr lang="en-US" sz="2000" dirty="0"/>
              <a:t>What might make it hard to ask questions about the topic?</a:t>
            </a:r>
          </a:p>
          <a:p>
            <a:pPr marL="1143000" lvl="1">
              <a:lnSpc>
                <a:spcPct val="100000"/>
              </a:lnSpc>
              <a:spcBef>
                <a:spcPts val="0"/>
              </a:spcBef>
            </a:pPr>
            <a:r>
              <a:rPr lang="en-US" sz="2000" dirty="0"/>
              <a:t>What would be good questions to ask?</a:t>
            </a:r>
          </a:p>
        </p:txBody>
      </p:sp>
      <p:grpSp>
        <p:nvGrpSpPr>
          <p:cNvPr id="23" name="Group 22">
            <a:extLst>
              <a:ext uri="{FF2B5EF4-FFF2-40B4-BE49-F238E27FC236}">
                <a16:creationId xmlns:a16="http://schemas.microsoft.com/office/drawing/2014/main" id="{13B7CC58-A037-5FE3-0687-03AE8E6A4B32}"/>
              </a:ext>
            </a:extLst>
          </p:cNvPr>
          <p:cNvGrpSpPr/>
          <p:nvPr/>
        </p:nvGrpSpPr>
        <p:grpSpPr>
          <a:xfrm>
            <a:off x="152400" y="6057890"/>
            <a:ext cx="3018642" cy="609600"/>
            <a:chOff x="152400" y="6057890"/>
            <a:chExt cx="3018642" cy="609600"/>
          </a:xfrm>
        </p:grpSpPr>
        <p:sp>
          <p:nvSpPr>
            <p:cNvPr id="24" name="Text Placeholder 13">
              <a:extLst>
                <a:ext uri="{FF2B5EF4-FFF2-40B4-BE49-F238E27FC236}">
                  <a16:creationId xmlns:a16="http://schemas.microsoft.com/office/drawing/2014/main" id="{3BB873A3-89EA-FE4C-457D-5EBD3710F66C}"/>
                </a:ext>
              </a:extLst>
            </p:cNvPr>
            <p:cNvSpPr txBox="1">
              <a:spLocks/>
            </p:cNvSpPr>
            <p:nvPr/>
          </p:nvSpPr>
          <p:spPr>
            <a:xfrm>
              <a:off x="609600" y="6172200"/>
              <a:ext cx="2561442" cy="457200"/>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2"/>
                  </a:solidFill>
                </a:rPr>
                <a:t>ACTIVITY HANDOUT 2</a:t>
              </a:r>
            </a:p>
          </p:txBody>
        </p:sp>
        <p:pic>
          <p:nvPicPr>
            <p:cNvPr id="25" name="Picture 24" descr="Text, icon&#10;&#10;Description automatically generated">
              <a:extLst>
                <a:ext uri="{FF2B5EF4-FFF2-40B4-BE49-F238E27FC236}">
                  <a16:creationId xmlns:a16="http://schemas.microsoft.com/office/drawing/2014/main" id="{5EC0960C-FEDA-C90B-F2D4-2C75029974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57890"/>
              <a:ext cx="609600" cy="609600"/>
            </a:xfrm>
            <a:prstGeom prst="rect">
              <a:avLst/>
            </a:prstGeom>
          </p:spPr>
        </p:pic>
      </p:grpSp>
      <p:grpSp>
        <p:nvGrpSpPr>
          <p:cNvPr id="4" name="Group 3">
            <a:extLst>
              <a:ext uri="{FF2B5EF4-FFF2-40B4-BE49-F238E27FC236}">
                <a16:creationId xmlns:a16="http://schemas.microsoft.com/office/drawing/2014/main" id="{78DA37D5-13F8-0E3E-B7EA-6CF64C286FD6}"/>
              </a:ext>
            </a:extLst>
          </p:cNvPr>
          <p:cNvGrpSpPr/>
          <p:nvPr/>
        </p:nvGrpSpPr>
        <p:grpSpPr>
          <a:xfrm>
            <a:off x="3581400" y="6096000"/>
            <a:ext cx="5289198" cy="548640"/>
            <a:chOff x="3810000" y="6096000"/>
            <a:chExt cx="5289198" cy="548640"/>
          </a:xfrm>
        </p:grpSpPr>
        <p:sp>
          <p:nvSpPr>
            <p:cNvPr id="27" name="Text Placeholder 4">
              <a:extLst>
                <a:ext uri="{FF2B5EF4-FFF2-40B4-BE49-F238E27FC236}">
                  <a16:creationId xmlns:a16="http://schemas.microsoft.com/office/drawing/2014/main" id="{1EA52494-AB24-88F6-CC99-7B41CE2BB71E}"/>
                </a:ext>
              </a:extLst>
            </p:cNvPr>
            <p:cNvSpPr txBox="1">
              <a:spLocks/>
            </p:cNvSpPr>
            <p:nvPr/>
          </p:nvSpPr>
          <p:spPr>
            <a:xfrm>
              <a:off x="4267200" y="6172200"/>
              <a:ext cx="4831998" cy="457200"/>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2"/>
                  </a:solidFill>
                </a:rPr>
                <a:t>EXERCISE 2: DISCUSSING SENSITIVE SUBJECTS</a:t>
              </a:r>
            </a:p>
          </p:txBody>
        </p:sp>
        <p:pic>
          <p:nvPicPr>
            <p:cNvPr id="28" name="Picture 27" descr="Icon&#10;&#10;Description automatically generated">
              <a:extLst>
                <a:ext uri="{FF2B5EF4-FFF2-40B4-BE49-F238E27FC236}">
                  <a16:creationId xmlns:a16="http://schemas.microsoft.com/office/drawing/2014/main" id="{BF5969BD-52D7-2F2F-42BC-D1A5A9A7ED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6096000"/>
              <a:ext cx="548640" cy="548640"/>
            </a:xfrm>
            <a:prstGeom prst="rect">
              <a:avLst/>
            </a:prstGeom>
          </p:spPr>
        </p:pic>
      </p:grpSp>
      <p:sp>
        <p:nvSpPr>
          <p:cNvPr id="34" name="Text Placeholder 2">
            <a:extLst>
              <a:ext uri="{FF2B5EF4-FFF2-40B4-BE49-F238E27FC236}">
                <a16:creationId xmlns:a16="http://schemas.microsoft.com/office/drawing/2014/main" id="{5A85ADC7-82B0-9D3E-CEF8-7C45C970D32E}"/>
              </a:ext>
            </a:extLst>
          </p:cNvPr>
          <p:cNvSpPr txBox="1">
            <a:spLocks/>
          </p:cNvSpPr>
          <p:nvPr/>
        </p:nvSpPr>
        <p:spPr>
          <a:xfrm>
            <a:off x="609600" y="3428999"/>
            <a:ext cx="11201400" cy="12192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000" dirty="0">
                <a:solidFill>
                  <a:schemeClr val="accent2"/>
                </a:solidFill>
                <a:latin typeface="+mj-lt"/>
              </a:rPr>
              <a:t>2.   </a:t>
            </a:r>
            <a:r>
              <a:rPr lang="en-US" sz="2000" dirty="0"/>
              <a:t>Debrief</a:t>
            </a:r>
          </a:p>
          <a:p>
            <a:pPr marL="682625">
              <a:lnSpc>
                <a:spcPct val="100000"/>
              </a:lnSpc>
              <a:spcBef>
                <a:spcPts val="0"/>
              </a:spcBef>
            </a:pPr>
            <a:r>
              <a:rPr lang="en-US" sz="2000" dirty="0"/>
              <a:t>General reflections on the exercise</a:t>
            </a:r>
          </a:p>
          <a:p>
            <a:pPr marL="682625">
              <a:lnSpc>
                <a:spcPct val="100000"/>
              </a:lnSpc>
              <a:spcBef>
                <a:spcPts val="0"/>
              </a:spcBef>
            </a:pPr>
            <a:r>
              <a:rPr lang="en-US" sz="2000" dirty="0"/>
              <a:t>What were the challenges and opportunities of exploring sensitive subjects in activities?</a:t>
            </a:r>
          </a:p>
        </p:txBody>
      </p:sp>
    </p:spTree>
    <p:extLst>
      <p:ext uri="{BB962C8B-B14F-4D97-AF65-F5344CB8AC3E}">
        <p14:creationId xmlns:p14="http://schemas.microsoft.com/office/powerpoint/2010/main" val="200791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450" y="1371600"/>
            <a:ext cx="9814302" cy="1088418"/>
          </a:xfrm>
        </p:spPr>
        <p:txBody>
          <a:bodyPr/>
          <a:lstStyle/>
          <a:p>
            <a:r>
              <a:rPr lang="en-US" sz="6000" dirty="0"/>
              <a:t>Open-ended questions</a:t>
            </a:r>
            <a:endParaRPr lang="fr-BE" sz="6000" dirty="0"/>
          </a:p>
        </p:txBody>
      </p:sp>
      <p:sp>
        <p:nvSpPr>
          <p:cNvPr id="11" name="Text Placeholder 10">
            <a:extLst>
              <a:ext uri="{FF2B5EF4-FFF2-40B4-BE49-F238E27FC236}">
                <a16:creationId xmlns:a16="http://schemas.microsoft.com/office/drawing/2014/main" id="{5476286C-E124-5B4D-98A3-941A1B497F15}"/>
              </a:ext>
            </a:extLst>
          </p:cNvPr>
          <p:cNvSpPr>
            <a:spLocks noGrp="1"/>
          </p:cNvSpPr>
          <p:nvPr>
            <p:ph type="body" sz="quarter" idx="10"/>
          </p:nvPr>
        </p:nvSpPr>
        <p:spPr>
          <a:xfrm>
            <a:off x="1060450" y="2456705"/>
            <a:ext cx="10445750" cy="3505200"/>
          </a:xfrm>
        </p:spPr>
        <p:txBody>
          <a:bodyPr>
            <a:normAutofit lnSpcReduction="10000"/>
          </a:bodyPr>
          <a:lstStyle/>
          <a:p>
            <a:r>
              <a:rPr lang="en-US" dirty="0"/>
              <a:t>Begin questions with ‘why’, ‘how’, ‘what’, ‘describe’, ‘tell me about’, or ‘explain’ (rather than ‘will’, ‘would’, ‘did’, or ‘do’)</a:t>
            </a:r>
          </a:p>
          <a:p>
            <a:r>
              <a:rPr lang="en-US" dirty="0"/>
              <a:t>Think before you ask: Can your question be answered with ‘yes’, ‘no’, or another single-word response?  Then rephrase it!</a:t>
            </a:r>
          </a:p>
          <a:p>
            <a:r>
              <a:rPr lang="en-US" dirty="0"/>
              <a:t>Allow respondents to pause and reflect – and be comfortable with silence</a:t>
            </a:r>
          </a:p>
          <a:p>
            <a:r>
              <a:rPr lang="en-US" dirty="0"/>
              <a:t>Allow respondents to take up the majority of the talking time in the conversation</a:t>
            </a:r>
          </a:p>
          <a:p>
            <a:endParaRPr lang="en-US" dirty="0"/>
          </a:p>
        </p:txBody>
      </p:sp>
      <p:sp>
        <p:nvSpPr>
          <p:cNvPr id="3" name="Slide Number Placeholder 2">
            <a:extLst>
              <a:ext uri="{FF2B5EF4-FFF2-40B4-BE49-F238E27FC236}">
                <a16:creationId xmlns:a16="http://schemas.microsoft.com/office/drawing/2014/main" id="{556B9615-6154-24E9-1162-519038920E95}"/>
              </a:ext>
            </a:extLst>
          </p:cNvPr>
          <p:cNvSpPr>
            <a:spLocks noGrp="1"/>
          </p:cNvSpPr>
          <p:nvPr>
            <p:ph type="sldNum" sz="quarter" idx="12"/>
          </p:nvPr>
        </p:nvSpPr>
        <p:spPr/>
        <p:txBody>
          <a:bodyPr/>
          <a:lstStyle/>
          <a:p>
            <a:fld id="{5805A9EC-108B-40EA-95FB-2468C466EA14}" type="slidenum">
              <a:rPr lang="en-US" smtClean="0"/>
              <a:t>54</a:t>
            </a:fld>
            <a:endParaRPr lang="en-US" dirty="0"/>
          </a:p>
        </p:txBody>
      </p:sp>
    </p:spTree>
    <p:extLst>
      <p:ext uri="{BB962C8B-B14F-4D97-AF65-F5344CB8AC3E}">
        <p14:creationId xmlns:p14="http://schemas.microsoft.com/office/powerpoint/2010/main" val="25142719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D75BCD7-9D98-5D45-A090-3B76F8A6E99B}"/>
              </a:ext>
            </a:extLst>
          </p:cNvPr>
          <p:cNvSpPr>
            <a:spLocks noGrp="1"/>
          </p:cNvSpPr>
          <p:nvPr>
            <p:ph type="body" sz="quarter" idx="10"/>
          </p:nvPr>
        </p:nvSpPr>
        <p:spPr>
          <a:xfrm>
            <a:off x="1043886" y="2364428"/>
            <a:ext cx="9988550" cy="3581400"/>
          </a:xfrm>
        </p:spPr>
        <p:txBody>
          <a:bodyPr>
            <a:normAutofit/>
          </a:bodyPr>
          <a:lstStyle/>
          <a:p>
            <a:r>
              <a:rPr lang="en-US" dirty="0"/>
              <a:t>Use open-ended questions</a:t>
            </a:r>
          </a:p>
          <a:p>
            <a:r>
              <a:rPr lang="en-US" dirty="0"/>
              <a:t>Follow up people’s answers with further questions that look deeper into the issue, continually ask, ‘But why…?’ </a:t>
            </a:r>
          </a:p>
          <a:p>
            <a:r>
              <a:rPr lang="en-US" dirty="0"/>
              <a:t>Ask clarifying questions</a:t>
            </a:r>
          </a:p>
          <a:p>
            <a:r>
              <a:rPr lang="en-US" dirty="0"/>
              <a:t>Ask questions about personal points of view</a:t>
            </a:r>
          </a:p>
          <a:p>
            <a:r>
              <a:rPr lang="en-US" dirty="0"/>
              <a:t>Ask how people feel, not just what they know</a:t>
            </a:r>
          </a:p>
          <a:p>
            <a:r>
              <a:rPr lang="fr-FR" b="1" dirty="0"/>
              <a:t>Six helper questions</a:t>
            </a:r>
            <a:r>
              <a:rPr lang="fr-FR" dirty="0"/>
              <a:t>: </a:t>
            </a:r>
            <a:r>
              <a:rPr lang="en-US" i="1" dirty="0"/>
              <a:t>What? </a:t>
            </a:r>
            <a:r>
              <a:rPr lang="fr-FR" i="1" dirty="0"/>
              <a:t>W</a:t>
            </a:r>
            <a:r>
              <a:rPr lang="en-US" i="1" dirty="0"/>
              <a:t>hy? </a:t>
            </a:r>
            <a:r>
              <a:rPr lang="fr-FR" i="1" dirty="0"/>
              <a:t>W</a:t>
            </a:r>
            <a:r>
              <a:rPr lang="en-US" i="1" dirty="0"/>
              <a:t>here? </a:t>
            </a:r>
            <a:r>
              <a:rPr lang="fr-FR" i="1" dirty="0"/>
              <a:t>W</a:t>
            </a:r>
            <a:r>
              <a:rPr lang="en-US" i="1" dirty="0"/>
              <a:t>hen? </a:t>
            </a:r>
            <a:r>
              <a:rPr lang="fr-FR" i="1" dirty="0"/>
              <a:t>H</a:t>
            </a:r>
            <a:r>
              <a:rPr lang="en-US" i="1" dirty="0"/>
              <a:t>ow?</a:t>
            </a:r>
            <a:endParaRPr lang="en-US" dirty="0"/>
          </a:p>
        </p:txBody>
      </p:sp>
      <p:sp>
        <p:nvSpPr>
          <p:cNvPr id="3" name="Slide Number Placeholder 2">
            <a:extLst>
              <a:ext uri="{FF2B5EF4-FFF2-40B4-BE49-F238E27FC236}">
                <a16:creationId xmlns:a16="http://schemas.microsoft.com/office/drawing/2014/main" id="{7B60A7B0-7089-1B60-07EF-B1588D19B88D}"/>
              </a:ext>
            </a:extLst>
          </p:cNvPr>
          <p:cNvSpPr>
            <a:spLocks noGrp="1"/>
          </p:cNvSpPr>
          <p:nvPr>
            <p:ph type="sldNum" sz="quarter" idx="12"/>
          </p:nvPr>
        </p:nvSpPr>
        <p:spPr/>
        <p:txBody>
          <a:bodyPr/>
          <a:lstStyle/>
          <a:p>
            <a:fld id="{5805A9EC-108B-40EA-95FB-2468C466EA14}" type="slidenum">
              <a:rPr lang="en-US" smtClean="0"/>
              <a:t>55</a:t>
            </a:fld>
            <a:endParaRPr lang="en-US" dirty="0"/>
          </a:p>
        </p:txBody>
      </p:sp>
      <p:sp>
        <p:nvSpPr>
          <p:cNvPr id="5" name="Title 1">
            <a:extLst>
              <a:ext uri="{FF2B5EF4-FFF2-40B4-BE49-F238E27FC236}">
                <a16:creationId xmlns:a16="http://schemas.microsoft.com/office/drawing/2014/main" id="{406E8F8C-FC18-AEFB-5F52-5418675FA778}"/>
              </a:ext>
            </a:extLst>
          </p:cNvPr>
          <p:cNvSpPr txBox="1">
            <a:spLocks/>
          </p:cNvSpPr>
          <p:nvPr/>
        </p:nvSpPr>
        <p:spPr>
          <a:xfrm>
            <a:off x="1043886" y="1371600"/>
            <a:ext cx="9814302" cy="1088418"/>
          </a:xfrm>
          <a:prstGeom prst="rect">
            <a:avLst/>
          </a:prstGeom>
          <a:noFill/>
          <a:ln>
            <a:noFill/>
          </a:ln>
        </p:spPr>
        <p:txBody>
          <a:bodyPr spcFirstLastPara="1" vert="horz" wrap="square" lIns="45720" tIns="45700" rIns="45720" bIns="45700" rtlCol="0" anchor="t" anchorCtr="0">
            <a:noAutofit/>
          </a:bodyPr>
          <a:lstStyle>
            <a:lvl1pPr marL="0" marR="0" lvl="0" indent="0" algn="l" defTabSz="914400" rtl="0" eaLnBrk="1" latinLnBrk="0" hangingPunct="1">
              <a:lnSpc>
                <a:spcPct val="80000"/>
              </a:lnSpc>
              <a:spcBef>
                <a:spcPts val="0"/>
              </a:spcBef>
              <a:spcAft>
                <a:spcPts val="0"/>
              </a:spcAft>
              <a:buClr>
                <a:srgbClr val="2CB772"/>
              </a:buClr>
              <a:buSzPts val="8800"/>
              <a:buFont typeface="Gill Sans"/>
              <a:buNone/>
              <a:defRPr sz="7200" b="0" i="0" u="none" strike="noStrike" kern="1200" cap="none" baseline="0">
                <a:solidFill>
                  <a:schemeClr val="accent1"/>
                </a:solidFill>
                <a:latin typeface="+mj-lt"/>
                <a:ea typeface="Gill Sans"/>
                <a:cs typeface="Gill Sans"/>
                <a:sym typeface="Gill Sans"/>
              </a:defRPr>
            </a:lvl1pPr>
            <a:lvl2pPr marR="0" lvl="1"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2pPr>
            <a:lvl3pPr marR="0" lvl="2"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3pPr>
            <a:lvl4pPr marR="0" lvl="3"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4pPr>
            <a:lvl5pPr marR="0" lvl="4"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5pPr>
            <a:lvl6pPr marR="0" lvl="5"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6pPr>
            <a:lvl7pPr marR="0" lvl="6"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7pPr>
            <a:lvl8pPr marR="0" lvl="7"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8pPr>
            <a:lvl9pPr marR="0" lvl="8" algn="l" rtl="0">
              <a:lnSpc>
                <a:spcPct val="80000"/>
              </a:lnSpc>
              <a:spcBef>
                <a:spcPts val="0"/>
              </a:spcBef>
              <a:spcAft>
                <a:spcPts val="0"/>
              </a:spcAft>
              <a:buClr>
                <a:srgbClr val="393941"/>
              </a:buClr>
              <a:buSzPts val="10000"/>
              <a:buFont typeface="Montserrat SemiBold"/>
              <a:buNone/>
              <a:defRPr sz="5000" b="1" i="0" u="none" strike="noStrike" cap="none">
                <a:solidFill>
                  <a:srgbClr val="393941"/>
                </a:solidFill>
                <a:latin typeface="Montserrat SemiBold"/>
                <a:ea typeface="Montserrat SemiBold"/>
                <a:cs typeface="Montserrat SemiBold"/>
                <a:sym typeface="Montserrat SemiBold"/>
              </a:defRPr>
            </a:lvl9pPr>
          </a:lstStyle>
          <a:p>
            <a:r>
              <a:rPr lang="en-US" sz="6000" dirty="0"/>
              <a:t>Deepening Discussions</a:t>
            </a:r>
            <a:endParaRPr lang="fr-BE" sz="6000" dirty="0"/>
          </a:p>
        </p:txBody>
      </p:sp>
    </p:spTree>
    <p:extLst>
      <p:ext uri="{BB962C8B-B14F-4D97-AF65-F5344CB8AC3E}">
        <p14:creationId xmlns:p14="http://schemas.microsoft.com/office/powerpoint/2010/main" val="14165497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450" y="1566094"/>
            <a:ext cx="9814302" cy="1088418"/>
          </a:xfrm>
        </p:spPr>
        <p:txBody>
          <a:bodyPr/>
          <a:lstStyle/>
          <a:p>
            <a:r>
              <a:rPr lang="en-US" sz="6000" dirty="0"/>
              <a:t>Active listening</a:t>
            </a:r>
            <a:endParaRPr lang="fr-BE" sz="6000" dirty="0"/>
          </a:p>
        </p:txBody>
      </p:sp>
      <p:sp>
        <p:nvSpPr>
          <p:cNvPr id="7" name="Text Placeholder 6">
            <a:extLst>
              <a:ext uri="{FF2B5EF4-FFF2-40B4-BE49-F238E27FC236}">
                <a16:creationId xmlns:a16="http://schemas.microsoft.com/office/drawing/2014/main" id="{32A61520-D9C4-A74E-89D8-7C5E8703ED59}"/>
              </a:ext>
            </a:extLst>
          </p:cNvPr>
          <p:cNvSpPr>
            <a:spLocks noGrp="1"/>
          </p:cNvSpPr>
          <p:nvPr>
            <p:ph type="body" sz="quarter" idx="10"/>
          </p:nvPr>
        </p:nvSpPr>
        <p:spPr>
          <a:xfrm>
            <a:off x="1060450" y="2743200"/>
            <a:ext cx="10445750" cy="3505200"/>
          </a:xfrm>
        </p:spPr>
        <p:txBody>
          <a:bodyPr>
            <a:normAutofit/>
          </a:bodyPr>
          <a:lstStyle/>
          <a:p>
            <a:r>
              <a:rPr lang="en-US" dirty="0"/>
              <a:t>Be aware of your body language and facial expression </a:t>
            </a:r>
          </a:p>
          <a:p>
            <a:r>
              <a:rPr lang="en-US" dirty="0"/>
              <a:t>Listen to how things are said by paying attention to a speaker’s body language and tone of voice</a:t>
            </a:r>
          </a:p>
          <a:p>
            <a:r>
              <a:rPr lang="en-US" dirty="0"/>
              <a:t>Ask questions!</a:t>
            </a:r>
          </a:p>
          <a:p>
            <a:r>
              <a:rPr lang="en-US" dirty="0"/>
              <a:t>Summarize and re-phrase what has been said, and ask the group to confirm your understanding</a:t>
            </a:r>
            <a:endParaRPr lang="fr-BE" dirty="0"/>
          </a:p>
          <a:p>
            <a:endParaRPr lang="en-US" dirty="0"/>
          </a:p>
        </p:txBody>
      </p:sp>
      <p:sp>
        <p:nvSpPr>
          <p:cNvPr id="3" name="Slide Number Placeholder 2">
            <a:extLst>
              <a:ext uri="{FF2B5EF4-FFF2-40B4-BE49-F238E27FC236}">
                <a16:creationId xmlns:a16="http://schemas.microsoft.com/office/drawing/2014/main" id="{F7956EB1-18D7-A8EB-36EB-2C2247987495}"/>
              </a:ext>
            </a:extLst>
          </p:cNvPr>
          <p:cNvSpPr>
            <a:spLocks noGrp="1"/>
          </p:cNvSpPr>
          <p:nvPr>
            <p:ph type="sldNum" sz="quarter" idx="12"/>
          </p:nvPr>
        </p:nvSpPr>
        <p:spPr/>
        <p:txBody>
          <a:bodyPr/>
          <a:lstStyle/>
          <a:p>
            <a:fld id="{5805A9EC-108B-40EA-95FB-2468C466EA14}" type="slidenum">
              <a:rPr lang="en-US" smtClean="0"/>
              <a:t>56</a:t>
            </a:fld>
            <a:endParaRPr lang="en-US" dirty="0"/>
          </a:p>
        </p:txBody>
      </p:sp>
    </p:spTree>
    <p:extLst>
      <p:ext uri="{BB962C8B-B14F-4D97-AF65-F5344CB8AC3E}">
        <p14:creationId xmlns:p14="http://schemas.microsoft.com/office/powerpoint/2010/main" val="6706778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0F2D1E-04E1-E19E-A260-F59877E9A910}"/>
              </a:ext>
            </a:extLst>
          </p:cNvPr>
          <p:cNvSpPr>
            <a:spLocks noGrp="1"/>
          </p:cNvSpPr>
          <p:nvPr>
            <p:ph type="sldNum" sz="quarter" idx="12"/>
          </p:nvPr>
        </p:nvSpPr>
        <p:spPr/>
        <p:txBody>
          <a:bodyPr/>
          <a:lstStyle/>
          <a:p>
            <a:fld id="{5805A9EC-108B-40EA-95FB-2468C466EA14}" type="slidenum">
              <a:rPr lang="en-US" smtClean="0"/>
              <a:pPr/>
              <a:t>57</a:t>
            </a:fld>
            <a:endParaRPr lang="en-US" dirty="0"/>
          </a:p>
        </p:txBody>
      </p:sp>
      <p:sp>
        <p:nvSpPr>
          <p:cNvPr id="2" name="Title 1"/>
          <p:cNvSpPr>
            <a:spLocks noGrp="1"/>
          </p:cNvSpPr>
          <p:nvPr>
            <p:ph type="title"/>
          </p:nvPr>
        </p:nvSpPr>
        <p:spPr/>
        <p:txBody>
          <a:bodyPr/>
          <a:lstStyle/>
          <a:p>
            <a:r>
              <a:rPr lang="en-US" noProof="0" dirty="0"/>
              <a:t>ACTIVITY 2: </a:t>
            </a:r>
            <a:r>
              <a:rPr lang="en-US" dirty="0"/>
              <a:t>WHAT ARE PARTICIPATORY METHODS?</a:t>
            </a:r>
          </a:p>
        </p:txBody>
      </p:sp>
      <p:sp>
        <p:nvSpPr>
          <p:cNvPr id="13" name="Text Placeholder 2">
            <a:extLst>
              <a:ext uri="{FF2B5EF4-FFF2-40B4-BE49-F238E27FC236}">
                <a16:creationId xmlns:a16="http://schemas.microsoft.com/office/drawing/2014/main" id="{D4710BF7-2CC3-9EE9-B1C0-23E8741DF2BF}"/>
              </a:ext>
            </a:extLst>
          </p:cNvPr>
          <p:cNvSpPr txBox="1">
            <a:spLocks/>
          </p:cNvSpPr>
          <p:nvPr/>
        </p:nvSpPr>
        <p:spPr>
          <a:xfrm>
            <a:off x="609600" y="431797"/>
            <a:ext cx="11201400" cy="25400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000" dirty="0">
                <a:solidFill>
                  <a:schemeClr val="accent2"/>
                </a:solidFill>
                <a:latin typeface="+mj-lt"/>
              </a:rPr>
              <a:t>1.   </a:t>
            </a:r>
            <a:r>
              <a:rPr lang="en-US" sz="2000" dirty="0"/>
              <a:t>Group Activity</a:t>
            </a:r>
          </a:p>
          <a:p>
            <a:pPr marL="685800">
              <a:lnSpc>
                <a:spcPct val="100000"/>
              </a:lnSpc>
              <a:spcBef>
                <a:spcPts val="0"/>
              </a:spcBef>
            </a:pPr>
            <a:r>
              <a:rPr lang="en-US" sz="2000" dirty="0"/>
              <a:t>Respondents should think of a story or incident the Facilitator does not know. The Facilitator will ask questions to discover the story. The facilitator should try to use each of the six ‘helper’ questions at least twice to learn about this story or incident.</a:t>
            </a:r>
          </a:p>
          <a:p>
            <a:pPr marL="685800">
              <a:lnSpc>
                <a:spcPct val="100000"/>
              </a:lnSpc>
              <a:spcBef>
                <a:spcPts val="0"/>
              </a:spcBef>
            </a:pPr>
            <a:r>
              <a:rPr lang="en-US" sz="2000" dirty="0"/>
              <a:t>The respondents will answer questions as briefly as possible.</a:t>
            </a:r>
          </a:p>
          <a:p>
            <a:pPr marL="685800">
              <a:lnSpc>
                <a:spcPct val="100000"/>
              </a:lnSpc>
              <a:spcBef>
                <a:spcPts val="0"/>
              </a:spcBef>
            </a:pPr>
            <a:r>
              <a:rPr lang="en-US" sz="2000" dirty="0"/>
              <a:t>Swap roles after 3 minutes and repeat the exercise.</a:t>
            </a:r>
            <a:endParaRPr lang="fr-BE" sz="2000" dirty="0"/>
          </a:p>
        </p:txBody>
      </p:sp>
      <p:sp>
        <p:nvSpPr>
          <p:cNvPr id="17" name="Text Placeholder 2">
            <a:extLst>
              <a:ext uri="{FF2B5EF4-FFF2-40B4-BE49-F238E27FC236}">
                <a16:creationId xmlns:a16="http://schemas.microsoft.com/office/drawing/2014/main" id="{484614DE-AFA0-4FE4-F876-FBB3D0A116D6}"/>
              </a:ext>
            </a:extLst>
          </p:cNvPr>
          <p:cNvSpPr txBox="1">
            <a:spLocks/>
          </p:cNvSpPr>
          <p:nvPr/>
        </p:nvSpPr>
        <p:spPr>
          <a:xfrm>
            <a:off x="609600" y="2971799"/>
            <a:ext cx="11201400" cy="121920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000" dirty="0">
                <a:solidFill>
                  <a:schemeClr val="accent2"/>
                </a:solidFill>
                <a:latin typeface="+mj-lt"/>
              </a:rPr>
              <a:t>2.   </a:t>
            </a:r>
            <a:r>
              <a:rPr lang="en-US" sz="2000" dirty="0"/>
              <a:t>Debrief</a:t>
            </a:r>
          </a:p>
          <a:p>
            <a:pPr marL="682625">
              <a:lnSpc>
                <a:spcPct val="100000"/>
              </a:lnSpc>
              <a:spcBef>
                <a:spcPts val="0"/>
              </a:spcBef>
            </a:pPr>
            <a:r>
              <a:rPr lang="en-US" sz="2000" dirty="0"/>
              <a:t>General reflections on the exercise</a:t>
            </a:r>
          </a:p>
          <a:p>
            <a:pPr marL="682625">
              <a:lnSpc>
                <a:spcPct val="100000"/>
              </a:lnSpc>
              <a:spcBef>
                <a:spcPts val="0"/>
              </a:spcBef>
            </a:pPr>
            <a:r>
              <a:rPr lang="en-US" sz="2000" dirty="0"/>
              <a:t>How well was the facilitator able to draw out the story?</a:t>
            </a:r>
          </a:p>
          <a:p>
            <a:pPr marL="682625">
              <a:lnSpc>
                <a:spcPct val="100000"/>
              </a:lnSpc>
              <a:spcBef>
                <a:spcPts val="0"/>
              </a:spcBef>
            </a:pPr>
            <a:r>
              <a:rPr lang="en-US" sz="2000" dirty="0"/>
              <a:t>What was the experience like being interviewed? Or conducting the interview?</a:t>
            </a:r>
          </a:p>
        </p:txBody>
      </p:sp>
      <p:grpSp>
        <p:nvGrpSpPr>
          <p:cNvPr id="10" name="Group 9">
            <a:extLst>
              <a:ext uri="{FF2B5EF4-FFF2-40B4-BE49-F238E27FC236}">
                <a16:creationId xmlns:a16="http://schemas.microsoft.com/office/drawing/2014/main" id="{5987DED9-419F-A32A-C7F7-37ED15C4BD05}"/>
              </a:ext>
            </a:extLst>
          </p:cNvPr>
          <p:cNvGrpSpPr/>
          <p:nvPr/>
        </p:nvGrpSpPr>
        <p:grpSpPr>
          <a:xfrm>
            <a:off x="152400" y="6057890"/>
            <a:ext cx="3018642" cy="609600"/>
            <a:chOff x="152400" y="6057890"/>
            <a:chExt cx="3018642" cy="609600"/>
          </a:xfrm>
        </p:grpSpPr>
        <p:sp>
          <p:nvSpPr>
            <p:cNvPr id="11" name="Text Placeholder 13">
              <a:extLst>
                <a:ext uri="{FF2B5EF4-FFF2-40B4-BE49-F238E27FC236}">
                  <a16:creationId xmlns:a16="http://schemas.microsoft.com/office/drawing/2014/main" id="{1E763DE6-8C96-E811-563F-83681EAC44AA}"/>
                </a:ext>
              </a:extLst>
            </p:cNvPr>
            <p:cNvSpPr txBox="1">
              <a:spLocks/>
            </p:cNvSpPr>
            <p:nvPr/>
          </p:nvSpPr>
          <p:spPr>
            <a:xfrm>
              <a:off x="609600" y="6172200"/>
              <a:ext cx="2561442" cy="457200"/>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2"/>
                  </a:solidFill>
                </a:rPr>
                <a:t>ACTIVITY HANDOUT 2</a:t>
              </a:r>
            </a:p>
          </p:txBody>
        </p:sp>
        <p:pic>
          <p:nvPicPr>
            <p:cNvPr id="12" name="Picture 11" descr="Text, icon&#10;&#10;Description automatically generated">
              <a:extLst>
                <a:ext uri="{FF2B5EF4-FFF2-40B4-BE49-F238E27FC236}">
                  <a16:creationId xmlns:a16="http://schemas.microsoft.com/office/drawing/2014/main" id="{8E4E0E69-898A-E96D-A3DD-78DABEB7C4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57890"/>
              <a:ext cx="609600" cy="609600"/>
            </a:xfrm>
            <a:prstGeom prst="rect">
              <a:avLst/>
            </a:prstGeom>
          </p:spPr>
        </p:pic>
      </p:grpSp>
      <p:grpSp>
        <p:nvGrpSpPr>
          <p:cNvPr id="14" name="Group 13">
            <a:extLst>
              <a:ext uri="{FF2B5EF4-FFF2-40B4-BE49-F238E27FC236}">
                <a16:creationId xmlns:a16="http://schemas.microsoft.com/office/drawing/2014/main" id="{ED1D53AF-8499-535E-53F4-0F56CF4B1CBE}"/>
              </a:ext>
            </a:extLst>
          </p:cNvPr>
          <p:cNvGrpSpPr/>
          <p:nvPr/>
        </p:nvGrpSpPr>
        <p:grpSpPr>
          <a:xfrm>
            <a:off x="3581400" y="6096000"/>
            <a:ext cx="5289198" cy="548640"/>
            <a:chOff x="3810000" y="6096000"/>
            <a:chExt cx="5289198" cy="548640"/>
          </a:xfrm>
        </p:grpSpPr>
        <p:sp>
          <p:nvSpPr>
            <p:cNvPr id="15" name="Text Placeholder 4">
              <a:extLst>
                <a:ext uri="{FF2B5EF4-FFF2-40B4-BE49-F238E27FC236}">
                  <a16:creationId xmlns:a16="http://schemas.microsoft.com/office/drawing/2014/main" id="{73B02284-0DC6-FA8D-91CC-E788E3C2D389}"/>
                </a:ext>
              </a:extLst>
            </p:cNvPr>
            <p:cNvSpPr txBox="1">
              <a:spLocks/>
            </p:cNvSpPr>
            <p:nvPr/>
          </p:nvSpPr>
          <p:spPr>
            <a:xfrm>
              <a:off x="4267200" y="6172200"/>
              <a:ext cx="4831998" cy="457200"/>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2"/>
                  </a:solidFill>
                </a:rPr>
                <a:t>EXERCISE 3: DEEPENING DISCUSSIONS</a:t>
              </a:r>
            </a:p>
          </p:txBody>
        </p:sp>
        <p:pic>
          <p:nvPicPr>
            <p:cNvPr id="16" name="Picture 15" descr="Icon&#10;&#10;Description automatically generated">
              <a:extLst>
                <a:ext uri="{FF2B5EF4-FFF2-40B4-BE49-F238E27FC236}">
                  <a16:creationId xmlns:a16="http://schemas.microsoft.com/office/drawing/2014/main" id="{E554C994-784D-DB49-3297-1B067B6557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6096000"/>
              <a:ext cx="548640" cy="548640"/>
            </a:xfrm>
            <a:prstGeom prst="rect">
              <a:avLst/>
            </a:prstGeom>
          </p:spPr>
        </p:pic>
      </p:grpSp>
    </p:spTree>
    <p:extLst>
      <p:ext uri="{BB962C8B-B14F-4D97-AF65-F5344CB8AC3E}">
        <p14:creationId xmlns:p14="http://schemas.microsoft.com/office/powerpoint/2010/main" val="321623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450" y="1420320"/>
            <a:ext cx="9814302" cy="1088418"/>
          </a:xfrm>
        </p:spPr>
        <p:txBody>
          <a:bodyPr/>
          <a:lstStyle/>
          <a:p>
            <a:r>
              <a:rPr lang="en-US" sz="6000" dirty="0"/>
              <a:t>Effective note taking </a:t>
            </a:r>
            <a:endParaRPr lang="fr-BE" sz="6000" dirty="0"/>
          </a:p>
        </p:txBody>
      </p:sp>
      <p:sp>
        <p:nvSpPr>
          <p:cNvPr id="7" name="Text Placeholder 6">
            <a:extLst>
              <a:ext uri="{FF2B5EF4-FFF2-40B4-BE49-F238E27FC236}">
                <a16:creationId xmlns:a16="http://schemas.microsoft.com/office/drawing/2014/main" id="{32A61520-D9C4-A74E-89D8-7C5E8703ED59}"/>
              </a:ext>
            </a:extLst>
          </p:cNvPr>
          <p:cNvSpPr>
            <a:spLocks noGrp="1"/>
          </p:cNvSpPr>
          <p:nvPr>
            <p:ph type="body" sz="quarter" idx="10"/>
          </p:nvPr>
        </p:nvSpPr>
        <p:spPr>
          <a:xfrm>
            <a:off x="1060450" y="2667000"/>
            <a:ext cx="10445750" cy="3505200"/>
          </a:xfrm>
        </p:spPr>
        <p:txBody>
          <a:bodyPr>
            <a:normAutofit fontScale="92500" lnSpcReduction="10000"/>
          </a:bodyPr>
          <a:lstStyle/>
          <a:p>
            <a:r>
              <a:rPr lang="en-US" b="1" dirty="0"/>
              <a:t>Observant</a:t>
            </a:r>
            <a:r>
              <a:rPr lang="en-US" dirty="0"/>
              <a:t>: It is important to cover a range of observations. In addition to  what people say, note body language, moods, attitudes, general environment and any other relevant things</a:t>
            </a:r>
          </a:p>
          <a:p>
            <a:r>
              <a:rPr lang="en-US" b="1" dirty="0"/>
              <a:t>Discreet</a:t>
            </a:r>
            <a:r>
              <a:rPr lang="en-US" dirty="0"/>
              <a:t>: when operating recording equipment or taking notes, should not distract the participant</a:t>
            </a:r>
          </a:p>
          <a:p>
            <a:r>
              <a:rPr lang="en-US" b="1" dirty="0"/>
              <a:t>Ability to synthesize information</a:t>
            </a:r>
            <a:r>
              <a:rPr lang="en-US" dirty="0"/>
              <a:t>: this is particularly important as you expand your notes so that they can be shared with research team</a:t>
            </a:r>
          </a:p>
          <a:p>
            <a:r>
              <a:rPr lang="en-US" dirty="0"/>
              <a:t>Take time after the interview to expand on the notes if you’ve left details out</a:t>
            </a:r>
          </a:p>
          <a:p>
            <a:endParaRPr lang="en-US" dirty="0"/>
          </a:p>
          <a:p>
            <a:endParaRPr lang="en-US" dirty="0"/>
          </a:p>
        </p:txBody>
      </p:sp>
      <p:sp>
        <p:nvSpPr>
          <p:cNvPr id="3" name="Slide Number Placeholder 2">
            <a:extLst>
              <a:ext uri="{FF2B5EF4-FFF2-40B4-BE49-F238E27FC236}">
                <a16:creationId xmlns:a16="http://schemas.microsoft.com/office/drawing/2014/main" id="{567268FD-F841-D7BB-88E2-B3E1B570B797}"/>
              </a:ext>
            </a:extLst>
          </p:cNvPr>
          <p:cNvSpPr>
            <a:spLocks noGrp="1"/>
          </p:cNvSpPr>
          <p:nvPr>
            <p:ph type="sldNum" sz="quarter" idx="12"/>
          </p:nvPr>
        </p:nvSpPr>
        <p:spPr/>
        <p:txBody>
          <a:bodyPr/>
          <a:lstStyle/>
          <a:p>
            <a:fld id="{5805A9EC-108B-40EA-95FB-2468C466EA14}" type="slidenum">
              <a:rPr lang="en-US" smtClean="0"/>
              <a:t>58</a:t>
            </a:fld>
            <a:endParaRPr lang="en-US" dirty="0"/>
          </a:p>
        </p:txBody>
      </p:sp>
    </p:spTree>
    <p:extLst>
      <p:ext uri="{BB962C8B-B14F-4D97-AF65-F5344CB8AC3E}">
        <p14:creationId xmlns:p14="http://schemas.microsoft.com/office/powerpoint/2010/main" val="28370916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20"/>
          <p:cNvSpPr txBox="1">
            <a:spLocks noGrp="1"/>
          </p:cNvSpPr>
          <p:nvPr>
            <p:ph type="title"/>
          </p:nvPr>
        </p:nvSpPr>
        <p:spPr/>
        <p:txBody>
          <a:bodyPr/>
          <a:lstStyle/>
          <a:p>
            <a:r>
              <a:rPr lang="en-US" dirty="0"/>
              <a:t>Debrief &amp; Closing</a:t>
            </a:r>
          </a:p>
        </p:txBody>
      </p:sp>
    </p:spTree>
    <p:extLst>
      <p:ext uri="{BB962C8B-B14F-4D97-AF65-F5344CB8AC3E}">
        <p14:creationId xmlns:p14="http://schemas.microsoft.com/office/powerpoint/2010/main" val="1736699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20"/>
          <p:cNvSpPr txBox="1">
            <a:spLocks noGrp="1"/>
          </p:cNvSpPr>
          <p:nvPr>
            <p:ph type="title"/>
          </p:nvPr>
        </p:nvSpPr>
        <p:spPr/>
        <p:txBody>
          <a:bodyPr/>
          <a:lstStyle/>
          <a:p>
            <a:r>
              <a:rPr lang="en-US" dirty="0"/>
              <a:t>Opening Activity </a:t>
            </a:r>
          </a:p>
        </p:txBody>
      </p:sp>
      <p:sp>
        <p:nvSpPr>
          <p:cNvPr id="973" name="Google Shape;973;p20"/>
          <p:cNvSpPr txBox="1">
            <a:spLocks noGrp="1"/>
          </p:cNvSpPr>
          <p:nvPr>
            <p:ph type="body" sz="quarter" idx="11"/>
          </p:nvPr>
        </p:nvSpPr>
        <p:spPr/>
        <p:txBody>
          <a:bodyPr/>
          <a:lstStyle/>
          <a:p>
            <a:r>
              <a:rPr lang="en-US" dirty="0"/>
              <a:t>SOCIAL NORMS ICE BREAKER</a:t>
            </a:r>
          </a:p>
        </p:txBody>
      </p:sp>
    </p:spTree>
    <p:extLst>
      <p:ext uri="{BB962C8B-B14F-4D97-AF65-F5344CB8AC3E}">
        <p14:creationId xmlns:p14="http://schemas.microsoft.com/office/powerpoint/2010/main" val="41318930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98CD214-281D-3996-340C-CB77746FF411}"/>
              </a:ext>
            </a:extLst>
          </p:cNvPr>
          <p:cNvSpPr/>
          <p:nvPr/>
        </p:nvSpPr>
        <p:spPr>
          <a:xfrm>
            <a:off x="-152400" y="228600"/>
            <a:ext cx="12649200" cy="2053273"/>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39683195-01D0-EFAE-6986-3AB3FE12752A}"/>
              </a:ext>
            </a:extLst>
          </p:cNvPr>
          <p:cNvGrpSpPr/>
          <p:nvPr/>
        </p:nvGrpSpPr>
        <p:grpSpPr>
          <a:xfrm>
            <a:off x="6294120" y="2589179"/>
            <a:ext cx="4572000" cy="3837940"/>
            <a:chOff x="7117080" y="2665412"/>
            <a:chExt cx="4389120" cy="3837940"/>
          </a:xfrm>
        </p:grpSpPr>
        <p:sp>
          <p:nvSpPr>
            <p:cNvPr id="14" name="Rectangle 13">
              <a:extLst>
                <a:ext uri="{FF2B5EF4-FFF2-40B4-BE49-F238E27FC236}">
                  <a16:creationId xmlns:a16="http://schemas.microsoft.com/office/drawing/2014/main" id="{146ECFDC-E77D-3268-E4F0-F97DECE94D90}"/>
                </a:ext>
              </a:extLst>
            </p:cNvPr>
            <p:cNvSpPr/>
            <p:nvPr/>
          </p:nvSpPr>
          <p:spPr>
            <a:xfrm>
              <a:off x="7117080" y="3302952"/>
              <a:ext cx="4389120" cy="3200400"/>
            </a:xfrm>
            <a:prstGeom prst="rect">
              <a:avLst/>
            </a:prstGeom>
            <a:solidFill>
              <a:schemeClr val="tx1">
                <a:alpha val="30196"/>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8238125-3713-323D-11CB-E61282F8F02E}"/>
                </a:ext>
              </a:extLst>
            </p:cNvPr>
            <p:cNvSpPr/>
            <p:nvPr/>
          </p:nvSpPr>
          <p:spPr>
            <a:xfrm>
              <a:off x="7117080" y="2665412"/>
              <a:ext cx="4389120" cy="640080"/>
            </a:xfrm>
            <a:prstGeom prst="rect">
              <a:avLst/>
            </a:prstGeom>
            <a:solidFill>
              <a:schemeClr val="tx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5AD46F2-F4D4-A679-0B3A-EAD4B3A7030E}"/>
              </a:ext>
            </a:extLst>
          </p:cNvPr>
          <p:cNvGrpSpPr/>
          <p:nvPr/>
        </p:nvGrpSpPr>
        <p:grpSpPr>
          <a:xfrm>
            <a:off x="1463040" y="2589179"/>
            <a:ext cx="4572000" cy="3840480"/>
            <a:chOff x="2366161" y="2621087"/>
            <a:chExt cx="4389120" cy="3840480"/>
          </a:xfrm>
        </p:grpSpPr>
        <p:sp>
          <p:nvSpPr>
            <p:cNvPr id="15" name="Rectangle 14">
              <a:extLst>
                <a:ext uri="{FF2B5EF4-FFF2-40B4-BE49-F238E27FC236}">
                  <a16:creationId xmlns:a16="http://schemas.microsoft.com/office/drawing/2014/main" id="{333B20FA-C92C-90E0-D4E7-7BE6C407B8AE}"/>
                </a:ext>
              </a:extLst>
            </p:cNvPr>
            <p:cNvSpPr/>
            <p:nvPr/>
          </p:nvSpPr>
          <p:spPr>
            <a:xfrm>
              <a:off x="2366161" y="2621087"/>
              <a:ext cx="4389120" cy="64008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5D76A9E-D896-2DFA-1ADD-1CBE0F9ED5C9}"/>
                </a:ext>
              </a:extLst>
            </p:cNvPr>
            <p:cNvSpPr/>
            <p:nvPr/>
          </p:nvSpPr>
          <p:spPr>
            <a:xfrm>
              <a:off x="2366161" y="3261167"/>
              <a:ext cx="4389120" cy="3200400"/>
            </a:xfrm>
            <a:prstGeom prst="rect">
              <a:avLst/>
            </a:prstGeom>
            <a:solidFill>
              <a:schemeClr val="accent2">
                <a:alpha val="30196"/>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19D8677-185B-42CC-010A-D2A09CBE821A}"/>
              </a:ext>
            </a:extLst>
          </p:cNvPr>
          <p:cNvSpPr>
            <a:spLocks noGrp="1"/>
          </p:cNvSpPr>
          <p:nvPr>
            <p:ph type="title"/>
          </p:nvPr>
        </p:nvSpPr>
        <p:spPr>
          <a:xfrm>
            <a:off x="3134590" y="989103"/>
            <a:ext cx="8282073" cy="1088418"/>
          </a:xfrm>
        </p:spPr>
        <p:txBody>
          <a:bodyPr/>
          <a:lstStyle/>
          <a:p>
            <a:r>
              <a:rPr lang="en-US" dirty="0">
                <a:solidFill>
                  <a:schemeClr val="bg1"/>
                </a:solidFill>
              </a:rPr>
              <a:t>What’s to come tomorrow…</a:t>
            </a:r>
          </a:p>
        </p:txBody>
      </p:sp>
      <p:sp>
        <p:nvSpPr>
          <p:cNvPr id="3" name="Text Placeholder 2">
            <a:extLst>
              <a:ext uri="{FF2B5EF4-FFF2-40B4-BE49-F238E27FC236}">
                <a16:creationId xmlns:a16="http://schemas.microsoft.com/office/drawing/2014/main" id="{EDE62DC3-7DAB-00AE-28B9-748B7C7DADE6}"/>
              </a:ext>
            </a:extLst>
          </p:cNvPr>
          <p:cNvSpPr>
            <a:spLocks noGrp="1"/>
          </p:cNvSpPr>
          <p:nvPr>
            <p:ph type="body" idx="3"/>
          </p:nvPr>
        </p:nvSpPr>
        <p:spPr>
          <a:xfrm>
            <a:off x="3134590" y="321483"/>
            <a:ext cx="2656609" cy="576235"/>
          </a:xfrm>
        </p:spPr>
        <p:txBody>
          <a:bodyPr/>
          <a:lstStyle/>
          <a:p>
            <a:r>
              <a:rPr lang="en-US" sz="2400" dirty="0">
                <a:solidFill>
                  <a:schemeClr val="bg1"/>
                </a:solidFill>
                <a:latin typeface="Calibri" panose="020F0502020204030204" pitchFamily="34" charset="0"/>
                <a:cs typeface="Calibri" panose="020F0502020204030204" pitchFamily="34" charset="0"/>
              </a:rPr>
              <a:t>Previewing DAY 2</a:t>
            </a:r>
          </a:p>
        </p:txBody>
      </p:sp>
      <p:sp>
        <p:nvSpPr>
          <p:cNvPr id="4" name="Text Placeholder 3">
            <a:extLst>
              <a:ext uri="{FF2B5EF4-FFF2-40B4-BE49-F238E27FC236}">
                <a16:creationId xmlns:a16="http://schemas.microsoft.com/office/drawing/2014/main" id="{A37363D7-75C5-5603-9B8E-936C77B09E9B}"/>
              </a:ext>
            </a:extLst>
          </p:cNvPr>
          <p:cNvSpPr>
            <a:spLocks noGrp="1"/>
          </p:cNvSpPr>
          <p:nvPr>
            <p:ph type="body" sz="quarter" idx="10"/>
          </p:nvPr>
        </p:nvSpPr>
        <p:spPr>
          <a:xfrm>
            <a:off x="6705600" y="3427691"/>
            <a:ext cx="3749040" cy="2658679"/>
          </a:xfrm>
        </p:spPr>
        <p:txBody>
          <a:bodyPr>
            <a:noAutofit/>
          </a:bodyPr>
          <a:lstStyle/>
          <a:p>
            <a:pPr marL="457200" indent="-457200">
              <a:buFontTx/>
              <a:buChar char="-"/>
            </a:pPr>
            <a:r>
              <a:rPr lang="en-US" sz="2400" dirty="0"/>
              <a:t>Report Out </a:t>
            </a:r>
          </a:p>
          <a:p>
            <a:pPr marL="457200" indent="-457200">
              <a:buFontTx/>
              <a:buChar char="-"/>
            </a:pPr>
            <a:r>
              <a:rPr lang="en-US" sz="2400" dirty="0"/>
              <a:t>Review of SNET Phases </a:t>
            </a:r>
          </a:p>
          <a:p>
            <a:pPr marL="457200" indent="-457200">
              <a:buFontTx/>
              <a:buChar char="-"/>
            </a:pPr>
            <a:r>
              <a:rPr lang="en-US" sz="2400" dirty="0"/>
              <a:t>Deep Dive into Phases 1, 2 and 3</a:t>
            </a:r>
          </a:p>
          <a:p>
            <a:pPr marL="457200" indent="-457200">
              <a:buFontTx/>
              <a:buChar char="-"/>
            </a:pPr>
            <a:r>
              <a:rPr lang="en-US" sz="2400" dirty="0"/>
              <a:t>Reflections and closing </a:t>
            </a:r>
          </a:p>
          <a:p>
            <a:pPr marL="457200" indent="-457200">
              <a:buFontTx/>
              <a:buChar char="-"/>
            </a:pPr>
            <a:r>
              <a:rPr lang="en-US" sz="2400" dirty="0"/>
              <a:t>Homework </a:t>
            </a:r>
          </a:p>
        </p:txBody>
      </p:sp>
      <p:sp>
        <p:nvSpPr>
          <p:cNvPr id="8" name="Slide Number Placeholder 7">
            <a:extLst>
              <a:ext uri="{FF2B5EF4-FFF2-40B4-BE49-F238E27FC236}">
                <a16:creationId xmlns:a16="http://schemas.microsoft.com/office/drawing/2014/main" id="{C5ACF7EC-B8DA-E68E-13BF-816B574DD76E}"/>
              </a:ext>
            </a:extLst>
          </p:cNvPr>
          <p:cNvSpPr>
            <a:spLocks noGrp="1"/>
          </p:cNvSpPr>
          <p:nvPr>
            <p:ph type="sldNum" sz="quarter" idx="12"/>
          </p:nvPr>
        </p:nvSpPr>
        <p:spPr/>
        <p:txBody>
          <a:bodyPr/>
          <a:lstStyle/>
          <a:p>
            <a:fld id="{5805A9EC-108B-40EA-95FB-2468C466EA14}" type="slidenum">
              <a:rPr lang="en-US" smtClean="0"/>
              <a:pPr/>
              <a:t>60</a:t>
            </a:fld>
            <a:endParaRPr lang="en-US" dirty="0"/>
          </a:p>
        </p:txBody>
      </p:sp>
      <p:sp>
        <p:nvSpPr>
          <p:cNvPr id="6" name="Text Placeholder 5">
            <a:extLst>
              <a:ext uri="{FF2B5EF4-FFF2-40B4-BE49-F238E27FC236}">
                <a16:creationId xmlns:a16="http://schemas.microsoft.com/office/drawing/2014/main" id="{01E71457-5E79-DEEE-967A-2E687607583C}"/>
              </a:ext>
            </a:extLst>
          </p:cNvPr>
          <p:cNvSpPr>
            <a:spLocks noGrp="1"/>
          </p:cNvSpPr>
          <p:nvPr>
            <p:ph type="body" sz="quarter" idx="4294967295"/>
          </p:nvPr>
        </p:nvSpPr>
        <p:spPr>
          <a:xfrm>
            <a:off x="6349912" y="2690535"/>
            <a:ext cx="2835275" cy="549275"/>
          </a:xfrm>
        </p:spPr>
        <p:txBody>
          <a:bodyPr anchor="ctr">
            <a:normAutofit/>
          </a:bodyPr>
          <a:lstStyle/>
          <a:p>
            <a:pPr marL="0" indent="0">
              <a:buNone/>
            </a:pPr>
            <a:r>
              <a:rPr lang="en-US" sz="3200" b="1" dirty="0">
                <a:solidFill>
                  <a:schemeClr val="bg1"/>
                </a:solidFill>
                <a:latin typeface="+mj-lt"/>
              </a:rPr>
              <a:t>DAY 2: AGENDA</a:t>
            </a:r>
          </a:p>
        </p:txBody>
      </p:sp>
      <p:sp>
        <p:nvSpPr>
          <p:cNvPr id="7" name="Text Placeholder 6">
            <a:extLst>
              <a:ext uri="{FF2B5EF4-FFF2-40B4-BE49-F238E27FC236}">
                <a16:creationId xmlns:a16="http://schemas.microsoft.com/office/drawing/2014/main" id="{D90650CA-7929-2199-C12C-71213A8A3F7B}"/>
              </a:ext>
            </a:extLst>
          </p:cNvPr>
          <p:cNvSpPr>
            <a:spLocks noGrp="1"/>
          </p:cNvSpPr>
          <p:nvPr>
            <p:ph type="body" sz="quarter" idx="4294967295"/>
          </p:nvPr>
        </p:nvSpPr>
        <p:spPr>
          <a:xfrm>
            <a:off x="1584325" y="2651125"/>
            <a:ext cx="2835275" cy="549275"/>
          </a:xfrm>
        </p:spPr>
        <p:txBody>
          <a:bodyPr anchor="ctr">
            <a:noAutofit/>
          </a:bodyPr>
          <a:lstStyle/>
          <a:p>
            <a:pPr marL="0" indent="0">
              <a:buNone/>
            </a:pPr>
            <a:r>
              <a:rPr lang="en-US" sz="3200" b="1" dirty="0">
                <a:solidFill>
                  <a:schemeClr val="bg1"/>
                </a:solidFill>
                <a:latin typeface="+mj-lt"/>
              </a:rPr>
              <a:t>HOMEWORK </a:t>
            </a:r>
          </a:p>
        </p:txBody>
      </p:sp>
      <p:sp>
        <p:nvSpPr>
          <p:cNvPr id="5" name="Text Placeholder 4">
            <a:extLst>
              <a:ext uri="{FF2B5EF4-FFF2-40B4-BE49-F238E27FC236}">
                <a16:creationId xmlns:a16="http://schemas.microsoft.com/office/drawing/2014/main" id="{9A4E2DE2-FFB0-DA8B-DB7F-9EC97CFBC785}"/>
              </a:ext>
            </a:extLst>
          </p:cNvPr>
          <p:cNvSpPr>
            <a:spLocks noGrp="1"/>
          </p:cNvSpPr>
          <p:nvPr>
            <p:ph type="body" sz="quarter" idx="4294967295"/>
          </p:nvPr>
        </p:nvSpPr>
        <p:spPr>
          <a:xfrm>
            <a:off x="1615122" y="3473691"/>
            <a:ext cx="4267835" cy="2611370"/>
          </a:xfrm>
        </p:spPr>
        <p:txBody>
          <a:bodyPr>
            <a:normAutofit/>
          </a:bodyPr>
          <a:lstStyle/>
          <a:p>
            <a:pPr marL="457200" indent="-457200">
              <a:buFontTx/>
              <a:buChar char="-"/>
            </a:pPr>
            <a:r>
              <a:rPr lang="en-US" sz="2400" dirty="0"/>
              <a:t>Review SNET Phases 1,2,3 </a:t>
            </a:r>
          </a:p>
          <a:p>
            <a:pPr marL="457200" indent="-457200">
              <a:buFontTx/>
              <a:buChar char="-"/>
            </a:pPr>
            <a:r>
              <a:rPr lang="en-US" sz="2400" dirty="0"/>
              <a:t>[Time-permitting] Do a scavenger hunt for answers to questions in homework handout 1</a:t>
            </a:r>
          </a:p>
        </p:txBody>
      </p:sp>
      <p:sp>
        <p:nvSpPr>
          <p:cNvPr id="11" name="Oval 10">
            <a:extLst>
              <a:ext uri="{FF2B5EF4-FFF2-40B4-BE49-F238E27FC236}">
                <a16:creationId xmlns:a16="http://schemas.microsoft.com/office/drawing/2014/main" id="{60B90C94-EB19-F60F-9909-901F88770B68}"/>
              </a:ext>
            </a:extLst>
          </p:cNvPr>
          <p:cNvSpPr/>
          <p:nvPr/>
        </p:nvSpPr>
        <p:spPr>
          <a:xfrm>
            <a:off x="405849" y="386556"/>
            <a:ext cx="1737360" cy="1737360"/>
          </a:xfrm>
          <a:prstGeom prst="ellips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31" name="Picture 30" descr="A black and white logo&#10;&#10;Description automatically generated with low confidence">
            <a:extLst>
              <a:ext uri="{FF2B5EF4-FFF2-40B4-BE49-F238E27FC236}">
                <a16:creationId xmlns:a16="http://schemas.microsoft.com/office/drawing/2014/main" id="{E5C256BE-D964-DBE1-B252-46F2ADAE3C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714932"/>
            <a:ext cx="1097280" cy="1097280"/>
          </a:xfrm>
          <a:prstGeom prst="rect">
            <a:avLst/>
          </a:prstGeom>
        </p:spPr>
      </p:pic>
    </p:spTree>
    <p:extLst>
      <p:ext uri="{BB962C8B-B14F-4D97-AF65-F5344CB8AC3E}">
        <p14:creationId xmlns:p14="http://schemas.microsoft.com/office/powerpoint/2010/main" val="24217979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71"/>
        <p:cNvGrpSpPr/>
        <p:nvPr/>
      </p:nvGrpSpPr>
      <p:grpSpPr>
        <a:xfrm>
          <a:off x="0" y="0"/>
          <a:ext cx="0" cy="0"/>
          <a:chOff x="0" y="0"/>
          <a:chExt cx="0" cy="0"/>
        </a:xfrm>
      </p:grpSpPr>
      <p:sp>
        <p:nvSpPr>
          <p:cNvPr id="972" name="Google Shape;972;p20"/>
          <p:cNvSpPr txBox="1">
            <a:spLocks noGrp="1"/>
          </p:cNvSpPr>
          <p:nvPr>
            <p:ph type="title"/>
          </p:nvPr>
        </p:nvSpPr>
        <p:spPr/>
        <p:txBody>
          <a:bodyPr/>
          <a:lstStyle/>
          <a:p>
            <a:r>
              <a:rPr lang="en-US" dirty="0"/>
              <a:t>Reflections from Day 1 </a:t>
            </a:r>
          </a:p>
        </p:txBody>
      </p:sp>
    </p:spTree>
    <p:extLst>
      <p:ext uri="{BB962C8B-B14F-4D97-AF65-F5344CB8AC3E}">
        <p14:creationId xmlns:p14="http://schemas.microsoft.com/office/powerpoint/2010/main" val="1334693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9C69E58-4CFA-EF56-A1EB-7CF2F9F7391A}"/>
              </a:ext>
            </a:extLst>
          </p:cNvPr>
          <p:cNvSpPr/>
          <p:nvPr/>
        </p:nvSpPr>
        <p:spPr>
          <a:xfrm>
            <a:off x="-152400" y="228600"/>
            <a:ext cx="12649200" cy="2053273"/>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7AD826E3-490D-4A6E-8AF0-696F838C8A95}"/>
              </a:ext>
            </a:extLst>
          </p:cNvPr>
          <p:cNvGrpSpPr/>
          <p:nvPr/>
        </p:nvGrpSpPr>
        <p:grpSpPr>
          <a:xfrm>
            <a:off x="6294120" y="2589179"/>
            <a:ext cx="4572000" cy="3837940"/>
            <a:chOff x="7117080" y="2665412"/>
            <a:chExt cx="4389120" cy="3837940"/>
          </a:xfrm>
        </p:grpSpPr>
        <p:sp>
          <p:nvSpPr>
            <p:cNvPr id="23" name="Rectangle 22">
              <a:extLst>
                <a:ext uri="{FF2B5EF4-FFF2-40B4-BE49-F238E27FC236}">
                  <a16:creationId xmlns:a16="http://schemas.microsoft.com/office/drawing/2014/main" id="{614769D7-2A69-B82A-2E9E-985A9F676A3B}"/>
                </a:ext>
              </a:extLst>
            </p:cNvPr>
            <p:cNvSpPr/>
            <p:nvPr/>
          </p:nvSpPr>
          <p:spPr>
            <a:xfrm>
              <a:off x="7117080" y="3302952"/>
              <a:ext cx="4389120" cy="3200400"/>
            </a:xfrm>
            <a:prstGeom prst="rect">
              <a:avLst/>
            </a:prstGeom>
            <a:solidFill>
              <a:schemeClr val="tx2">
                <a:alpha val="30196"/>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4BD82CF-0E25-566A-4259-E977C321B180}"/>
                </a:ext>
              </a:extLst>
            </p:cNvPr>
            <p:cNvSpPr/>
            <p:nvPr/>
          </p:nvSpPr>
          <p:spPr>
            <a:xfrm>
              <a:off x="7117080" y="2665412"/>
              <a:ext cx="4389120" cy="640080"/>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E96D51BF-E80A-A800-2C4D-D6B2C891704D}"/>
              </a:ext>
            </a:extLst>
          </p:cNvPr>
          <p:cNvGrpSpPr/>
          <p:nvPr/>
        </p:nvGrpSpPr>
        <p:grpSpPr>
          <a:xfrm>
            <a:off x="1463040" y="2589179"/>
            <a:ext cx="4572000" cy="3840480"/>
            <a:chOff x="2366161" y="2621087"/>
            <a:chExt cx="4389120" cy="3840480"/>
          </a:xfrm>
        </p:grpSpPr>
        <p:sp>
          <p:nvSpPr>
            <p:cNvPr id="26" name="Rectangle 25">
              <a:extLst>
                <a:ext uri="{FF2B5EF4-FFF2-40B4-BE49-F238E27FC236}">
                  <a16:creationId xmlns:a16="http://schemas.microsoft.com/office/drawing/2014/main" id="{077CE4AA-1C00-DD01-CBBD-82EA60A422C9}"/>
                </a:ext>
              </a:extLst>
            </p:cNvPr>
            <p:cNvSpPr/>
            <p:nvPr/>
          </p:nvSpPr>
          <p:spPr>
            <a:xfrm>
              <a:off x="2366161" y="2621087"/>
              <a:ext cx="4389120" cy="64008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2526AC9-E6C9-BC36-A530-940591BAF865}"/>
                </a:ext>
              </a:extLst>
            </p:cNvPr>
            <p:cNvSpPr/>
            <p:nvPr/>
          </p:nvSpPr>
          <p:spPr>
            <a:xfrm>
              <a:off x="2366161" y="3261167"/>
              <a:ext cx="4389120" cy="3200400"/>
            </a:xfrm>
            <a:prstGeom prst="rect">
              <a:avLst/>
            </a:prstGeom>
            <a:solidFill>
              <a:schemeClr val="accent2">
                <a:alpha val="30196"/>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sp>
        <p:nvSpPr>
          <p:cNvPr id="29" name="Title 1">
            <a:extLst>
              <a:ext uri="{FF2B5EF4-FFF2-40B4-BE49-F238E27FC236}">
                <a16:creationId xmlns:a16="http://schemas.microsoft.com/office/drawing/2014/main" id="{250D975A-BB6D-D22E-88C0-93786489689F}"/>
              </a:ext>
            </a:extLst>
          </p:cNvPr>
          <p:cNvSpPr>
            <a:spLocks noGrp="1"/>
          </p:cNvSpPr>
          <p:nvPr>
            <p:ph type="title"/>
          </p:nvPr>
        </p:nvSpPr>
        <p:spPr>
          <a:xfrm>
            <a:off x="3134590" y="989103"/>
            <a:ext cx="8282073" cy="1088418"/>
          </a:xfrm>
        </p:spPr>
        <p:txBody>
          <a:bodyPr/>
          <a:lstStyle/>
          <a:p>
            <a:r>
              <a:rPr lang="en-US" dirty="0">
                <a:solidFill>
                  <a:schemeClr val="bg1"/>
                </a:solidFill>
              </a:rPr>
              <a:t>Exchanging Reflections</a:t>
            </a:r>
          </a:p>
        </p:txBody>
      </p:sp>
      <p:sp>
        <p:nvSpPr>
          <p:cNvPr id="30" name="Text Placeholder 2">
            <a:extLst>
              <a:ext uri="{FF2B5EF4-FFF2-40B4-BE49-F238E27FC236}">
                <a16:creationId xmlns:a16="http://schemas.microsoft.com/office/drawing/2014/main" id="{39EB0053-5916-445C-3DDB-D633BC02EADE}"/>
              </a:ext>
            </a:extLst>
          </p:cNvPr>
          <p:cNvSpPr>
            <a:spLocks noGrp="1"/>
          </p:cNvSpPr>
          <p:nvPr>
            <p:ph type="body" idx="3"/>
          </p:nvPr>
        </p:nvSpPr>
        <p:spPr>
          <a:xfrm>
            <a:off x="3134590" y="321483"/>
            <a:ext cx="6050597" cy="576235"/>
          </a:xfrm>
        </p:spPr>
        <p:txBody>
          <a:bodyPr/>
          <a:lstStyle/>
          <a:p>
            <a:r>
              <a:rPr lang="en-US" sz="2400" dirty="0">
                <a:solidFill>
                  <a:schemeClr val="bg1"/>
                </a:solidFill>
                <a:latin typeface="Calibri" panose="020F0502020204030204" pitchFamily="34" charset="0"/>
                <a:cs typeface="Calibri" panose="020F0502020204030204" pitchFamily="34" charset="0"/>
              </a:rPr>
              <a:t>reviewing DAY 1 &amp; Previewing Day 2</a:t>
            </a:r>
          </a:p>
        </p:txBody>
      </p:sp>
      <p:sp>
        <p:nvSpPr>
          <p:cNvPr id="31" name="Text Placeholder 3">
            <a:extLst>
              <a:ext uri="{FF2B5EF4-FFF2-40B4-BE49-F238E27FC236}">
                <a16:creationId xmlns:a16="http://schemas.microsoft.com/office/drawing/2014/main" id="{F6F4C8AA-0671-8830-E87C-07EF228AE0C3}"/>
              </a:ext>
            </a:extLst>
          </p:cNvPr>
          <p:cNvSpPr>
            <a:spLocks noGrp="1"/>
          </p:cNvSpPr>
          <p:nvPr>
            <p:ph type="body" sz="quarter" idx="10"/>
          </p:nvPr>
        </p:nvSpPr>
        <p:spPr>
          <a:xfrm>
            <a:off x="1783080" y="3557812"/>
            <a:ext cx="3749040" cy="2658679"/>
          </a:xfrm>
        </p:spPr>
        <p:txBody>
          <a:bodyPr>
            <a:noAutofit/>
          </a:bodyPr>
          <a:lstStyle/>
          <a:p>
            <a:pPr marL="457200" indent="-457200">
              <a:buFontTx/>
              <a:buChar char="-"/>
            </a:pPr>
            <a:r>
              <a:rPr lang="en-US" sz="2400" dirty="0"/>
              <a:t>How was the homework activity? </a:t>
            </a:r>
          </a:p>
          <a:p>
            <a:pPr marL="457200" indent="-457200">
              <a:buFontTx/>
              <a:buChar char="-"/>
            </a:pPr>
            <a:r>
              <a:rPr lang="en-US" sz="2400" dirty="0"/>
              <a:t>What takeaways do you have from Day 1? </a:t>
            </a:r>
          </a:p>
          <a:p>
            <a:pPr marL="457200" indent="-457200">
              <a:buFontTx/>
              <a:buChar char="-"/>
            </a:pPr>
            <a:r>
              <a:rPr lang="en-US" sz="2400" dirty="0"/>
              <a:t>What remaining questions do you have for today? </a:t>
            </a:r>
          </a:p>
        </p:txBody>
      </p:sp>
      <p:sp>
        <p:nvSpPr>
          <p:cNvPr id="32" name="Slide Number Placeholder 7">
            <a:extLst>
              <a:ext uri="{FF2B5EF4-FFF2-40B4-BE49-F238E27FC236}">
                <a16:creationId xmlns:a16="http://schemas.microsoft.com/office/drawing/2014/main" id="{84D02141-F387-0986-BB46-8A271D88A0FE}"/>
              </a:ext>
            </a:extLst>
          </p:cNvPr>
          <p:cNvSpPr txBox="1">
            <a:spLocks/>
          </p:cNvSpPr>
          <p:nvPr/>
        </p:nvSpPr>
        <p:spPr>
          <a:xfrm>
            <a:off x="9185187" y="63370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rgbClr val="90909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05A9EC-108B-40EA-95FB-2468C466EA14}" type="slidenum">
              <a:rPr lang="en-US" smtClean="0"/>
              <a:pPr/>
              <a:t>62</a:t>
            </a:fld>
            <a:endParaRPr lang="en-US" dirty="0"/>
          </a:p>
        </p:txBody>
      </p:sp>
      <p:sp>
        <p:nvSpPr>
          <p:cNvPr id="33" name="Text Placeholder 5">
            <a:extLst>
              <a:ext uri="{FF2B5EF4-FFF2-40B4-BE49-F238E27FC236}">
                <a16:creationId xmlns:a16="http://schemas.microsoft.com/office/drawing/2014/main" id="{FC2EC7BA-650D-5610-40F4-E57038890944}"/>
              </a:ext>
            </a:extLst>
          </p:cNvPr>
          <p:cNvSpPr txBox="1">
            <a:spLocks/>
          </p:cNvSpPr>
          <p:nvPr/>
        </p:nvSpPr>
        <p:spPr>
          <a:xfrm>
            <a:off x="1687679" y="2655046"/>
            <a:ext cx="2835275" cy="54927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chemeClr val="bg1"/>
                </a:solidFill>
                <a:latin typeface="+mj-lt"/>
              </a:rPr>
              <a:t>DAY 1: REVIEW</a:t>
            </a:r>
          </a:p>
        </p:txBody>
      </p:sp>
      <p:sp>
        <p:nvSpPr>
          <p:cNvPr id="34" name="Text Placeholder 6">
            <a:extLst>
              <a:ext uri="{FF2B5EF4-FFF2-40B4-BE49-F238E27FC236}">
                <a16:creationId xmlns:a16="http://schemas.microsoft.com/office/drawing/2014/main" id="{2ABAFBF5-063E-C43F-B337-88F9386EFD6B}"/>
              </a:ext>
            </a:extLst>
          </p:cNvPr>
          <p:cNvSpPr txBox="1">
            <a:spLocks/>
          </p:cNvSpPr>
          <p:nvPr/>
        </p:nvSpPr>
        <p:spPr>
          <a:xfrm>
            <a:off x="6461125" y="2671238"/>
            <a:ext cx="2835275" cy="54927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chemeClr val="bg1"/>
                </a:solidFill>
                <a:latin typeface="+mj-lt"/>
              </a:rPr>
              <a:t>DAY 2: PREVIEW </a:t>
            </a:r>
          </a:p>
        </p:txBody>
      </p:sp>
      <p:sp>
        <p:nvSpPr>
          <p:cNvPr id="35" name="Text Placeholder 4">
            <a:extLst>
              <a:ext uri="{FF2B5EF4-FFF2-40B4-BE49-F238E27FC236}">
                <a16:creationId xmlns:a16="http://schemas.microsoft.com/office/drawing/2014/main" id="{08C1DE25-2B06-F6E4-632E-D312073F925C}"/>
              </a:ext>
            </a:extLst>
          </p:cNvPr>
          <p:cNvSpPr txBox="1">
            <a:spLocks/>
          </p:cNvSpPr>
          <p:nvPr/>
        </p:nvSpPr>
        <p:spPr>
          <a:xfrm>
            <a:off x="6461125" y="3638724"/>
            <a:ext cx="4267835" cy="26113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Tx/>
              <a:buChar char="-"/>
            </a:pPr>
            <a:r>
              <a:rPr lang="en-US" sz="2400" dirty="0"/>
              <a:t>Report Out </a:t>
            </a:r>
          </a:p>
          <a:p>
            <a:pPr marL="457200" indent="-457200">
              <a:buFontTx/>
              <a:buChar char="-"/>
            </a:pPr>
            <a:r>
              <a:rPr lang="en-US" sz="2400" dirty="0"/>
              <a:t>Review of SNET Phases </a:t>
            </a:r>
          </a:p>
          <a:p>
            <a:pPr marL="457200" indent="-457200">
              <a:buFontTx/>
              <a:buChar char="-"/>
            </a:pPr>
            <a:r>
              <a:rPr lang="en-US" sz="2400" dirty="0"/>
              <a:t>Deep Dive into Phases 1, 2 and 3</a:t>
            </a:r>
          </a:p>
          <a:p>
            <a:pPr marL="457200" indent="-457200">
              <a:buFontTx/>
              <a:buChar char="-"/>
            </a:pPr>
            <a:r>
              <a:rPr lang="en-US" sz="2400" dirty="0"/>
              <a:t>Reflections and closing </a:t>
            </a:r>
          </a:p>
          <a:p>
            <a:pPr marL="457200" indent="-457200">
              <a:buFontTx/>
              <a:buChar char="-"/>
            </a:pPr>
            <a:r>
              <a:rPr lang="en-US" sz="2400" dirty="0"/>
              <a:t>Homework </a:t>
            </a:r>
          </a:p>
        </p:txBody>
      </p:sp>
      <p:sp>
        <p:nvSpPr>
          <p:cNvPr id="36" name="Oval 35">
            <a:extLst>
              <a:ext uri="{FF2B5EF4-FFF2-40B4-BE49-F238E27FC236}">
                <a16:creationId xmlns:a16="http://schemas.microsoft.com/office/drawing/2014/main" id="{27AFCFB5-317A-25A5-91D7-9CDB2CB4B89A}"/>
              </a:ext>
            </a:extLst>
          </p:cNvPr>
          <p:cNvSpPr/>
          <p:nvPr/>
        </p:nvSpPr>
        <p:spPr>
          <a:xfrm>
            <a:off x="405849" y="386556"/>
            <a:ext cx="1737360" cy="1737360"/>
          </a:xfrm>
          <a:prstGeom prst="ellips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37" name="Picture 36" descr="A black and white logo&#10;&#10;Description automatically generated with low confidence">
            <a:extLst>
              <a:ext uri="{FF2B5EF4-FFF2-40B4-BE49-F238E27FC236}">
                <a16:creationId xmlns:a16="http://schemas.microsoft.com/office/drawing/2014/main" id="{B4AFEFC7-004E-10ED-7DE6-6567929EF2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714932"/>
            <a:ext cx="1097280" cy="1097280"/>
          </a:xfrm>
          <a:prstGeom prst="rect">
            <a:avLst/>
          </a:prstGeom>
        </p:spPr>
      </p:pic>
    </p:spTree>
    <p:extLst>
      <p:ext uri="{BB962C8B-B14F-4D97-AF65-F5344CB8AC3E}">
        <p14:creationId xmlns:p14="http://schemas.microsoft.com/office/powerpoint/2010/main" val="5876090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71"/>
        <p:cNvGrpSpPr/>
        <p:nvPr/>
      </p:nvGrpSpPr>
      <p:grpSpPr>
        <a:xfrm>
          <a:off x="0" y="0"/>
          <a:ext cx="0" cy="0"/>
          <a:chOff x="0" y="0"/>
          <a:chExt cx="0" cy="0"/>
        </a:xfrm>
      </p:grpSpPr>
      <p:sp>
        <p:nvSpPr>
          <p:cNvPr id="972" name="Google Shape;972;p20"/>
          <p:cNvSpPr txBox="1">
            <a:spLocks noGrp="1"/>
          </p:cNvSpPr>
          <p:nvPr>
            <p:ph type="title"/>
          </p:nvPr>
        </p:nvSpPr>
        <p:spPr/>
        <p:txBody>
          <a:bodyPr/>
          <a:lstStyle/>
          <a:p>
            <a:r>
              <a:rPr lang="en-US" dirty="0"/>
              <a:t>Overview of the SNET Phases </a:t>
            </a:r>
          </a:p>
        </p:txBody>
      </p:sp>
    </p:spTree>
    <p:extLst>
      <p:ext uri="{BB962C8B-B14F-4D97-AF65-F5344CB8AC3E}">
        <p14:creationId xmlns:p14="http://schemas.microsoft.com/office/powerpoint/2010/main" val="3836830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6850" y="151752"/>
            <a:ext cx="10090150" cy="1143000"/>
          </a:xfrm>
        </p:spPr>
        <p:txBody>
          <a:bodyPr>
            <a:noAutofit/>
          </a:bodyPr>
          <a:lstStyle/>
          <a:p>
            <a:pPr>
              <a:lnSpc>
                <a:spcPct val="90000"/>
              </a:lnSpc>
            </a:pPr>
            <a:r>
              <a:rPr lang="en-US" sz="6600" b="0" dirty="0">
                <a:solidFill>
                  <a:srgbClr val="393941"/>
                </a:solidFill>
                <a:latin typeface="Tw Cen MT Condensed" panose="020B0606020104020203" pitchFamily="34" charset="0"/>
              </a:rPr>
              <a:t>Social Norms Exploration Process</a:t>
            </a:r>
          </a:p>
        </p:txBody>
      </p:sp>
      <p:pic>
        <p:nvPicPr>
          <p:cNvPr id="3" name="Picture 2">
            <a:extLst>
              <a:ext uri="{FF2B5EF4-FFF2-40B4-BE49-F238E27FC236}">
                <a16:creationId xmlns:a16="http://schemas.microsoft.com/office/drawing/2014/main" id="{97598443-0B7F-4523-ACAB-9D4F004305E7}"/>
              </a:ext>
            </a:extLst>
          </p:cNvPr>
          <p:cNvPicPr>
            <a:picLocks noChangeAspect="1"/>
          </p:cNvPicPr>
          <p:nvPr/>
        </p:nvPicPr>
        <p:blipFill>
          <a:blip r:embed="rId3"/>
          <a:stretch>
            <a:fillRect/>
          </a:stretch>
        </p:blipFill>
        <p:spPr>
          <a:xfrm>
            <a:off x="1066800" y="1676400"/>
            <a:ext cx="10676334" cy="4807097"/>
          </a:xfrm>
          <a:prstGeom prst="rect">
            <a:avLst/>
          </a:prstGeom>
          <a:noFill/>
        </p:spPr>
      </p:pic>
      <p:grpSp>
        <p:nvGrpSpPr>
          <p:cNvPr id="20" name="Group 19">
            <a:extLst>
              <a:ext uri="{FF2B5EF4-FFF2-40B4-BE49-F238E27FC236}">
                <a16:creationId xmlns:a16="http://schemas.microsoft.com/office/drawing/2014/main" id="{D288F4D7-40D6-1225-174F-0FDCB2240685}"/>
              </a:ext>
            </a:extLst>
          </p:cNvPr>
          <p:cNvGrpSpPr/>
          <p:nvPr/>
        </p:nvGrpSpPr>
        <p:grpSpPr>
          <a:xfrm>
            <a:off x="10896600" y="87963"/>
            <a:ext cx="1188372" cy="647690"/>
            <a:chOff x="10896600" y="87963"/>
            <a:chExt cx="1188372" cy="647690"/>
          </a:xfrm>
        </p:grpSpPr>
        <p:grpSp>
          <p:nvGrpSpPr>
            <p:cNvPr id="11" name="Group 10">
              <a:extLst>
                <a:ext uri="{FF2B5EF4-FFF2-40B4-BE49-F238E27FC236}">
                  <a16:creationId xmlns:a16="http://schemas.microsoft.com/office/drawing/2014/main" id="{51D3B5F7-E3AA-4C7C-2E2F-3BE6EA65C3F5}"/>
                </a:ext>
              </a:extLst>
            </p:cNvPr>
            <p:cNvGrpSpPr/>
            <p:nvPr/>
          </p:nvGrpSpPr>
          <p:grpSpPr>
            <a:xfrm>
              <a:off x="10896600" y="87963"/>
              <a:ext cx="590744" cy="647690"/>
              <a:chOff x="9678747" y="6032502"/>
              <a:chExt cx="590744" cy="647690"/>
            </a:xfrm>
          </p:grpSpPr>
          <p:pic>
            <p:nvPicPr>
              <p:cNvPr id="13" name="Picture 12" descr="Icon&#10;&#10;Description automatically generated">
                <a:extLst>
                  <a:ext uri="{FF2B5EF4-FFF2-40B4-BE49-F238E27FC236}">
                    <a16:creationId xmlns:a16="http://schemas.microsoft.com/office/drawing/2014/main" id="{590C03C1-0CDC-D070-F618-1CFDFE089BE2}"/>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678747" y="6032502"/>
                <a:ext cx="590744" cy="647690"/>
              </a:xfrm>
              <a:prstGeom prst="rect">
                <a:avLst/>
              </a:prstGeom>
            </p:spPr>
          </p:pic>
          <p:sp>
            <p:nvSpPr>
              <p:cNvPr id="14" name="TextBox 13">
                <a:extLst>
                  <a:ext uri="{FF2B5EF4-FFF2-40B4-BE49-F238E27FC236}">
                    <a16:creationId xmlns:a16="http://schemas.microsoft.com/office/drawing/2014/main" id="{176E658D-6D9B-6DB1-0BEA-5C19DA56B5AB}"/>
                  </a:ext>
                </a:extLst>
              </p:cNvPr>
              <p:cNvSpPr txBox="1"/>
              <p:nvPr/>
            </p:nvSpPr>
            <p:spPr>
              <a:xfrm>
                <a:off x="9741707" y="6327692"/>
                <a:ext cx="464828" cy="292196"/>
              </a:xfrm>
              <a:prstGeom prst="rect">
                <a:avLst/>
              </a:prstGeom>
              <a:noFill/>
            </p:spPr>
            <p:txBody>
              <a:bodyPr wrap="square" rtlCol="0">
                <a:spAutoFit/>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lumMod val="95000"/>
                      </a:schemeClr>
                    </a:solidFill>
                    <a:effectLst/>
                    <a:uLnTx/>
                    <a:uFillTx/>
                    <a:latin typeface="Tw Cen MT Condensed"/>
                    <a:ea typeface="+mn-ea"/>
                    <a:cs typeface="+mn-cs"/>
                  </a:rPr>
                  <a:t>SNET</a:t>
                </a:r>
                <a:endParaRPr kumimoji="0" lang="en-US" sz="2000" b="0" i="0" u="none" strike="noStrike" kern="1200" cap="none" spc="0" normalizeH="0" baseline="0" noProof="0" dirty="0">
                  <a:ln>
                    <a:noFill/>
                  </a:ln>
                  <a:solidFill>
                    <a:schemeClr val="bg1">
                      <a:lumMod val="95000"/>
                    </a:schemeClr>
                  </a:solidFill>
                  <a:effectLst/>
                  <a:uLnTx/>
                  <a:uFillTx/>
                  <a:latin typeface="Tw Cen MT Condensed"/>
                  <a:ea typeface="+mn-ea"/>
                  <a:cs typeface="+mn-cs"/>
                </a:endParaRPr>
              </a:p>
            </p:txBody>
          </p:sp>
        </p:grpSp>
        <p:sp>
          <p:nvSpPr>
            <p:cNvPr id="9" name="Text Placeholder 4">
              <a:extLst>
                <a:ext uri="{FF2B5EF4-FFF2-40B4-BE49-F238E27FC236}">
                  <a16:creationId xmlns:a16="http://schemas.microsoft.com/office/drawing/2014/main" id="{8F980858-8084-FA47-BE0F-EA94074AF31A}"/>
                </a:ext>
              </a:extLst>
            </p:cNvPr>
            <p:cNvSpPr txBox="1">
              <a:spLocks/>
            </p:cNvSpPr>
            <p:nvPr/>
          </p:nvSpPr>
          <p:spPr>
            <a:xfrm>
              <a:off x="11401295" y="242508"/>
              <a:ext cx="683677" cy="33860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bg1">
                      <a:lumMod val="50000"/>
                    </a:schemeClr>
                  </a:solidFill>
                  <a:effectLst/>
                  <a:uLnTx/>
                  <a:uFillTx/>
                  <a:latin typeface="Tw Cen MT Condensed"/>
                  <a:ea typeface="+mn-ea"/>
                  <a:cs typeface="+mn-cs"/>
                </a:rPr>
                <a:t>PAGE 7</a:t>
              </a:r>
            </a:p>
          </p:txBody>
        </p:sp>
      </p:grpSp>
      <p:sp>
        <p:nvSpPr>
          <p:cNvPr id="5" name="Slide Number Placeholder 4">
            <a:extLst>
              <a:ext uri="{FF2B5EF4-FFF2-40B4-BE49-F238E27FC236}">
                <a16:creationId xmlns:a16="http://schemas.microsoft.com/office/drawing/2014/main" id="{F88C7F66-FD94-1BE0-707D-02FC01B5E4CA}"/>
              </a:ext>
            </a:extLst>
          </p:cNvPr>
          <p:cNvSpPr>
            <a:spLocks noGrp="1"/>
          </p:cNvSpPr>
          <p:nvPr>
            <p:ph type="sldNum" sz="quarter" idx="12"/>
          </p:nvPr>
        </p:nvSpPr>
        <p:spPr/>
        <p:txBody>
          <a:bodyPr/>
          <a:lstStyle/>
          <a:p>
            <a:fld id="{5805A9EC-108B-40EA-95FB-2468C466EA14}" type="slidenum">
              <a:rPr lang="en-US" smtClean="0"/>
              <a:t>64</a:t>
            </a:fld>
            <a:endParaRPr lang="en-US" dirty="0"/>
          </a:p>
        </p:txBody>
      </p:sp>
    </p:spTree>
    <p:extLst>
      <p:ext uri="{BB962C8B-B14F-4D97-AF65-F5344CB8AC3E}">
        <p14:creationId xmlns:p14="http://schemas.microsoft.com/office/powerpoint/2010/main" val="30415557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01145752"/>
              </p:ext>
            </p:extLst>
          </p:nvPr>
        </p:nvGraphicFramePr>
        <p:xfrm>
          <a:off x="706056" y="990600"/>
          <a:ext cx="10891777" cy="5441370"/>
        </p:xfrm>
        <a:graphic>
          <a:graphicData uri="http://schemas.openxmlformats.org/drawingml/2006/table">
            <a:tbl>
              <a:tblPr firstRow="1" firstCol="1" bandRow="1"/>
              <a:tblGrid>
                <a:gridCol w="2733940">
                  <a:extLst>
                    <a:ext uri="{9D8B030D-6E8A-4147-A177-3AD203B41FA5}">
                      <a16:colId xmlns:a16="http://schemas.microsoft.com/office/drawing/2014/main" val="2657736269"/>
                    </a:ext>
                  </a:extLst>
                </a:gridCol>
                <a:gridCol w="1563741">
                  <a:extLst>
                    <a:ext uri="{9D8B030D-6E8A-4147-A177-3AD203B41FA5}">
                      <a16:colId xmlns:a16="http://schemas.microsoft.com/office/drawing/2014/main" val="1331160288"/>
                    </a:ext>
                  </a:extLst>
                </a:gridCol>
                <a:gridCol w="1640133">
                  <a:extLst>
                    <a:ext uri="{9D8B030D-6E8A-4147-A177-3AD203B41FA5}">
                      <a16:colId xmlns:a16="http://schemas.microsoft.com/office/drawing/2014/main" val="765036059"/>
                    </a:ext>
                  </a:extLst>
                </a:gridCol>
                <a:gridCol w="1529786">
                  <a:extLst>
                    <a:ext uri="{9D8B030D-6E8A-4147-A177-3AD203B41FA5}">
                      <a16:colId xmlns:a16="http://schemas.microsoft.com/office/drawing/2014/main" val="2592954745"/>
                    </a:ext>
                  </a:extLst>
                </a:gridCol>
                <a:gridCol w="3424177">
                  <a:extLst>
                    <a:ext uri="{9D8B030D-6E8A-4147-A177-3AD203B41FA5}">
                      <a16:colId xmlns:a16="http://schemas.microsoft.com/office/drawing/2014/main" val="1312397921"/>
                    </a:ext>
                  </a:extLst>
                </a:gridCol>
              </a:tblGrid>
              <a:tr h="441720">
                <a:tc>
                  <a:txBody>
                    <a:bodyPr/>
                    <a:lstStyle/>
                    <a:p>
                      <a:pPr marL="0" marR="0" algn="ctr">
                        <a:spcBef>
                          <a:spcPts val="0"/>
                        </a:spcBef>
                        <a:spcAft>
                          <a:spcPts val="0"/>
                        </a:spcAft>
                      </a:pPr>
                      <a:r>
                        <a:rPr lang="en-US" sz="2000" b="1" dirty="0">
                          <a:solidFill>
                            <a:schemeClr val="bg1"/>
                          </a:solidFill>
                          <a:effectLst/>
                          <a:latin typeface="Tw Cen MT Condensed" panose="020B0606020104020203" pitchFamily="34" charset="0"/>
                          <a:ea typeface="Times New Roman" panose="02020603050405020304" pitchFamily="18" charset="0"/>
                          <a:cs typeface="Times New Roman" panose="02020603050405020304" pitchFamily="18" charset="0"/>
                        </a:rPr>
                        <a:t>Phase </a:t>
                      </a:r>
                      <a:endParaRPr lang="en-U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2000" b="1" dirty="0">
                          <a:solidFill>
                            <a:schemeClr val="bg1"/>
                          </a:solidFill>
                          <a:effectLst/>
                          <a:latin typeface="Tw Cen MT Condensed" panose="020B0606020104020203" pitchFamily="34" charset="0"/>
                          <a:ea typeface="Times New Roman" panose="02020603050405020304" pitchFamily="18" charset="0"/>
                          <a:cs typeface="Times New Roman" panose="02020603050405020304" pitchFamily="18" charset="0"/>
                        </a:rPr>
                        <a:t>Who is Involved</a:t>
                      </a:r>
                      <a:endParaRPr lang="en-U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2000" b="1" dirty="0">
                          <a:solidFill>
                            <a:schemeClr val="bg1"/>
                          </a:solidFill>
                          <a:effectLst/>
                          <a:latin typeface="Tw Cen MT Condensed" panose="020B0606020104020203" pitchFamily="34" charset="0"/>
                          <a:ea typeface="Times New Roman" panose="02020603050405020304" pitchFamily="18" charset="0"/>
                          <a:cs typeface="Times New Roman" panose="02020603050405020304" pitchFamily="18" charset="0"/>
                        </a:rPr>
                        <a:t>Activity Location</a:t>
                      </a:r>
                      <a:endParaRPr lang="en-U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2000" b="1" dirty="0">
                          <a:solidFill>
                            <a:schemeClr val="bg1"/>
                          </a:solidFill>
                          <a:effectLst/>
                          <a:latin typeface="Tw Cen MT Condensed" panose="020B0606020104020203" pitchFamily="34" charset="0"/>
                          <a:ea typeface="Times New Roman" panose="02020603050405020304" pitchFamily="18" charset="0"/>
                          <a:cs typeface="Times New Roman" panose="02020603050405020304" pitchFamily="18" charset="0"/>
                        </a:rPr>
                        <a:t>Estimated Time </a:t>
                      </a:r>
                      <a:endParaRPr lang="en-U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2000" b="1" dirty="0">
                          <a:solidFill>
                            <a:schemeClr val="bg1"/>
                          </a:solidFill>
                          <a:effectLst/>
                          <a:latin typeface="Tw Cen MT Condensed" panose="020B0606020104020203" pitchFamily="34" charset="0"/>
                          <a:ea typeface="Times New Roman" panose="02020603050405020304" pitchFamily="18" charset="0"/>
                          <a:cs typeface="Times New Roman" panose="02020603050405020304" pitchFamily="18" charset="0"/>
                        </a:rPr>
                        <a:t>Inputs Needed </a:t>
                      </a:r>
                      <a:endParaRPr lang="en-U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2"/>
                    </a:solidFill>
                  </a:tcPr>
                </a:tc>
                <a:extLst>
                  <a:ext uri="{0D108BD9-81ED-4DB2-BD59-A6C34878D82A}">
                    <a16:rowId xmlns:a16="http://schemas.microsoft.com/office/drawing/2014/main" val="468035219"/>
                  </a:ext>
                </a:extLst>
              </a:tr>
              <a:tr h="472680">
                <a:tc>
                  <a:txBody>
                    <a:bodyPr/>
                    <a:lstStyle/>
                    <a:p>
                      <a:pPr marL="0" marR="0">
                        <a:spcBef>
                          <a:spcPts val="0"/>
                        </a:spcBef>
                        <a:spcAft>
                          <a:spcPts val="0"/>
                        </a:spcAft>
                      </a:pPr>
                      <a:r>
                        <a:rPr lang="en-US" sz="1800" b="1" dirty="0">
                          <a:solidFill>
                            <a:srgbClr val="2BB573"/>
                          </a:solidFill>
                          <a:effectLst/>
                          <a:latin typeface="Calibri" panose="020F0502020204030204" pitchFamily="34" charset="0"/>
                          <a:ea typeface="Times New Roman" panose="02020603050405020304" pitchFamily="18" charset="0"/>
                          <a:cs typeface="Times New Roman" panose="02020603050405020304" pitchFamily="18" charset="0"/>
                        </a:rPr>
                        <a:t>Plan and Prepare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7A7B83"/>
                          </a:solidFill>
                          <a:effectLst/>
                          <a:latin typeface="Calibri" panose="020F0502020204030204" pitchFamily="34" charset="0"/>
                          <a:ea typeface="Times New Roman" panose="02020603050405020304" pitchFamily="18" charset="0"/>
                          <a:cs typeface="Times New Roman" panose="02020603050405020304" pitchFamily="18" charset="0"/>
                        </a:rPr>
                        <a:t>Core team </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7A7B83"/>
                          </a:solidFill>
                          <a:effectLst/>
                          <a:latin typeface="Calibri" panose="020F0502020204030204" pitchFamily="34" charset="0"/>
                          <a:ea typeface="Times New Roman" panose="02020603050405020304" pitchFamily="18" charset="0"/>
                          <a:cs typeface="Times New Roman" panose="02020603050405020304" pitchFamily="18" charset="0"/>
                        </a:rPr>
                        <a:t>Office </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7A7B83"/>
                          </a:solidFill>
                          <a:effectLst/>
                          <a:latin typeface="Calibri" panose="020F0502020204030204" pitchFamily="34" charset="0"/>
                          <a:ea typeface="Times New Roman" panose="02020603050405020304" pitchFamily="18" charset="0"/>
                          <a:cs typeface="Times New Roman" panose="02020603050405020304" pitchFamily="18" charset="0"/>
                        </a:rPr>
                        <a:t>1 ½ days </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7A7B83"/>
                          </a:solidFill>
                          <a:effectLst/>
                          <a:latin typeface="Calibri" panose="020F0502020204030204" pitchFamily="34" charset="0"/>
                          <a:ea typeface="Times New Roman" panose="02020603050405020304" pitchFamily="18" charset="0"/>
                          <a:cs typeface="Times New Roman" panose="02020603050405020304" pitchFamily="18" charset="0"/>
                        </a:rPr>
                        <a:t>Staff time </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290732938"/>
                  </a:ext>
                </a:extLst>
              </a:tr>
              <a:tr h="1207192">
                <a:tc>
                  <a:txBody>
                    <a:bodyPr/>
                    <a:lstStyle/>
                    <a:p>
                      <a:pPr marL="0" marR="0">
                        <a:spcBef>
                          <a:spcPts val="0"/>
                        </a:spcBef>
                        <a:spcAft>
                          <a:spcPts val="0"/>
                        </a:spcAft>
                      </a:pPr>
                      <a:r>
                        <a:rPr lang="en-US" sz="1800" b="1" dirty="0">
                          <a:solidFill>
                            <a:srgbClr val="25A5A8"/>
                          </a:solidFill>
                          <a:effectLst/>
                          <a:latin typeface="Calibri" panose="020F0502020204030204" pitchFamily="34" charset="0"/>
                          <a:ea typeface="Times New Roman" panose="02020603050405020304" pitchFamily="18" charset="0"/>
                          <a:cs typeface="Times New Roman" panose="02020603050405020304" pitchFamily="18" charset="0"/>
                        </a:rPr>
                        <a:t>Identify Reference Groups (rapid interviews and analysis)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7A7B83"/>
                          </a:solidFill>
                          <a:effectLst/>
                          <a:latin typeface="Calibri" panose="020F0502020204030204" pitchFamily="34" charset="0"/>
                          <a:ea typeface="Times New Roman" panose="02020603050405020304" pitchFamily="18" charset="0"/>
                          <a:cs typeface="Times New Roman" panose="02020603050405020304" pitchFamily="18" charset="0"/>
                        </a:rPr>
                        <a:t>Core and field team</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7A7B83"/>
                          </a:solidFill>
                          <a:effectLst/>
                          <a:latin typeface="Calibri" panose="020F0502020204030204" pitchFamily="34" charset="0"/>
                          <a:ea typeface="Times New Roman" panose="02020603050405020304" pitchFamily="18" charset="0"/>
                          <a:cs typeface="Times New Roman" panose="02020603050405020304" pitchFamily="18" charset="0"/>
                        </a:rPr>
                        <a:t>Communities, then office</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7A7B83"/>
                          </a:solidFill>
                          <a:effectLst/>
                          <a:latin typeface="Calibri" panose="020F0502020204030204" pitchFamily="34" charset="0"/>
                          <a:ea typeface="Times New Roman" panose="02020603050405020304" pitchFamily="18" charset="0"/>
                          <a:cs typeface="Times New Roman" panose="02020603050405020304" pitchFamily="18" charset="0"/>
                        </a:rPr>
                        <a:t>2 days </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7A7B83"/>
                          </a:solidFill>
                          <a:effectLst/>
                          <a:latin typeface="Calibri" panose="020F0502020204030204" pitchFamily="34" charset="0"/>
                          <a:ea typeface="Times New Roman" panose="02020603050405020304" pitchFamily="18" charset="0"/>
                          <a:cs typeface="Times New Roman" panose="02020603050405020304" pitchFamily="18" charset="0"/>
                        </a:rPr>
                        <a:t>Staff time / Transportation / Materials / Participant logistics</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430488436"/>
                  </a:ext>
                </a:extLst>
              </a:tr>
              <a:tr h="1207192">
                <a:tc>
                  <a:txBody>
                    <a:bodyPr/>
                    <a:lstStyle/>
                    <a:p>
                      <a:pPr marL="0" marR="0">
                        <a:spcBef>
                          <a:spcPts val="0"/>
                        </a:spcBef>
                        <a:spcAft>
                          <a:spcPts val="0"/>
                        </a:spcAft>
                      </a:pPr>
                      <a:r>
                        <a:rPr lang="en-US" sz="1800" b="1" dirty="0">
                          <a:solidFill>
                            <a:srgbClr val="2C6FB7"/>
                          </a:solidFill>
                          <a:effectLst/>
                          <a:latin typeface="Calibri" panose="020F0502020204030204" pitchFamily="34" charset="0"/>
                          <a:ea typeface="Times New Roman" panose="02020603050405020304" pitchFamily="18" charset="0"/>
                          <a:cs typeface="Times New Roman" panose="02020603050405020304" pitchFamily="18" charset="0"/>
                        </a:rPr>
                        <a:t>Social Norms Exploration (group discussions)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7A7B83"/>
                          </a:solidFill>
                          <a:effectLst/>
                          <a:latin typeface="Calibri" panose="020F0502020204030204" pitchFamily="34" charset="0"/>
                          <a:ea typeface="Times New Roman" panose="02020603050405020304" pitchFamily="18" charset="0"/>
                          <a:cs typeface="Times New Roman" panose="02020603050405020304" pitchFamily="18" charset="0"/>
                        </a:rPr>
                        <a:t>Field team </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7A7B83"/>
                          </a:solidFill>
                          <a:effectLst/>
                          <a:latin typeface="Calibri" panose="020F0502020204030204" pitchFamily="34" charset="0"/>
                          <a:ea typeface="Times New Roman" panose="02020603050405020304" pitchFamily="18" charset="0"/>
                          <a:cs typeface="Times New Roman" panose="02020603050405020304" pitchFamily="18" charset="0"/>
                        </a:rPr>
                        <a:t>Communities</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7A7B83"/>
                          </a:solidFill>
                          <a:effectLst/>
                          <a:latin typeface="Calibri" panose="020F0502020204030204" pitchFamily="34" charset="0"/>
                          <a:ea typeface="Times New Roman" panose="02020603050405020304" pitchFamily="18" charset="0"/>
                          <a:cs typeface="Times New Roman" panose="02020603050405020304" pitchFamily="18" charset="0"/>
                        </a:rPr>
                        <a:t>2 days </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7A7B83"/>
                          </a:solidFill>
                          <a:effectLst/>
                          <a:latin typeface="Calibri" panose="020F0502020204030204" pitchFamily="34" charset="0"/>
                          <a:ea typeface="Times New Roman" panose="02020603050405020304" pitchFamily="18" charset="0"/>
                          <a:cs typeface="Times New Roman" panose="02020603050405020304" pitchFamily="18" charset="0"/>
                        </a:rPr>
                        <a:t>Staff time / Transportation / Materials / Participant logistics</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250056121"/>
                  </a:ext>
                </a:extLst>
              </a:tr>
              <a:tr h="1207192">
                <a:tc>
                  <a:txBody>
                    <a:bodyPr/>
                    <a:lstStyle/>
                    <a:p>
                      <a:pPr marL="0" marR="0">
                        <a:spcBef>
                          <a:spcPts val="0"/>
                        </a:spcBef>
                        <a:spcAft>
                          <a:spcPts val="0"/>
                        </a:spcAft>
                      </a:pPr>
                      <a:r>
                        <a:rPr lang="en-US" sz="1800" b="1" dirty="0">
                          <a:solidFill>
                            <a:srgbClr val="009DD8"/>
                          </a:solidFill>
                          <a:effectLst/>
                          <a:latin typeface="Calibri" panose="020F0502020204030204" pitchFamily="34" charset="0"/>
                          <a:ea typeface="Times New Roman" panose="02020603050405020304" pitchFamily="18" charset="0"/>
                          <a:cs typeface="Times New Roman" panose="02020603050405020304" pitchFamily="18" charset="0"/>
                        </a:rPr>
                        <a:t>Analyze Findings </a:t>
                      </a:r>
                      <a:br>
                        <a:rPr lang="en-US" sz="1800" b="1" dirty="0">
                          <a:solidFill>
                            <a:srgbClr val="009DD8"/>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solidFill>
                            <a:srgbClr val="009DD8"/>
                          </a:solidFill>
                          <a:effectLst/>
                          <a:latin typeface="Calibri" panose="020F0502020204030204" pitchFamily="34" charset="0"/>
                          <a:ea typeface="Times New Roman" panose="02020603050405020304" pitchFamily="18" charset="0"/>
                          <a:cs typeface="Times New Roman" panose="02020603050405020304" pitchFamily="18" charset="0"/>
                        </a:rPr>
                        <a:t>(rapid analysis/report-writing)</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7A7B83"/>
                          </a:solidFill>
                          <a:effectLst/>
                          <a:latin typeface="Calibri" panose="020F0502020204030204" pitchFamily="34" charset="0"/>
                          <a:ea typeface="Times New Roman" panose="02020603050405020304" pitchFamily="18" charset="0"/>
                          <a:cs typeface="Times New Roman" panose="02020603050405020304" pitchFamily="18" charset="0"/>
                        </a:rPr>
                        <a:t>Core and field team </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7A7B83"/>
                          </a:solidFill>
                          <a:effectLst/>
                          <a:latin typeface="Calibri" panose="020F0502020204030204" pitchFamily="34" charset="0"/>
                          <a:ea typeface="Times New Roman" panose="02020603050405020304" pitchFamily="18" charset="0"/>
                          <a:cs typeface="Times New Roman" panose="02020603050405020304" pitchFamily="18" charset="0"/>
                        </a:rPr>
                        <a:t>Office </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7A7B83"/>
                          </a:solidFill>
                          <a:effectLst/>
                          <a:latin typeface="Calibri" panose="020F0502020204030204" pitchFamily="34" charset="0"/>
                          <a:ea typeface="Times New Roman" panose="02020603050405020304" pitchFamily="18" charset="0"/>
                          <a:cs typeface="Times New Roman" panose="02020603050405020304" pitchFamily="18" charset="0"/>
                        </a:rPr>
                        <a:t>4 days </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7A7B83"/>
                          </a:solidFill>
                          <a:effectLst/>
                          <a:latin typeface="Calibri" panose="020F0502020204030204" pitchFamily="34" charset="0"/>
                          <a:ea typeface="Times New Roman" panose="02020603050405020304" pitchFamily="18" charset="0"/>
                          <a:cs typeface="Times New Roman" panose="02020603050405020304" pitchFamily="18" charset="0"/>
                        </a:rPr>
                        <a:t>Staff time </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724371519"/>
                  </a:ext>
                </a:extLst>
              </a:tr>
              <a:tr h="905394">
                <a:tc>
                  <a:txBody>
                    <a:bodyPr/>
                    <a:lstStyle/>
                    <a:p>
                      <a:pPr marL="0" marR="0">
                        <a:spcBef>
                          <a:spcPts val="0"/>
                        </a:spcBef>
                        <a:spcAft>
                          <a:spcPts val="0"/>
                        </a:spcAft>
                      </a:pPr>
                      <a:r>
                        <a:rPr lang="en-US" sz="1800" b="1" dirty="0">
                          <a:solidFill>
                            <a:srgbClr val="B828B3"/>
                          </a:solidFill>
                          <a:effectLst/>
                          <a:latin typeface="Calibri" panose="020F0502020204030204" pitchFamily="34" charset="0"/>
                          <a:ea typeface="Times New Roman" panose="02020603050405020304" pitchFamily="18" charset="0"/>
                          <a:cs typeface="Times New Roman" panose="02020603050405020304" pitchFamily="18" charset="0"/>
                        </a:rPr>
                        <a:t>Apply Findings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7A7B83"/>
                          </a:solidFill>
                          <a:effectLst/>
                          <a:latin typeface="Calibri" panose="020F0502020204030204" pitchFamily="34" charset="0"/>
                          <a:ea typeface="Times New Roman" panose="02020603050405020304" pitchFamily="18" charset="0"/>
                          <a:cs typeface="Times New Roman" panose="02020603050405020304" pitchFamily="18" charset="0"/>
                        </a:rPr>
                        <a:t>Project team </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7A7B83"/>
                          </a:solidFill>
                          <a:effectLst/>
                          <a:latin typeface="Calibri" panose="020F0502020204030204" pitchFamily="34" charset="0"/>
                          <a:ea typeface="Times New Roman" panose="02020603050405020304" pitchFamily="18" charset="0"/>
                          <a:cs typeface="Times New Roman" panose="02020603050405020304" pitchFamily="18" charset="0"/>
                        </a:rPr>
                        <a:t>Office </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7A7B83"/>
                          </a:solidFill>
                          <a:effectLst/>
                          <a:latin typeface="Calibri" panose="020F0502020204030204" pitchFamily="34" charset="0"/>
                          <a:ea typeface="Times New Roman" panose="02020603050405020304" pitchFamily="18" charset="0"/>
                          <a:cs typeface="Times New Roman" panose="02020603050405020304" pitchFamily="18" charset="0"/>
                        </a:rPr>
                        <a:t>½ day</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7A7B83"/>
                          </a:solidFill>
                          <a:effectLst/>
                          <a:latin typeface="Calibri" panose="020F0502020204030204" pitchFamily="34" charset="0"/>
                          <a:ea typeface="Times New Roman" panose="02020603050405020304" pitchFamily="18" charset="0"/>
                          <a:cs typeface="Times New Roman" panose="02020603050405020304" pitchFamily="18" charset="0"/>
                        </a:rPr>
                        <a:t>Staff time (possibly with other project stakeholders)</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46633188"/>
                  </a:ext>
                </a:extLst>
              </a:tr>
            </a:tbl>
          </a:graphicData>
        </a:graphic>
      </p:graphicFrame>
      <p:sp>
        <p:nvSpPr>
          <p:cNvPr id="3" name="Rectangle 2"/>
          <p:cNvSpPr/>
          <p:nvPr/>
        </p:nvSpPr>
        <p:spPr>
          <a:xfrm>
            <a:off x="616776" y="0"/>
            <a:ext cx="7522444" cy="11079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i="0" u="none" strike="noStrike" kern="1200" cap="none" spc="0" normalizeH="0" baseline="0" noProof="0" dirty="0">
                <a:ln>
                  <a:noFill/>
                </a:ln>
                <a:solidFill>
                  <a:srgbClr val="393941"/>
                </a:solidFill>
                <a:effectLst/>
                <a:uLnTx/>
                <a:uFillTx/>
                <a:latin typeface="Tw Cen MT Condensed" panose="020B0606020104020203" pitchFamily="34" charset="0"/>
                <a:ea typeface="+mn-ea"/>
                <a:cs typeface="+mn-cs"/>
              </a:rPr>
              <a:t>Overview of the SNET Phases</a:t>
            </a:r>
            <a:endParaRPr kumimoji="0" lang="en-US" sz="1600" i="0" u="none" strike="noStrike" kern="1200" cap="none" spc="0" normalizeH="0" baseline="0" noProof="0" dirty="0">
              <a:ln>
                <a:noFill/>
              </a:ln>
              <a:solidFill>
                <a:srgbClr val="393941"/>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8B2FC5B8-77E6-9C91-9F21-6DC5204D368E}"/>
              </a:ext>
            </a:extLst>
          </p:cNvPr>
          <p:cNvSpPr>
            <a:spLocks noGrp="1"/>
          </p:cNvSpPr>
          <p:nvPr>
            <p:ph type="sldNum" sz="quarter" idx="12"/>
          </p:nvPr>
        </p:nvSpPr>
        <p:spPr/>
        <p:txBody>
          <a:bodyPr/>
          <a:lstStyle/>
          <a:p>
            <a:fld id="{5805A9EC-108B-40EA-95FB-2468C466EA14}" type="slidenum">
              <a:rPr lang="en-US" smtClean="0"/>
              <a:t>65</a:t>
            </a:fld>
            <a:endParaRPr lang="en-US" dirty="0"/>
          </a:p>
        </p:txBody>
      </p:sp>
      <p:grpSp>
        <p:nvGrpSpPr>
          <p:cNvPr id="11" name="Group 10">
            <a:extLst>
              <a:ext uri="{FF2B5EF4-FFF2-40B4-BE49-F238E27FC236}">
                <a16:creationId xmlns:a16="http://schemas.microsoft.com/office/drawing/2014/main" id="{88ED1324-B55A-7F0F-E1C8-52B315E6BD34}"/>
              </a:ext>
            </a:extLst>
          </p:cNvPr>
          <p:cNvGrpSpPr/>
          <p:nvPr/>
        </p:nvGrpSpPr>
        <p:grpSpPr>
          <a:xfrm>
            <a:off x="10896600" y="87963"/>
            <a:ext cx="1188372" cy="647690"/>
            <a:chOff x="10896600" y="87963"/>
            <a:chExt cx="1188372" cy="647690"/>
          </a:xfrm>
        </p:grpSpPr>
        <p:grpSp>
          <p:nvGrpSpPr>
            <p:cNvPr id="12" name="Group 11">
              <a:extLst>
                <a:ext uri="{FF2B5EF4-FFF2-40B4-BE49-F238E27FC236}">
                  <a16:creationId xmlns:a16="http://schemas.microsoft.com/office/drawing/2014/main" id="{1DB964DA-88FB-CA71-67CD-BCC1DA93A419}"/>
                </a:ext>
              </a:extLst>
            </p:cNvPr>
            <p:cNvGrpSpPr/>
            <p:nvPr/>
          </p:nvGrpSpPr>
          <p:grpSpPr>
            <a:xfrm>
              <a:off x="10896600" y="87963"/>
              <a:ext cx="590744" cy="647690"/>
              <a:chOff x="9678747" y="6032502"/>
              <a:chExt cx="590744" cy="647690"/>
            </a:xfrm>
          </p:grpSpPr>
          <p:pic>
            <p:nvPicPr>
              <p:cNvPr id="14" name="Picture 13" descr="Icon&#10;&#10;Description automatically generated">
                <a:extLst>
                  <a:ext uri="{FF2B5EF4-FFF2-40B4-BE49-F238E27FC236}">
                    <a16:creationId xmlns:a16="http://schemas.microsoft.com/office/drawing/2014/main" id="{DD027E34-5CF2-CD60-46A1-E29DDB083074}"/>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9678747" y="6032502"/>
                <a:ext cx="590744" cy="647690"/>
              </a:xfrm>
              <a:prstGeom prst="rect">
                <a:avLst/>
              </a:prstGeom>
            </p:spPr>
          </p:pic>
          <p:sp>
            <p:nvSpPr>
              <p:cNvPr id="15" name="TextBox 14">
                <a:extLst>
                  <a:ext uri="{FF2B5EF4-FFF2-40B4-BE49-F238E27FC236}">
                    <a16:creationId xmlns:a16="http://schemas.microsoft.com/office/drawing/2014/main" id="{A016920F-1B38-10A6-F8DC-A4DF088A6392}"/>
                  </a:ext>
                </a:extLst>
              </p:cNvPr>
              <p:cNvSpPr txBox="1"/>
              <p:nvPr/>
            </p:nvSpPr>
            <p:spPr>
              <a:xfrm>
                <a:off x="9741707" y="6327692"/>
                <a:ext cx="464828" cy="292196"/>
              </a:xfrm>
              <a:prstGeom prst="rect">
                <a:avLst/>
              </a:prstGeom>
              <a:noFill/>
            </p:spPr>
            <p:txBody>
              <a:bodyPr wrap="square" rtlCol="0">
                <a:spAutoFit/>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lumMod val="95000"/>
                      </a:schemeClr>
                    </a:solidFill>
                    <a:effectLst/>
                    <a:uLnTx/>
                    <a:uFillTx/>
                    <a:latin typeface="Tw Cen MT Condensed"/>
                    <a:ea typeface="+mn-ea"/>
                    <a:cs typeface="+mn-cs"/>
                  </a:rPr>
                  <a:t>SNET</a:t>
                </a:r>
                <a:endParaRPr kumimoji="0" lang="en-US" sz="2000" b="0" i="0" u="none" strike="noStrike" kern="1200" cap="none" spc="0" normalizeH="0" baseline="0" noProof="0" dirty="0">
                  <a:ln>
                    <a:noFill/>
                  </a:ln>
                  <a:solidFill>
                    <a:schemeClr val="bg1">
                      <a:lumMod val="95000"/>
                    </a:schemeClr>
                  </a:solidFill>
                  <a:effectLst/>
                  <a:uLnTx/>
                  <a:uFillTx/>
                  <a:latin typeface="Tw Cen MT Condensed"/>
                  <a:ea typeface="+mn-ea"/>
                  <a:cs typeface="+mn-cs"/>
                </a:endParaRPr>
              </a:p>
            </p:txBody>
          </p:sp>
        </p:grpSp>
        <p:sp>
          <p:nvSpPr>
            <p:cNvPr id="13" name="Text Placeholder 4">
              <a:extLst>
                <a:ext uri="{FF2B5EF4-FFF2-40B4-BE49-F238E27FC236}">
                  <a16:creationId xmlns:a16="http://schemas.microsoft.com/office/drawing/2014/main" id="{37688380-CB3F-3A79-2304-C9B3029B5559}"/>
                </a:ext>
              </a:extLst>
            </p:cNvPr>
            <p:cNvSpPr txBox="1">
              <a:spLocks/>
            </p:cNvSpPr>
            <p:nvPr/>
          </p:nvSpPr>
          <p:spPr>
            <a:xfrm>
              <a:off x="11401295" y="242508"/>
              <a:ext cx="683677" cy="33860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bg1">
                      <a:lumMod val="50000"/>
                    </a:schemeClr>
                  </a:solidFill>
                  <a:effectLst/>
                  <a:uLnTx/>
                  <a:uFillTx/>
                  <a:latin typeface="Tw Cen MT Condensed"/>
                  <a:ea typeface="+mn-ea"/>
                  <a:cs typeface="+mn-cs"/>
                </a:rPr>
                <a:t>PAGE 8</a:t>
              </a:r>
            </a:p>
          </p:txBody>
        </p:sp>
      </p:grpSp>
    </p:spTree>
    <p:extLst>
      <p:ext uri="{BB962C8B-B14F-4D97-AF65-F5344CB8AC3E}">
        <p14:creationId xmlns:p14="http://schemas.microsoft.com/office/powerpoint/2010/main" val="9335094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87404"/>
            <a:ext cx="8622682" cy="11079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393941"/>
                </a:solidFill>
                <a:effectLst/>
                <a:uLnTx/>
                <a:uFillTx/>
                <a:latin typeface="Tw Cen MT Condensed" panose="020B0606020104020203" pitchFamily="34" charset="0"/>
                <a:ea typeface="+mn-ea"/>
                <a:cs typeface="+mn-cs"/>
              </a:rPr>
              <a:t>Recap</a:t>
            </a:r>
            <a:r>
              <a:rPr kumimoji="0" lang="en-US" sz="6600" b="0" i="0" u="none" strike="noStrike" kern="1200" cap="none" spc="0" normalizeH="0" baseline="0" noProof="0" dirty="0">
                <a:ln>
                  <a:noFill/>
                </a:ln>
                <a:solidFill>
                  <a:srgbClr val="393941"/>
                </a:solidFill>
                <a:effectLst/>
                <a:uLnTx/>
                <a:uFillTx/>
                <a:latin typeface="Tw Cen MT Condensed" panose="020B0606020104020203" pitchFamily="34" charset="0"/>
                <a:ea typeface="+mn-ea"/>
                <a:cs typeface="+mn-cs"/>
              </a:rPr>
              <a:t>: The SNET will help you…</a:t>
            </a:r>
            <a:endParaRPr kumimoji="0" lang="en-US" sz="1600" b="0" i="0" u="none" strike="noStrike" kern="1200" cap="none" spc="0" normalizeH="0" baseline="0" noProof="0" dirty="0">
              <a:ln>
                <a:noFill/>
              </a:ln>
              <a:solidFill>
                <a:srgbClr val="393941"/>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DC444677-7193-CE4F-8439-769729FB9E83}"/>
              </a:ext>
            </a:extLst>
          </p:cNvPr>
          <p:cNvGraphicFramePr>
            <a:graphicFrameLocks noGrp="1"/>
          </p:cNvGraphicFramePr>
          <p:nvPr>
            <p:extLst>
              <p:ext uri="{D42A27DB-BD31-4B8C-83A1-F6EECF244321}">
                <p14:modId xmlns:p14="http://schemas.microsoft.com/office/powerpoint/2010/main" val="2274906870"/>
              </p:ext>
            </p:extLst>
          </p:nvPr>
        </p:nvGraphicFramePr>
        <p:xfrm>
          <a:off x="381000" y="1531116"/>
          <a:ext cx="11582399" cy="4719142"/>
        </p:xfrm>
        <a:graphic>
          <a:graphicData uri="http://schemas.openxmlformats.org/drawingml/2006/table">
            <a:tbl>
              <a:tblPr firstRow="1" firstCol="1"/>
              <a:tblGrid>
                <a:gridCol w="4708483">
                  <a:extLst>
                    <a:ext uri="{9D8B030D-6E8A-4147-A177-3AD203B41FA5}">
                      <a16:colId xmlns:a16="http://schemas.microsoft.com/office/drawing/2014/main" val="1653702413"/>
                    </a:ext>
                  </a:extLst>
                </a:gridCol>
                <a:gridCol w="6873916">
                  <a:extLst>
                    <a:ext uri="{9D8B030D-6E8A-4147-A177-3AD203B41FA5}">
                      <a16:colId xmlns:a16="http://schemas.microsoft.com/office/drawing/2014/main" val="3131468912"/>
                    </a:ext>
                  </a:extLst>
                </a:gridCol>
              </a:tblGrid>
              <a:tr h="529586">
                <a:tc>
                  <a:txBody>
                    <a:bodyPr/>
                    <a:lstStyle/>
                    <a:p>
                      <a:pPr marL="0" marR="0">
                        <a:lnSpc>
                          <a:spcPct val="110000"/>
                        </a:lnSpc>
                        <a:spcBef>
                          <a:spcPts val="0"/>
                        </a:spcBef>
                        <a:spcAft>
                          <a:spcPts val="0"/>
                        </a:spcAft>
                      </a:pPr>
                      <a:r>
                        <a:rPr lang="en-US" sz="2400" b="1" dirty="0">
                          <a:solidFill>
                            <a:schemeClr val="bg1"/>
                          </a:solidFill>
                          <a:effectLst/>
                          <a:latin typeface="Tw Cen MT Condensed" panose="020B0606020104020203" pitchFamily="34" charset="77"/>
                          <a:ea typeface="Times New Roman" panose="02020603050405020304" pitchFamily="18" charset="0"/>
                          <a:cs typeface="Times New Roman" panose="02020603050405020304" pitchFamily="18" charset="0"/>
                        </a:rPr>
                        <a:t>Questions you’ll explore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nSpc>
                          <a:spcPct val="110000"/>
                        </a:lnSpc>
                        <a:spcBef>
                          <a:spcPts val="0"/>
                        </a:spcBef>
                        <a:spcAft>
                          <a:spcPts val="0"/>
                        </a:spcAft>
                      </a:pPr>
                      <a:r>
                        <a:rPr lang="en-US" sz="2400" b="1" dirty="0">
                          <a:solidFill>
                            <a:schemeClr val="bg1"/>
                          </a:solidFill>
                          <a:effectLst/>
                          <a:latin typeface="Tw Cen MT Condensed" panose="020B0606020104020203" pitchFamily="34" charset="77"/>
                          <a:ea typeface="Times New Roman" panose="02020603050405020304" pitchFamily="18" charset="0"/>
                          <a:cs typeface="Times New Roman" panose="02020603050405020304" pitchFamily="18" charset="0"/>
                        </a:rPr>
                        <a:t>Why this is important from a program perspective…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32605860"/>
                  </a:ext>
                </a:extLst>
              </a:tr>
              <a:tr h="897762">
                <a:tc>
                  <a:txBody>
                    <a:bodyPr/>
                    <a:lstStyle/>
                    <a:p>
                      <a:pPr marL="342900" marR="0" lvl="0" indent="-342900">
                        <a:spcBef>
                          <a:spcPts val="0"/>
                        </a:spcBef>
                        <a:spcAft>
                          <a:spcPts val="0"/>
                        </a:spcAft>
                        <a:buFont typeface="+mj-lt"/>
                        <a:buAutoNum type="arabicPeriod"/>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Which groups are</a:t>
                      </a:r>
                      <a:r>
                        <a:rPr lang="en-US"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most influential to the Main Population Group </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regarding the behavior of interest?</a:t>
                      </a: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Identifying reference groups that do or do not support a behavior help programs include the right people in programs and evaluations.</a:t>
                      </a: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3311066"/>
                  </a:ext>
                </a:extLst>
              </a:tr>
              <a:tr h="897762">
                <a:tc>
                  <a:txBody>
                    <a:bodyPr/>
                    <a:lstStyle/>
                    <a:p>
                      <a:pPr marL="213360" marR="0" indent="-171450">
                        <a:spcBef>
                          <a:spcPts val="0"/>
                        </a:spcBef>
                        <a:spcAft>
                          <a:spcPts val="0"/>
                        </a:spcAf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  What are the </a:t>
                      </a:r>
                      <a:r>
                        <a:rPr lang="en-US"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social norms</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that influence this behavior? </a:t>
                      </a: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Identifying the root causes of an issue —including social norms— ensures your program articulates and addresses the range of determinants of behaviors.</a:t>
                      </a: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7539642"/>
                  </a:ext>
                </a:extLst>
              </a:tr>
              <a:tr h="1496270">
                <a:tc>
                  <a:txBody>
                    <a:bodyPr/>
                    <a:lstStyle/>
                    <a:p>
                      <a:pPr marL="209550" marR="0" indent="-171450">
                        <a:spcBef>
                          <a:spcPts val="0"/>
                        </a:spcBef>
                        <a:spcAft>
                          <a:spcPts val="0"/>
                        </a:spcAf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  </a:t>
                      </a:r>
                      <a:r>
                        <a:rPr lang="en-US"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Why do people comply with social norms?</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Why not?</a:t>
                      </a: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Identifying reasons why people comply will help unpack the ‘black box’ of how norms operate. Maybe people comply because norms are hidden, or because they have a strong desire to conform, or because they gain benefits or fear sanctions for behaving against a norm.</a:t>
                      </a: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070481"/>
                  </a:ext>
                </a:extLst>
              </a:tr>
              <a:tr h="897762">
                <a:tc>
                  <a:txBody>
                    <a:bodyPr/>
                    <a:lstStyle/>
                    <a:p>
                      <a:pPr marL="213360" marR="0" indent="-175260">
                        <a:spcBef>
                          <a:spcPts val="0"/>
                        </a:spcBef>
                        <a:spcAft>
                          <a:spcPts val="0"/>
                        </a:spcAf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4.  What are </a:t>
                      </a:r>
                      <a:r>
                        <a:rPr lang="en-US"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social norms that influence this behavior the most?</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Discussing, analyzing and prioritizing normative factors (and taking into account other factors) allows more effective and efficient use of resources.</a:t>
                      </a: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9337285"/>
                  </a:ext>
                </a:extLst>
              </a:tr>
            </a:tbl>
          </a:graphicData>
        </a:graphic>
      </p:graphicFrame>
      <p:sp>
        <p:nvSpPr>
          <p:cNvPr id="2" name="Slide Number Placeholder 1">
            <a:extLst>
              <a:ext uri="{FF2B5EF4-FFF2-40B4-BE49-F238E27FC236}">
                <a16:creationId xmlns:a16="http://schemas.microsoft.com/office/drawing/2014/main" id="{DCA8A1D8-800A-CD48-C4A1-4121DCB7E434}"/>
              </a:ext>
            </a:extLst>
          </p:cNvPr>
          <p:cNvSpPr>
            <a:spLocks noGrp="1"/>
          </p:cNvSpPr>
          <p:nvPr>
            <p:ph type="sldNum" sz="quarter" idx="12"/>
          </p:nvPr>
        </p:nvSpPr>
        <p:spPr/>
        <p:txBody>
          <a:bodyPr/>
          <a:lstStyle/>
          <a:p>
            <a:fld id="{5805A9EC-108B-40EA-95FB-2468C466EA14}" type="slidenum">
              <a:rPr lang="en-US" smtClean="0"/>
              <a:t>66</a:t>
            </a:fld>
            <a:endParaRPr lang="en-US" dirty="0"/>
          </a:p>
        </p:txBody>
      </p:sp>
      <p:grpSp>
        <p:nvGrpSpPr>
          <p:cNvPr id="10" name="Group 9">
            <a:extLst>
              <a:ext uri="{FF2B5EF4-FFF2-40B4-BE49-F238E27FC236}">
                <a16:creationId xmlns:a16="http://schemas.microsoft.com/office/drawing/2014/main" id="{EFE74357-143D-6209-AF36-687015324997}"/>
              </a:ext>
            </a:extLst>
          </p:cNvPr>
          <p:cNvGrpSpPr/>
          <p:nvPr/>
        </p:nvGrpSpPr>
        <p:grpSpPr>
          <a:xfrm>
            <a:off x="10896600" y="87963"/>
            <a:ext cx="1188372" cy="647690"/>
            <a:chOff x="10896600" y="87963"/>
            <a:chExt cx="1188372" cy="647690"/>
          </a:xfrm>
        </p:grpSpPr>
        <p:grpSp>
          <p:nvGrpSpPr>
            <p:cNvPr id="11" name="Group 10">
              <a:extLst>
                <a:ext uri="{FF2B5EF4-FFF2-40B4-BE49-F238E27FC236}">
                  <a16:creationId xmlns:a16="http://schemas.microsoft.com/office/drawing/2014/main" id="{BB268FCB-D6A5-01BA-0CFD-EBE385771A5A}"/>
                </a:ext>
              </a:extLst>
            </p:cNvPr>
            <p:cNvGrpSpPr/>
            <p:nvPr/>
          </p:nvGrpSpPr>
          <p:grpSpPr>
            <a:xfrm>
              <a:off x="10896600" y="87963"/>
              <a:ext cx="590744" cy="647690"/>
              <a:chOff x="9678747" y="6032502"/>
              <a:chExt cx="590744" cy="647690"/>
            </a:xfrm>
          </p:grpSpPr>
          <p:pic>
            <p:nvPicPr>
              <p:cNvPr id="18" name="Picture 17" descr="Icon&#10;&#10;Description automatically generated">
                <a:extLst>
                  <a:ext uri="{FF2B5EF4-FFF2-40B4-BE49-F238E27FC236}">
                    <a16:creationId xmlns:a16="http://schemas.microsoft.com/office/drawing/2014/main" id="{6488B2FF-E3CA-C621-4A1F-16239EC49466}"/>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9678747" y="6032502"/>
                <a:ext cx="590744" cy="647690"/>
              </a:xfrm>
              <a:prstGeom prst="rect">
                <a:avLst/>
              </a:prstGeom>
            </p:spPr>
          </p:pic>
          <p:sp>
            <p:nvSpPr>
              <p:cNvPr id="19" name="TextBox 18">
                <a:extLst>
                  <a:ext uri="{FF2B5EF4-FFF2-40B4-BE49-F238E27FC236}">
                    <a16:creationId xmlns:a16="http://schemas.microsoft.com/office/drawing/2014/main" id="{C32768D9-154B-9622-DE7A-DBFE538775F6}"/>
                  </a:ext>
                </a:extLst>
              </p:cNvPr>
              <p:cNvSpPr txBox="1"/>
              <p:nvPr/>
            </p:nvSpPr>
            <p:spPr>
              <a:xfrm>
                <a:off x="9741707" y="6327692"/>
                <a:ext cx="464828" cy="292196"/>
              </a:xfrm>
              <a:prstGeom prst="rect">
                <a:avLst/>
              </a:prstGeom>
              <a:noFill/>
            </p:spPr>
            <p:txBody>
              <a:bodyPr wrap="square" rtlCol="0">
                <a:spAutoFit/>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lumMod val="95000"/>
                      </a:schemeClr>
                    </a:solidFill>
                    <a:effectLst/>
                    <a:uLnTx/>
                    <a:uFillTx/>
                    <a:latin typeface="Tw Cen MT Condensed"/>
                    <a:ea typeface="+mn-ea"/>
                    <a:cs typeface="+mn-cs"/>
                  </a:rPr>
                  <a:t>SNET</a:t>
                </a:r>
                <a:endParaRPr kumimoji="0" lang="en-US" sz="2000" b="0" i="0" u="none" strike="noStrike" kern="1200" cap="none" spc="0" normalizeH="0" baseline="0" noProof="0" dirty="0">
                  <a:ln>
                    <a:noFill/>
                  </a:ln>
                  <a:solidFill>
                    <a:schemeClr val="bg1">
                      <a:lumMod val="95000"/>
                    </a:schemeClr>
                  </a:solidFill>
                  <a:effectLst/>
                  <a:uLnTx/>
                  <a:uFillTx/>
                  <a:latin typeface="Tw Cen MT Condensed"/>
                  <a:ea typeface="+mn-ea"/>
                  <a:cs typeface="+mn-cs"/>
                </a:endParaRPr>
              </a:p>
            </p:txBody>
          </p:sp>
        </p:grpSp>
        <p:sp>
          <p:nvSpPr>
            <p:cNvPr id="17" name="Text Placeholder 4">
              <a:extLst>
                <a:ext uri="{FF2B5EF4-FFF2-40B4-BE49-F238E27FC236}">
                  <a16:creationId xmlns:a16="http://schemas.microsoft.com/office/drawing/2014/main" id="{E01A63E7-78AB-B12B-5110-5AB2969C0C3F}"/>
                </a:ext>
              </a:extLst>
            </p:cNvPr>
            <p:cNvSpPr txBox="1">
              <a:spLocks/>
            </p:cNvSpPr>
            <p:nvPr/>
          </p:nvSpPr>
          <p:spPr>
            <a:xfrm>
              <a:off x="11401295" y="242508"/>
              <a:ext cx="683677" cy="33860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bg1">
                      <a:lumMod val="50000"/>
                    </a:schemeClr>
                  </a:solidFill>
                  <a:effectLst/>
                  <a:uLnTx/>
                  <a:uFillTx/>
                  <a:latin typeface="Tw Cen MT Condensed"/>
                  <a:ea typeface="+mn-ea"/>
                  <a:cs typeface="+mn-cs"/>
                </a:rPr>
                <a:t>PAGE 8</a:t>
              </a:r>
            </a:p>
          </p:txBody>
        </p:sp>
      </p:grpSp>
    </p:spTree>
    <p:extLst>
      <p:ext uri="{BB962C8B-B14F-4D97-AF65-F5344CB8AC3E}">
        <p14:creationId xmlns:p14="http://schemas.microsoft.com/office/powerpoint/2010/main" val="16555001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8" name="Google Shape;948;p17"/>
          <p:cNvSpPr txBox="1">
            <a:spLocks noGrp="1"/>
          </p:cNvSpPr>
          <p:nvPr>
            <p:ph type="title"/>
          </p:nvPr>
        </p:nvSpPr>
        <p:spPr>
          <a:prstGeom prst="rect">
            <a:avLst/>
          </a:prstGeom>
          <a:noFill/>
          <a:ln>
            <a:noFill/>
          </a:ln>
        </p:spPr>
        <p:txBody>
          <a:bodyPr spcFirstLastPara="1" wrap="square" lIns="45713" tIns="22850" rIns="45713" bIns="22850" anchor="t" anchorCtr="0">
            <a:noAutofit/>
          </a:bodyPr>
          <a:lstStyle/>
          <a:p>
            <a:pPr>
              <a:buClr>
                <a:srgbClr val="09904F"/>
              </a:buClr>
            </a:pPr>
            <a:r>
              <a:rPr lang="en-US" sz="5400" b="0" dirty="0">
                <a:latin typeface="Tw Cen MT Condensed" panose="020B0606020104020203" pitchFamily="34" charset="77"/>
              </a:rPr>
              <a:t>Discuss the </a:t>
            </a:r>
            <a:r>
              <a:rPr lang="en-US" sz="5400" dirty="0">
                <a:latin typeface="Tw Cen MT Condensed" panose="020B0606020104020203" pitchFamily="34" charset="77"/>
              </a:rPr>
              <a:t>SNET </a:t>
            </a:r>
            <a:r>
              <a:rPr lang="en-US" sz="5400" b="0" dirty="0">
                <a:latin typeface="Tw Cen MT Condensed" panose="020B0606020104020203" pitchFamily="34" charset="77"/>
              </a:rPr>
              <a:t>Process</a:t>
            </a:r>
            <a:endParaRPr sz="5400" b="0" dirty="0">
              <a:latin typeface="Tw Cen MT Condensed" panose="020B0606020104020203" pitchFamily="34" charset="77"/>
            </a:endParaRPr>
          </a:p>
        </p:txBody>
      </p:sp>
      <p:sp>
        <p:nvSpPr>
          <p:cNvPr id="950" name="Google Shape;950;p17"/>
          <p:cNvSpPr txBox="1">
            <a:spLocks noGrp="1"/>
          </p:cNvSpPr>
          <p:nvPr>
            <p:ph type="body" idx="3"/>
          </p:nvPr>
        </p:nvSpPr>
        <p:spPr/>
        <p:txBody>
          <a:bodyPr/>
          <a:lstStyle/>
          <a:p>
            <a:r>
              <a:rPr lang="en-US" spc="0" dirty="0"/>
              <a:t>GROUP DISCUSSION </a:t>
            </a:r>
          </a:p>
        </p:txBody>
      </p:sp>
      <p:sp>
        <p:nvSpPr>
          <p:cNvPr id="9" name="Text Placeholder 8"/>
          <p:cNvSpPr>
            <a:spLocks noGrp="1"/>
          </p:cNvSpPr>
          <p:nvPr>
            <p:ph type="body" sz="quarter" idx="10"/>
          </p:nvPr>
        </p:nvSpPr>
        <p:spPr>
          <a:xfrm>
            <a:off x="3962023" y="2731617"/>
            <a:ext cx="7315575" cy="3053919"/>
          </a:xfrm>
        </p:spPr>
        <p:txBody>
          <a:bodyPr>
            <a:normAutofit/>
          </a:bodyPr>
          <a:lstStyle/>
          <a:p>
            <a:r>
              <a:rPr lang="en-US" dirty="0"/>
              <a:t>What questions do you have about the SNET?</a:t>
            </a:r>
          </a:p>
          <a:p>
            <a:r>
              <a:rPr lang="en-US" dirty="0"/>
              <a:t>Is the process clear?</a:t>
            </a:r>
          </a:p>
          <a:p>
            <a:r>
              <a:rPr lang="en-US" dirty="0"/>
              <a:t>What reflections to you have on the SNET methodology? </a:t>
            </a:r>
          </a:p>
          <a:p>
            <a:r>
              <a:rPr lang="en-US" dirty="0"/>
              <a:t>Have you used a tool like this before? If so, which tool? What learnings can you share?</a:t>
            </a:r>
          </a:p>
        </p:txBody>
      </p:sp>
      <p:sp>
        <p:nvSpPr>
          <p:cNvPr id="2" name="Slide Number Placeholder 1">
            <a:extLst>
              <a:ext uri="{FF2B5EF4-FFF2-40B4-BE49-F238E27FC236}">
                <a16:creationId xmlns:a16="http://schemas.microsoft.com/office/drawing/2014/main" id="{3B24DCFF-70D4-DECB-25AE-E3751A228CF9}"/>
              </a:ext>
            </a:extLst>
          </p:cNvPr>
          <p:cNvSpPr>
            <a:spLocks noGrp="1"/>
          </p:cNvSpPr>
          <p:nvPr>
            <p:ph type="sldNum" sz="quarter" idx="12"/>
          </p:nvPr>
        </p:nvSpPr>
        <p:spPr/>
        <p:txBody>
          <a:bodyPr/>
          <a:lstStyle/>
          <a:p>
            <a:fld id="{5805A9EC-108B-40EA-95FB-2468C466EA14}" type="slidenum">
              <a:rPr lang="en-US" smtClean="0"/>
              <a:t>67</a:t>
            </a:fld>
            <a:endParaRPr lang="en-US" dirty="0"/>
          </a:p>
        </p:txBody>
      </p:sp>
      <p:sp>
        <p:nvSpPr>
          <p:cNvPr id="3" name="Text Placeholder 2">
            <a:extLst>
              <a:ext uri="{FF2B5EF4-FFF2-40B4-BE49-F238E27FC236}">
                <a16:creationId xmlns:a16="http://schemas.microsoft.com/office/drawing/2014/main" id="{8BA682EA-133E-3278-133D-53543AB02DB8}"/>
              </a:ext>
            </a:extLst>
          </p:cNvPr>
          <p:cNvSpPr>
            <a:spLocks noGrp="1"/>
          </p:cNvSpPr>
          <p:nvPr>
            <p:ph type="body" sz="quarter" idx="14"/>
          </p:nvPr>
        </p:nvSpPr>
        <p:spPr/>
        <p:txBody>
          <a:bodyPr/>
          <a:lstStyle/>
          <a:p>
            <a:r>
              <a:rPr lang="en-US" dirty="0"/>
              <a:t>Let’s Try!</a:t>
            </a:r>
          </a:p>
        </p:txBody>
      </p:sp>
    </p:spTree>
    <p:extLst>
      <p:ext uri="{BB962C8B-B14F-4D97-AF65-F5344CB8AC3E}">
        <p14:creationId xmlns:p14="http://schemas.microsoft.com/office/powerpoint/2010/main" val="27836743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71"/>
        <p:cNvGrpSpPr/>
        <p:nvPr/>
      </p:nvGrpSpPr>
      <p:grpSpPr>
        <a:xfrm>
          <a:off x="0" y="0"/>
          <a:ext cx="0" cy="0"/>
          <a:chOff x="0" y="0"/>
          <a:chExt cx="0" cy="0"/>
        </a:xfrm>
      </p:grpSpPr>
      <p:sp>
        <p:nvSpPr>
          <p:cNvPr id="972" name="Google Shape;972;p20"/>
          <p:cNvSpPr txBox="1">
            <a:spLocks noGrp="1"/>
          </p:cNvSpPr>
          <p:nvPr>
            <p:ph type="title"/>
          </p:nvPr>
        </p:nvSpPr>
        <p:spPr/>
        <p:txBody>
          <a:bodyPr/>
          <a:lstStyle/>
          <a:p>
            <a:r>
              <a:rPr lang="en-US" sz="7200" dirty="0"/>
              <a:t>Participant-led Planning &amp; Preparing </a:t>
            </a:r>
          </a:p>
        </p:txBody>
      </p:sp>
      <p:sp>
        <p:nvSpPr>
          <p:cNvPr id="973" name="Google Shape;973;p20"/>
          <p:cNvSpPr txBox="1">
            <a:spLocks noGrp="1"/>
          </p:cNvSpPr>
          <p:nvPr>
            <p:ph type="body" sz="quarter" idx="11"/>
          </p:nvPr>
        </p:nvSpPr>
        <p:spPr/>
        <p:txBody>
          <a:bodyPr/>
          <a:lstStyle/>
          <a:p>
            <a:r>
              <a:rPr lang="en-US" dirty="0"/>
              <a:t>PRACTICING THE SNET PHASES </a:t>
            </a:r>
          </a:p>
        </p:txBody>
      </p:sp>
    </p:spTree>
    <p:extLst>
      <p:ext uri="{BB962C8B-B14F-4D97-AF65-F5344CB8AC3E}">
        <p14:creationId xmlns:p14="http://schemas.microsoft.com/office/powerpoint/2010/main" val="2201488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2BB67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1:</a:t>
            </a:r>
            <a:br>
              <a:rPr lang="en-US" dirty="0"/>
            </a:br>
            <a:r>
              <a:rPr lang="en-US" dirty="0"/>
              <a:t>PLAN AND PREPARE</a:t>
            </a:r>
          </a:p>
        </p:txBody>
      </p:sp>
      <p:sp>
        <p:nvSpPr>
          <p:cNvPr id="33" name="Text Placeholder 32"/>
          <p:cNvSpPr>
            <a:spLocks noGrp="1"/>
          </p:cNvSpPr>
          <p:nvPr>
            <p:ph type="body" sz="quarter" idx="15"/>
          </p:nvPr>
        </p:nvSpPr>
        <p:spPr/>
        <p:txBody>
          <a:bodyPr/>
          <a:lstStyle/>
          <a:p>
            <a:r>
              <a:rPr lang="en-US" dirty="0"/>
              <a:t>IN OFFICE</a:t>
            </a:r>
          </a:p>
        </p:txBody>
      </p:sp>
      <p:sp>
        <p:nvSpPr>
          <p:cNvPr id="4" name="Text Placeholder 3">
            <a:extLst>
              <a:ext uri="{FF2B5EF4-FFF2-40B4-BE49-F238E27FC236}">
                <a16:creationId xmlns:a16="http://schemas.microsoft.com/office/drawing/2014/main" id="{AE1634B7-8ADF-6949-A655-E74727CEA7C2}"/>
              </a:ext>
            </a:extLst>
          </p:cNvPr>
          <p:cNvSpPr>
            <a:spLocks noGrp="1"/>
          </p:cNvSpPr>
          <p:nvPr>
            <p:ph type="body" sz="quarter" idx="13"/>
          </p:nvPr>
        </p:nvSpPr>
        <p:spPr/>
        <p:txBody>
          <a:bodyPr/>
          <a:lstStyle/>
          <a:p>
            <a:r>
              <a:rPr lang="en-US" dirty="0"/>
              <a:t>PAGES 13-23</a:t>
            </a:r>
          </a:p>
        </p:txBody>
      </p:sp>
      <p:sp>
        <p:nvSpPr>
          <p:cNvPr id="3" name="Slide Number Placeholder 2">
            <a:extLst>
              <a:ext uri="{FF2B5EF4-FFF2-40B4-BE49-F238E27FC236}">
                <a16:creationId xmlns:a16="http://schemas.microsoft.com/office/drawing/2014/main" id="{4CA1D3F1-E486-25E6-FB06-853F0986EC97}"/>
              </a:ext>
            </a:extLst>
          </p:cNvPr>
          <p:cNvSpPr>
            <a:spLocks noGrp="1"/>
          </p:cNvSpPr>
          <p:nvPr>
            <p:ph type="sldNum" sz="quarter" idx="12"/>
          </p:nvPr>
        </p:nvSpPr>
        <p:spPr/>
        <p:txBody>
          <a:bodyPr/>
          <a:lstStyle/>
          <a:p>
            <a:fld id="{5805A9EC-108B-40EA-95FB-2468C466EA14}" type="slidenum">
              <a:rPr lang="en-US" smtClean="0"/>
              <a:t>69</a:t>
            </a:fld>
            <a:endParaRPr lang="en-US" dirty="0"/>
          </a:p>
        </p:txBody>
      </p:sp>
    </p:spTree>
    <p:extLst>
      <p:ext uri="{BB962C8B-B14F-4D97-AF65-F5344CB8AC3E}">
        <p14:creationId xmlns:p14="http://schemas.microsoft.com/office/powerpoint/2010/main" val="3384499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70D7FCB-5E45-FDA5-1D4A-061661041D99}"/>
              </a:ext>
            </a:extLst>
          </p:cNvPr>
          <p:cNvSpPr/>
          <p:nvPr/>
        </p:nvSpPr>
        <p:spPr>
          <a:xfrm>
            <a:off x="406717" y="0"/>
            <a:ext cx="420592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Graphical user interface, application&#10;&#10;Description automatically generated">
            <a:extLst>
              <a:ext uri="{FF2B5EF4-FFF2-40B4-BE49-F238E27FC236}">
                <a16:creationId xmlns:a16="http://schemas.microsoft.com/office/drawing/2014/main" id="{9F84E55B-AD92-D949-A6F4-0438F4E62664}"/>
              </a:ext>
            </a:extLst>
          </p:cNvPr>
          <p:cNvPicPr>
            <a:picLocks noChangeAspect="1"/>
          </p:cNvPicPr>
          <p:nvPr/>
        </p:nvPicPr>
        <p:blipFill>
          <a:blip r:embed="rId3" cstate="print">
            <a:extLst>
              <a:ext uri="{28A0092B-C50C-407E-A947-70E740481C1C}">
                <a14:useLocalDpi xmlns:a14="http://schemas.microsoft.com/office/drawing/2010/main" val="0"/>
              </a:ext>
            </a:extLst>
          </a:blip>
          <a:stretch/>
        </p:blipFill>
        <p:spPr>
          <a:xfrm>
            <a:off x="442277" y="1505118"/>
            <a:ext cx="4105275" cy="3561326"/>
          </a:xfrm>
          <a:prstGeom prst="rect">
            <a:avLst/>
          </a:prstGeom>
        </p:spPr>
      </p:pic>
      <p:sp>
        <p:nvSpPr>
          <p:cNvPr id="19" name="Text Placeholder 18">
            <a:extLst>
              <a:ext uri="{FF2B5EF4-FFF2-40B4-BE49-F238E27FC236}">
                <a16:creationId xmlns:a16="http://schemas.microsoft.com/office/drawing/2014/main" id="{FC97FAF2-A3CF-B8F0-1EA3-30B5F834EF25}"/>
              </a:ext>
            </a:extLst>
          </p:cNvPr>
          <p:cNvSpPr>
            <a:spLocks noGrp="1"/>
          </p:cNvSpPr>
          <p:nvPr>
            <p:ph type="body" idx="3"/>
          </p:nvPr>
        </p:nvSpPr>
        <p:spPr>
          <a:xfrm>
            <a:off x="5105400" y="296965"/>
            <a:ext cx="2894039" cy="447894"/>
          </a:xfrm>
        </p:spPr>
        <p:txBody>
          <a:bodyPr/>
          <a:lstStyle/>
          <a:p>
            <a:r>
              <a:rPr lang="en-US" dirty="0"/>
              <a:t>Case Study Option 1:</a:t>
            </a:r>
          </a:p>
        </p:txBody>
      </p:sp>
      <p:sp>
        <p:nvSpPr>
          <p:cNvPr id="15" name="Text Placeholder 14">
            <a:extLst>
              <a:ext uri="{FF2B5EF4-FFF2-40B4-BE49-F238E27FC236}">
                <a16:creationId xmlns:a16="http://schemas.microsoft.com/office/drawing/2014/main" id="{CEA8438A-57B9-03F5-510A-6F73A5A61A24}"/>
              </a:ext>
            </a:extLst>
          </p:cNvPr>
          <p:cNvSpPr>
            <a:spLocks noGrp="1"/>
          </p:cNvSpPr>
          <p:nvPr>
            <p:ph type="body" sz="quarter" idx="10"/>
          </p:nvPr>
        </p:nvSpPr>
        <p:spPr>
          <a:xfrm>
            <a:off x="5105400" y="2102657"/>
            <a:ext cx="6400800" cy="4234431"/>
          </a:xfrm>
        </p:spPr>
        <p:txBody>
          <a:bodyPr>
            <a:noAutofit/>
          </a:bodyPr>
          <a:lstStyle/>
          <a:p>
            <a:pPr>
              <a:lnSpc>
                <a:spcPct val="114000"/>
              </a:lnSpc>
              <a:spcBef>
                <a:spcPts val="0"/>
              </a:spcBef>
              <a:spcAft>
                <a:spcPts val="1200"/>
              </a:spcAft>
            </a:pPr>
            <a:r>
              <a:rPr lang="en-US" sz="1700" dirty="0">
                <a:solidFill>
                  <a:schemeClr val="bg1"/>
                </a:solidFill>
              </a:rPr>
              <a:t>A program in [country X] has the overall goal to improve reproductive health access and use, including family planning, for young couples recognizing that the early stages of family formation provide opportunities to shift norms to support couples’ communication, improved health, and equitable parenting. </a:t>
            </a:r>
          </a:p>
          <a:p>
            <a:pPr>
              <a:lnSpc>
                <a:spcPct val="114000"/>
              </a:lnSpc>
              <a:spcBef>
                <a:spcPts val="0"/>
              </a:spcBef>
              <a:spcAft>
                <a:spcPts val="1200"/>
              </a:spcAft>
            </a:pPr>
            <a:r>
              <a:rPr lang="en-US" sz="1700" dirty="0">
                <a:solidFill>
                  <a:schemeClr val="bg1"/>
                </a:solidFill>
              </a:rPr>
              <a:t>To do so, the program would like to identify and understand the social norms driving behaviors related to reproductive health, service utilization, and family planning for both young women and young men in [country X]. </a:t>
            </a:r>
          </a:p>
          <a:p>
            <a:pPr>
              <a:lnSpc>
                <a:spcPct val="114000"/>
              </a:lnSpc>
              <a:spcBef>
                <a:spcPts val="0"/>
              </a:spcBef>
              <a:spcAft>
                <a:spcPts val="1200"/>
              </a:spcAft>
            </a:pPr>
            <a:r>
              <a:rPr lang="en-US" sz="1700" dirty="0">
                <a:solidFill>
                  <a:schemeClr val="bg1"/>
                </a:solidFill>
              </a:rPr>
              <a:t>The program is currently at the program design stage and plans to conduct a social norms exploration using the SNET to inform their program design, including what the intervention activities will be and who they need to engage. </a:t>
            </a:r>
          </a:p>
        </p:txBody>
      </p:sp>
      <p:sp>
        <p:nvSpPr>
          <p:cNvPr id="21" name="Slide Number Placeholder 20">
            <a:extLst>
              <a:ext uri="{FF2B5EF4-FFF2-40B4-BE49-F238E27FC236}">
                <a16:creationId xmlns:a16="http://schemas.microsoft.com/office/drawing/2014/main" id="{786D7A9E-39DE-5302-43EB-65B3409D21F1}"/>
              </a:ext>
            </a:extLst>
          </p:cNvPr>
          <p:cNvSpPr>
            <a:spLocks noGrp="1"/>
          </p:cNvSpPr>
          <p:nvPr>
            <p:ph type="sldNum" sz="quarter" idx="12"/>
          </p:nvPr>
        </p:nvSpPr>
        <p:spPr/>
        <p:txBody>
          <a:bodyPr/>
          <a:lstStyle/>
          <a:p>
            <a:fld id="{5805A9EC-108B-40EA-95FB-2468C466EA14}" type="slidenum">
              <a:rPr lang="en-US" smtClean="0"/>
              <a:t>7</a:t>
            </a:fld>
            <a:endParaRPr lang="en-US" dirty="0"/>
          </a:p>
        </p:txBody>
      </p:sp>
      <p:sp>
        <p:nvSpPr>
          <p:cNvPr id="8" name="Title 7">
            <a:extLst>
              <a:ext uri="{FF2B5EF4-FFF2-40B4-BE49-F238E27FC236}">
                <a16:creationId xmlns:a16="http://schemas.microsoft.com/office/drawing/2014/main" id="{A260C1FC-147B-9D51-9AB6-A9385E3E99DB}"/>
              </a:ext>
            </a:extLst>
          </p:cNvPr>
          <p:cNvSpPr>
            <a:spLocks noGrp="1"/>
          </p:cNvSpPr>
          <p:nvPr>
            <p:ph type="title"/>
          </p:nvPr>
        </p:nvSpPr>
        <p:spPr>
          <a:xfrm>
            <a:off x="5114762" y="766617"/>
            <a:ext cx="5769353" cy="1314282"/>
          </a:xfrm>
        </p:spPr>
        <p:txBody>
          <a:bodyPr/>
          <a:lstStyle/>
          <a:p>
            <a:pPr lvl="0"/>
            <a:r>
              <a:rPr lang="en-US" sz="4800" dirty="0"/>
              <a:t>Reproductive Health Program with Young Couples </a:t>
            </a:r>
            <a:br>
              <a:rPr lang="en-US" dirty="0"/>
            </a:br>
            <a:endParaRPr lang="en-US" dirty="0"/>
          </a:p>
        </p:txBody>
      </p:sp>
    </p:spTree>
    <p:extLst>
      <p:ext uri="{BB962C8B-B14F-4D97-AF65-F5344CB8AC3E}">
        <p14:creationId xmlns:p14="http://schemas.microsoft.com/office/powerpoint/2010/main" val="2996510323"/>
      </p:ext>
    </p:extLst>
  </p:cSld>
  <p:clrMapOvr>
    <a:overrideClrMapping bg1="dk1" tx1="lt1" bg2="dk2" tx2="lt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81218580"/>
              </p:ext>
            </p:extLst>
          </p:nvPr>
        </p:nvGraphicFramePr>
        <p:xfrm>
          <a:off x="393700" y="1447800"/>
          <a:ext cx="11188700" cy="4934308"/>
        </p:xfrm>
        <a:graphic>
          <a:graphicData uri="http://schemas.openxmlformats.org/drawingml/2006/table">
            <a:tbl>
              <a:tblPr firstRow="1" bandRow="1">
                <a:tableStyleId>{21E4AEA4-8DFA-4A89-87EB-49C32662AFE0}</a:tableStyleId>
              </a:tblPr>
              <a:tblGrid>
                <a:gridCol w="4787900">
                  <a:extLst>
                    <a:ext uri="{9D8B030D-6E8A-4147-A177-3AD203B41FA5}">
                      <a16:colId xmlns:a16="http://schemas.microsoft.com/office/drawing/2014/main" val="959667942"/>
                    </a:ext>
                  </a:extLst>
                </a:gridCol>
                <a:gridCol w="2778558">
                  <a:extLst>
                    <a:ext uri="{9D8B030D-6E8A-4147-A177-3AD203B41FA5}">
                      <a16:colId xmlns:a16="http://schemas.microsoft.com/office/drawing/2014/main" val="3336974590"/>
                    </a:ext>
                  </a:extLst>
                </a:gridCol>
                <a:gridCol w="1368402">
                  <a:extLst>
                    <a:ext uri="{9D8B030D-6E8A-4147-A177-3AD203B41FA5}">
                      <a16:colId xmlns:a16="http://schemas.microsoft.com/office/drawing/2014/main" val="2010865862"/>
                    </a:ext>
                  </a:extLst>
                </a:gridCol>
                <a:gridCol w="2253840">
                  <a:extLst>
                    <a:ext uri="{9D8B030D-6E8A-4147-A177-3AD203B41FA5}">
                      <a16:colId xmlns:a16="http://schemas.microsoft.com/office/drawing/2014/main" val="3323117035"/>
                    </a:ext>
                  </a:extLst>
                </a:gridCol>
              </a:tblGrid>
              <a:tr h="511083">
                <a:tc>
                  <a:txBody>
                    <a:bodyPr/>
                    <a:lstStyle/>
                    <a:p>
                      <a:pPr marL="0" marR="0" algn="ctr">
                        <a:lnSpc>
                          <a:spcPct val="107000"/>
                        </a:lnSpc>
                        <a:spcBef>
                          <a:spcPts val="0"/>
                        </a:spcBef>
                        <a:spcAft>
                          <a:spcPts val="0"/>
                        </a:spcAft>
                      </a:pPr>
                      <a:r>
                        <a:rPr lang="en-US" sz="2400" dirty="0">
                          <a:effectLst/>
                        </a:rPr>
                        <a:t>ACTIVITIES</a:t>
                      </a:r>
                      <a:endParaRPr lang="en-US" sz="2400" dirty="0">
                        <a:effectLst/>
                        <a:latin typeface="Tw Cen MT Condensed" panose="020B0606020104020203" pitchFamily="34" charset="0"/>
                      </a:endParaRPr>
                    </a:p>
                  </a:txBody>
                  <a:tcPr marL="53717" marR="53717" marT="0" marB="0" anchor="ctr"/>
                </a:tc>
                <a:tc>
                  <a:txBody>
                    <a:bodyPr/>
                    <a:lstStyle/>
                    <a:p>
                      <a:pPr marL="0" marR="0" algn="ctr">
                        <a:lnSpc>
                          <a:spcPct val="107000"/>
                        </a:lnSpc>
                        <a:spcBef>
                          <a:spcPts val="0"/>
                        </a:spcBef>
                        <a:spcAft>
                          <a:spcPts val="0"/>
                        </a:spcAft>
                      </a:pPr>
                      <a:r>
                        <a:rPr lang="en-US" sz="2400" dirty="0">
                          <a:effectLst/>
                        </a:rPr>
                        <a:t>WHO</a:t>
                      </a:r>
                      <a:endParaRPr lang="en-US" sz="2400"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53717" marR="53717" marT="0" marB="0" anchor="ctr"/>
                </a:tc>
                <a:tc>
                  <a:txBody>
                    <a:bodyPr/>
                    <a:lstStyle/>
                    <a:p>
                      <a:pPr marL="0" marR="0" algn="ctr">
                        <a:lnSpc>
                          <a:spcPct val="107000"/>
                        </a:lnSpc>
                        <a:spcBef>
                          <a:spcPts val="0"/>
                        </a:spcBef>
                        <a:spcAft>
                          <a:spcPts val="0"/>
                        </a:spcAft>
                      </a:pPr>
                      <a:r>
                        <a:rPr lang="en-US" sz="2400" dirty="0">
                          <a:effectLst/>
                        </a:rPr>
                        <a:t>TIME</a:t>
                      </a:r>
                      <a:endParaRPr lang="en-US" sz="2400"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53717" marR="53717" marT="0" marB="0" anchor="ctr"/>
                </a:tc>
                <a:tc>
                  <a:txBody>
                    <a:bodyPr/>
                    <a:lstStyle/>
                    <a:p>
                      <a:pPr marL="0" marR="0" algn="ctr">
                        <a:lnSpc>
                          <a:spcPct val="107000"/>
                        </a:lnSpc>
                        <a:spcBef>
                          <a:spcPts val="0"/>
                        </a:spcBef>
                        <a:spcAft>
                          <a:spcPts val="0"/>
                        </a:spcAft>
                      </a:pPr>
                      <a:r>
                        <a:rPr lang="en-US" sz="2400" dirty="0">
                          <a:effectLst/>
                        </a:rPr>
                        <a:t>RESOURCES</a:t>
                      </a:r>
                      <a:endParaRPr lang="en-US" sz="2400"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53717" marR="53717" marT="0" marB="0" anchor="ctr"/>
                </a:tc>
                <a:extLst>
                  <a:ext uri="{0D108BD9-81ED-4DB2-BD59-A6C34878D82A}">
                    <a16:rowId xmlns:a16="http://schemas.microsoft.com/office/drawing/2014/main" val="4117282915"/>
                  </a:ext>
                </a:extLst>
              </a:tr>
              <a:tr h="4423225">
                <a:tc>
                  <a:txBody>
                    <a:bodyPr/>
                    <a:lstStyle/>
                    <a:p>
                      <a:pPr marL="457200" marR="0" lvl="0" indent="-457200">
                        <a:lnSpc>
                          <a:spcPct val="107000"/>
                        </a:lnSpc>
                        <a:spcBef>
                          <a:spcPts val="0"/>
                        </a:spcBef>
                        <a:spcAft>
                          <a:spcPts val="0"/>
                        </a:spcAft>
                        <a:buFont typeface="+mj-lt"/>
                        <a:buAutoNum type="arabicPeriod"/>
                      </a:pPr>
                      <a:endParaRPr lang="en-US" sz="2000" dirty="0">
                        <a:effectLst/>
                      </a:endParaRPr>
                    </a:p>
                    <a:p>
                      <a:pPr marL="457200" marR="0" lvl="0" indent="-457200">
                        <a:lnSpc>
                          <a:spcPct val="107000"/>
                        </a:lnSpc>
                        <a:spcBef>
                          <a:spcPts val="0"/>
                        </a:spcBef>
                        <a:spcAft>
                          <a:spcPts val="0"/>
                        </a:spcAft>
                        <a:buFont typeface="+mj-lt"/>
                        <a:buAutoNum type="arabicPeriod"/>
                      </a:pPr>
                      <a:r>
                        <a:rPr lang="en-US" sz="2000" dirty="0">
                          <a:effectLst/>
                        </a:rPr>
                        <a:t>Understand norms in your program.</a:t>
                      </a:r>
                    </a:p>
                    <a:p>
                      <a:pPr marL="457200" marR="0" lvl="0" indent="-457200">
                        <a:lnSpc>
                          <a:spcPct val="107000"/>
                        </a:lnSpc>
                        <a:spcBef>
                          <a:spcPts val="0"/>
                        </a:spcBef>
                        <a:spcAft>
                          <a:spcPts val="0"/>
                        </a:spcAft>
                        <a:buFont typeface="+mj-lt"/>
                        <a:buAutoNum type="arabicPeriod"/>
                      </a:pPr>
                      <a:r>
                        <a:rPr lang="en-US" sz="2000" dirty="0">
                          <a:effectLst/>
                        </a:rPr>
                        <a:t>Segment your Main Population Group(s). </a:t>
                      </a:r>
                    </a:p>
                    <a:p>
                      <a:pPr marL="457200" marR="0" lvl="0" indent="-457200">
                        <a:lnSpc>
                          <a:spcPct val="107000"/>
                        </a:lnSpc>
                        <a:spcBef>
                          <a:spcPts val="0"/>
                        </a:spcBef>
                        <a:spcAft>
                          <a:spcPts val="0"/>
                        </a:spcAft>
                        <a:buFont typeface="+mj-lt"/>
                        <a:buAutoNum type="arabicPeriod"/>
                      </a:pPr>
                      <a:r>
                        <a:rPr lang="en-US" sz="2000" dirty="0">
                          <a:effectLst/>
                        </a:rPr>
                        <a:t>Set your social norms exploration objectives.</a:t>
                      </a:r>
                    </a:p>
                    <a:p>
                      <a:pPr marL="457200" marR="0" lvl="0" indent="-457200">
                        <a:lnSpc>
                          <a:spcPct val="107000"/>
                        </a:lnSpc>
                        <a:spcBef>
                          <a:spcPts val="0"/>
                        </a:spcBef>
                        <a:spcAft>
                          <a:spcPts val="0"/>
                        </a:spcAft>
                        <a:buFont typeface="+mj-lt"/>
                        <a:buAutoNum type="arabicPeriod"/>
                      </a:pPr>
                      <a:r>
                        <a:rPr lang="en-US" sz="2000" dirty="0">
                          <a:effectLst/>
                        </a:rPr>
                        <a:t>Choose your social norms exploration exercises.</a:t>
                      </a:r>
                    </a:p>
                    <a:p>
                      <a:pPr marL="457200" marR="0" lvl="0" indent="-457200">
                        <a:lnSpc>
                          <a:spcPct val="107000"/>
                        </a:lnSpc>
                        <a:spcBef>
                          <a:spcPts val="0"/>
                        </a:spcBef>
                        <a:spcAft>
                          <a:spcPts val="0"/>
                        </a:spcAft>
                        <a:buFont typeface="+mj-lt"/>
                        <a:buAutoNum type="arabicPeriod"/>
                      </a:pPr>
                      <a:r>
                        <a:rPr lang="en-US" sz="2000" dirty="0">
                          <a:effectLst/>
                        </a:rPr>
                        <a:t>Determine the number of communities and participants to engage.</a:t>
                      </a:r>
                    </a:p>
                    <a:p>
                      <a:pPr marL="457200" marR="0" lvl="0" indent="-457200">
                        <a:lnSpc>
                          <a:spcPct val="107000"/>
                        </a:lnSpc>
                        <a:spcBef>
                          <a:spcPts val="0"/>
                        </a:spcBef>
                        <a:spcAft>
                          <a:spcPts val="0"/>
                        </a:spcAft>
                        <a:buFont typeface="+mj-lt"/>
                        <a:buAutoNum type="arabicPeriod"/>
                      </a:pPr>
                      <a:r>
                        <a:rPr lang="en-US" sz="2000" dirty="0">
                          <a:effectLst/>
                        </a:rPr>
                        <a:t>Plan and prepare for fieldwork.</a:t>
                      </a:r>
                      <a:endParaRPr lang="en-US" sz="2000" b="0" dirty="0">
                        <a:effectLst/>
                        <a:latin typeface="+mn-lt"/>
                      </a:endParaRPr>
                    </a:p>
                  </a:txBody>
                  <a:tcPr marL="53717" marR="53717" marT="0" marB="0"/>
                </a:tc>
                <a:tc>
                  <a:txBody>
                    <a:bodyPr/>
                    <a:lstStyle/>
                    <a:p>
                      <a:pPr marL="57150" marR="0" indent="0">
                        <a:lnSpc>
                          <a:spcPct val="107000"/>
                        </a:lnSpc>
                        <a:spcBef>
                          <a:spcPts val="0"/>
                        </a:spcBef>
                        <a:spcAft>
                          <a:spcPts val="0"/>
                        </a:spcAft>
                        <a:buFont typeface="Arial" panose="020B0604020202020204" pitchFamily="34" charset="0"/>
                        <a:buNone/>
                      </a:pPr>
                      <a:endParaRPr lang="en-US" sz="2000" dirty="0">
                        <a:effectLst/>
                      </a:endParaRPr>
                    </a:p>
                    <a:p>
                      <a:pPr marL="57150" marR="0" indent="0">
                        <a:lnSpc>
                          <a:spcPct val="107000"/>
                        </a:lnSpc>
                        <a:spcBef>
                          <a:spcPts val="0"/>
                        </a:spcBef>
                        <a:spcAft>
                          <a:spcPts val="0"/>
                        </a:spcAft>
                        <a:buFont typeface="Arial" panose="020B0604020202020204" pitchFamily="34" charset="0"/>
                        <a:buNone/>
                      </a:pPr>
                      <a:r>
                        <a:rPr lang="en-US" sz="2000" dirty="0">
                          <a:effectLst/>
                        </a:rPr>
                        <a:t>Core team - responsible for leading process</a:t>
                      </a:r>
                    </a:p>
                    <a:p>
                      <a:pPr marL="57150" marR="0" indent="0">
                        <a:lnSpc>
                          <a:spcPct val="107000"/>
                        </a:lnSpc>
                        <a:spcBef>
                          <a:spcPts val="0"/>
                        </a:spcBef>
                        <a:spcAft>
                          <a:spcPts val="0"/>
                        </a:spcAft>
                        <a:buFont typeface="Arial" panose="020B0604020202020204" pitchFamily="34" charset="0"/>
                        <a:buNone/>
                      </a:pPr>
                      <a:endParaRPr lang="en-US" sz="2000" dirty="0">
                        <a:effectLst/>
                      </a:endParaRPr>
                    </a:p>
                    <a:p>
                      <a:pPr marL="57150" marR="0" indent="0">
                        <a:lnSpc>
                          <a:spcPct val="107000"/>
                        </a:lnSpc>
                        <a:spcBef>
                          <a:spcPts val="0"/>
                        </a:spcBef>
                        <a:spcAft>
                          <a:spcPts val="0"/>
                        </a:spcAft>
                        <a:buFont typeface="Arial" panose="020B0604020202020204" pitchFamily="34" charset="0"/>
                        <a:buNone/>
                      </a:pPr>
                      <a:r>
                        <a:rPr lang="en-US" sz="2000" dirty="0">
                          <a:effectLst/>
                        </a:rPr>
                        <a:t>Field team - responsible for gathering information</a:t>
                      </a:r>
                      <a:endParaRPr lang="en-US" sz="2000" dirty="0">
                        <a:effectLst/>
                        <a:latin typeface="+mn-lt"/>
                        <a:ea typeface="Calibri" panose="020F0502020204030204" pitchFamily="34" charset="0"/>
                        <a:cs typeface="Times New Roman" panose="02020603050405020304" pitchFamily="18" charset="0"/>
                      </a:endParaRPr>
                    </a:p>
                  </a:txBody>
                  <a:tcPr marL="53717" marR="53717" marT="0" marB="0"/>
                </a:tc>
                <a:tc>
                  <a:txBody>
                    <a:bodyPr/>
                    <a:lstStyle/>
                    <a:p>
                      <a:pPr marL="0" marR="0" indent="0">
                        <a:lnSpc>
                          <a:spcPct val="107000"/>
                        </a:lnSpc>
                        <a:spcBef>
                          <a:spcPts val="0"/>
                        </a:spcBef>
                        <a:spcAft>
                          <a:spcPts val="0"/>
                        </a:spcAft>
                        <a:buFont typeface="Arial" panose="020B0604020202020204" pitchFamily="34" charset="0"/>
                        <a:buNone/>
                      </a:pPr>
                      <a:endParaRPr lang="en-US" sz="2000" dirty="0">
                        <a:effectLst/>
                      </a:endParaRPr>
                    </a:p>
                    <a:p>
                      <a:pPr marL="0" marR="0" indent="0">
                        <a:lnSpc>
                          <a:spcPct val="107000"/>
                        </a:lnSpc>
                        <a:spcBef>
                          <a:spcPts val="0"/>
                        </a:spcBef>
                        <a:spcAft>
                          <a:spcPts val="0"/>
                        </a:spcAft>
                        <a:buFont typeface="Arial" panose="020B0604020202020204" pitchFamily="34" charset="0"/>
                        <a:buNone/>
                      </a:pPr>
                      <a:r>
                        <a:rPr lang="en-US" sz="2000" dirty="0">
                          <a:effectLst/>
                        </a:rPr>
                        <a:t>~2 days</a:t>
                      </a:r>
                      <a:endParaRPr lang="en-US" sz="2000" dirty="0">
                        <a:effectLst/>
                        <a:latin typeface="+mn-lt"/>
                        <a:ea typeface="Calibri" panose="020F0502020204030204" pitchFamily="34" charset="0"/>
                        <a:cs typeface="Times New Roman" panose="02020603050405020304" pitchFamily="18" charset="0"/>
                      </a:endParaRPr>
                    </a:p>
                  </a:txBody>
                  <a:tcPr marL="53717" marR="53717" marT="0" marB="0"/>
                </a:tc>
                <a:tc>
                  <a:txBody>
                    <a:bodyPr/>
                    <a:lstStyle/>
                    <a:p>
                      <a:pPr marL="0" marR="0" indent="0">
                        <a:lnSpc>
                          <a:spcPct val="107000"/>
                        </a:lnSpc>
                        <a:spcBef>
                          <a:spcPts val="0"/>
                        </a:spcBef>
                        <a:spcAft>
                          <a:spcPts val="0"/>
                        </a:spcAft>
                        <a:buFont typeface="Arial" panose="020B0604020202020204" pitchFamily="34" charset="0"/>
                        <a:buNone/>
                      </a:pPr>
                      <a:endParaRPr lang="en-US" sz="2000" dirty="0">
                        <a:effectLst/>
                      </a:endParaRPr>
                    </a:p>
                    <a:p>
                      <a:pPr marL="69850" marR="0" indent="0">
                        <a:lnSpc>
                          <a:spcPct val="107000"/>
                        </a:lnSpc>
                        <a:spcBef>
                          <a:spcPts val="0"/>
                        </a:spcBef>
                        <a:spcAft>
                          <a:spcPts val="0"/>
                        </a:spcAft>
                        <a:buFont typeface="Arial" panose="020B0604020202020204" pitchFamily="34" charset="0"/>
                        <a:buNone/>
                        <a:tabLst/>
                      </a:pPr>
                      <a:r>
                        <a:rPr lang="en-US" sz="2000" dirty="0">
                          <a:effectLst/>
                        </a:rPr>
                        <a:t>Computers, block notes, flip charts and markers </a:t>
                      </a:r>
                    </a:p>
                    <a:p>
                      <a:pPr marL="69850" marR="0" indent="0">
                        <a:lnSpc>
                          <a:spcPct val="107000"/>
                        </a:lnSpc>
                        <a:spcBef>
                          <a:spcPts val="0"/>
                        </a:spcBef>
                        <a:spcAft>
                          <a:spcPts val="0"/>
                        </a:spcAft>
                        <a:buFont typeface="Arial" panose="020B0604020202020204" pitchFamily="34" charset="0"/>
                        <a:buNone/>
                        <a:tabLst/>
                      </a:pPr>
                      <a:endParaRPr lang="en-US" sz="2000" dirty="0">
                        <a:effectLst/>
                      </a:endParaRPr>
                    </a:p>
                    <a:p>
                      <a:pPr marL="69850" marR="0" indent="0">
                        <a:lnSpc>
                          <a:spcPct val="107000"/>
                        </a:lnSpc>
                        <a:spcBef>
                          <a:spcPts val="0"/>
                        </a:spcBef>
                        <a:spcAft>
                          <a:spcPts val="0"/>
                        </a:spcAft>
                        <a:buFont typeface="Arial" panose="020B0604020202020204" pitchFamily="34" charset="0"/>
                        <a:buNone/>
                        <a:tabLst/>
                      </a:pPr>
                      <a:r>
                        <a:rPr lang="en-US" sz="2000" dirty="0">
                          <a:effectLst/>
                        </a:rPr>
                        <a:t>If a slide deck is used, a projector and screen</a:t>
                      </a:r>
                      <a:endParaRPr lang="en-US" sz="2000" dirty="0">
                        <a:effectLst/>
                        <a:latin typeface="+mn-lt"/>
                        <a:ea typeface="Calibri" panose="020F0502020204030204" pitchFamily="34" charset="0"/>
                        <a:cs typeface="Times New Roman" panose="02020603050405020304" pitchFamily="18" charset="0"/>
                      </a:endParaRPr>
                    </a:p>
                  </a:txBody>
                  <a:tcPr marL="53717" marR="53717" marT="0" marB="0"/>
                </a:tc>
                <a:extLst>
                  <a:ext uri="{0D108BD9-81ED-4DB2-BD59-A6C34878D82A}">
                    <a16:rowId xmlns:a16="http://schemas.microsoft.com/office/drawing/2014/main" val="1088178336"/>
                  </a:ext>
                </a:extLst>
              </a:tr>
            </a:tbl>
          </a:graphicData>
        </a:graphic>
      </p:graphicFrame>
      <p:sp>
        <p:nvSpPr>
          <p:cNvPr id="10" name="Text Placeholder 9"/>
          <p:cNvSpPr>
            <a:spLocks noGrp="1"/>
          </p:cNvSpPr>
          <p:nvPr>
            <p:ph type="body" sz="quarter" idx="16"/>
          </p:nvPr>
        </p:nvSpPr>
        <p:spPr/>
        <p:txBody>
          <a:bodyPr/>
          <a:lstStyle/>
          <a:p>
            <a:r>
              <a:rPr lang="en-US" dirty="0"/>
              <a:t>PAGE 13</a:t>
            </a:r>
          </a:p>
        </p:txBody>
      </p:sp>
      <p:sp>
        <p:nvSpPr>
          <p:cNvPr id="12" name="Text Placeholder 11"/>
          <p:cNvSpPr>
            <a:spLocks noGrp="1"/>
          </p:cNvSpPr>
          <p:nvPr>
            <p:ph type="body" sz="quarter" idx="17"/>
          </p:nvPr>
        </p:nvSpPr>
        <p:spPr/>
        <p:txBody>
          <a:bodyPr/>
          <a:lstStyle/>
          <a:p>
            <a:r>
              <a:rPr lang="en-US" dirty="0"/>
              <a:t>IN OFFICE</a:t>
            </a:r>
          </a:p>
        </p:txBody>
      </p:sp>
      <p:sp>
        <p:nvSpPr>
          <p:cNvPr id="2" name="Slide Number Placeholder 1">
            <a:extLst>
              <a:ext uri="{FF2B5EF4-FFF2-40B4-BE49-F238E27FC236}">
                <a16:creationId xmlns:a16="http://schemas.microsoft.com/office/drawing/2014/main" id="{74ED62C8-225E-7273-DB0D-A7763042ACE8}"/>
              </a:ext>
            </a:extLst>
          </p:cNvPr>
          <p:cNvSpPr>
            <a:spLocks noGrp="1"/>
          </p:cNvSpPr>
          <p:nvPr>
            <p:ph type="sldNum" sz="quarter" idx="12"/>
          </p:nvPr>
        </p:nvSpPr>
        <p:spPr/>
        <p:txBody>
          <a:bodyPr/>
          <a:lstStyle/>
          <a:p>
            <a:fld id="{5805A9EC-108B-40EA-95FB-2468C466EA14}" type="slidenum">
              <a:rPr lang="en-US" smtClean="0"/>
              <a:t>70</a:t>
            </a:fld>
            <a:endParaRPr lang="en-US" dirty="0"/>
          </a:p>
        </p:txBody>
      </p:sp>
    </p:spTree>
    <p:extLst>
      <p:ext uri="{BB962C8B-B14F-4D97-AF65-F5344CB8AC3E}">
        <p14:creationId xmlns:p14="http://schemas.microsoft.com/office/powerpoint/2010/main" val="21499183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48CC16-C964-F14E-9F04-F022E5CDAD7A}"/>
              </a:ext>
            </a:extLst>
          </p:cNvPr>
          <p:cNvSpPr>
            <a:spLocks noGrp="1"/>
          </p:cNvSpPr>
          <p:nvPr>
            <p:ph idx="1"/>
          </p:nvPr>
        </p:nvSpPr>
        <p:spPr/>
        <p:txBody>
          <a:bodyPr/>
          <a:lstStyle/>
          <a:p>
            <a:pPr>
              <a:defRPr/>
            </a:pPr>
            <a:r>
              <a:rPr lang="en-US" b="1" dirty="0"/>
              <a:t>Core Team</a:t>
            </a:r>
            <a:r>
              <a:rPr lang="en-US" dirty="0"/>
              <a:t>: Leads the exploration process, plans and prepares activities, supports the field team.</a:t>
            </a:r>
          </a:p>
          <a:p>
            <a:pPr>
              <a:defRPr/>
            </a:pPr>
            <a:r>
              <a:rPr lang="en-US" b="1" dirty="0"/>
              <a:t>Field Team</a:t>
            </a:r>
            <a:r>
              <a:rPr lang="en-US" dirty="0"/>
              <a:t>: Lead information gathering on the ground</a:t>
            </a:r>
          </a:p>
          <a:p>
            <a:pPr>
              <a:defRPr/>
            </a:pPr>
            <a:r>
              <a:rPr lang="en-US" b="1" dirty="0"/>
              <a:t>Interview Team(s)</a:t>
            </a:r>
            <a:r>
              <a:rPr lang="en-US" dirty="0"/>
              <a:t>: Segments of the field team, who may separate across sites to reach the populations. </a:t>
            </a:r>
          </a:p>
          <a:p>
            <a:pPr>
              <a:defRPr/>
            </a:pPr>
            <a:r>
              <a:rPr lang="en-US" b="1" dirty="0"/>
              <a:t>Analysis Team</a:t>
            </a:r>
            <a:r>
              <a:rPr lang="en-US" dirty="0"/>
              <a:t>: The core and field team, who jointly are responsible for the analysis of findings.</a:t>
            </a:r>
          </a:p>
          <a:p>
            <a:pPr marL="0" indent="0">
              <a:buNone/>
            </a:pPr>
            <a:endParaRPr lang="en-US" dirty="0"/>
          </a:p>
        </p:txBody>
      </p:sp>
      <p:sp>
        <p:nvSpPr>
          <p:cNvPr id="7" name="Title 1">
            <a:extLst>
              <a:ext uri="{FF2B5EF4-FFF2-40B4-BE49-F238E27FC236}">
                <a16:creationId xmlns:a16="http://schemas.microsoft.com/office/drawing/2014/main" id="{C5CD1DF3-2C68-4E3A-8A8F-FEDD93F7EDB9}"/>
              </a:ext>
            </a:extLst>
          </p:cNvPr>
          <p:cNvSpPr>
            <a:spLocks noGrp="1"/>
          </p:cNvSpPr>
          <p:nvPr>
            <p:ph type="title"/>
          </p:nvPr>
        </p:nvSpPr>
        <p:spPr>
          <a:xfrm>
            <a:off x="3962400" y="669103"/>
            <a:ext cx="5890059" cy="869708"/>
          </a:xfrm>
        </p:spPr>
        <p:txBody>
          <a:bodyPr>
            <a:normAutofit/>
          </a:bodyPr>
          <a:lstStyle/>
          <a:p>
            <a:pPr algn="l">
              <a:lnSpc>
                <a:spcPct val="80000"/>
              </a:lnSpc>
            </a:pPr>
            <a:r>
              <a:rPr lang="en-US" b="1" dirty="0">
                <a:latin typeface="Tw Cen MT Condensed" panose="020B0606020104020203" pitchFamily="34" charset="77"/>
              </a:rPr>
              <a:t>EXPLORATION “</a:t>
            </a:r>
            <a:r>
              <a:rPr lang="en-US" dirty="0">
                <a:latin typeface="Tw Cen MT Condensed" panose="020B0606020104020203" pitchFamily="34" charset="77"/>
              </a:rPr>
              <a:t>TEAMS”</a:t>
            </a:r>
          </a:p>
        </p:txBody>
      </p:sp>
      <p:sp>
        <p:nvSpPr>
          <p:cNvPr id="3" name="Text Placeholder 2">
            <a:extLst>
              <a:ext uri="{FF2B5EF4-FFF2-40B4-BE49-F238E27FC236}">
                <a16:creationId xmlns:a16="http://schemas.microsoft.com/office/drawing/2014/main" id="{2ADDBCC8-74E2-9C4C-A28D-38827A51A50B}"/>
              </a:ext>
            </a:extLst>
          </p:cNvPr>
          <p:cNvSpPr>
            <a:spLocks noGrp="1"/>
          </p:cNvSpPr>
          <p:nvPr>
            <p:ph type="body" sz="quarter" idx="13"/>
          </p:nvPr>
        </p:nvSpPr>
        <p:spPr>
          <a:xfrm>
            <a:off x="10744200" y="838200"/>
            <a:ext cx="1080424" cy="365125"/>
          </a:xfrm>
        </p:spPr>
        <p:txBody>
          <a:bodyPr>
            <a:normAutofit/>
          </a:bodyPr>
          <a:lstStyle/>
          <a:p>
            <a:r>
              <a:rPr lang="en-US" dirty="0"/>
              <a:t>PAGE 14 &amp; 45</a:t>
            </a:r>
          </a:p>
        </p:txBody>
      </p:sp>
      <p:sp>
        <p:nvSpPr>
          <p:cNvPr id="8" name="Content Placeholder 2">
            <a:extLst>
              <a:ext uri="{FF2B5EF4-FFF2-40B4-BE49-F238E27FC236}">
                <a16:creationId xmlns:a16="http://schemas.microsoft.com/office/drawing/2014/main" id="{15C87E64-1CFB-4E5A-A007-B045AB38A5C6}"/>
              </a:ext>
            </a:extLst>
          </p:cNvPr>
          <p:cNvSpPr txBox="1">
            <a:spLocks/>
          </p:cNvSpPr>
          <p:nvPr/>
        </p:nvSpPr>
        <p:spPr>
          <a:xfrm>
            <a:off x="874363" y="6269932"/>
            <a:ext cx="10822404" cy="3668126"/>
          </a:xfrm>
          <a:prstGeom prst="rect">
            <a:avLst/>
          </a:prstGeom>
        </p:spPr>
        <p:txBody>
          <a:bodyPr>
            <a:noAutofit/>
          </a:bodyPr>
          <a:lstStyle>
            <a:lvl1pPr marL="342900" indent="-342900" algn="l" defTabSz="914400" rtl="0" eaLnBrk="1" latinLnBrk="0" hangingPunct="1">
              <a:spcBef>
                <a:spcPct val="20000"/>
              </a:spcBef>
              <a:buFont typeface="Wingdings" panose="05000000000000000000" pitchFamily="2" charset="2"/>
              <a:buChar char="ü"/>
              <a:defRPr sz="3200" kern="1200">
                <a:solidFill>
                  <a:schemeClr val="tx1"/>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sz="3200" b="0" i="0" u="none" strike="noStrike" kern="1200" cap="none" spc="0" normalizeH="0" baseline="0" noProof="0" dirty="0">
              <a:ln>
                <a:noFill/>
              </a:ln>
              <a:solidFill>
                <a:srgbClr val="393941"/>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CDA54D66-EC4F-A470-A166-99467EE83E44}"/>
              </a:ext>
            </a:extLst>
          </p:cNvPr>
          <p:cNvSpPr>
            <a:spLocks noGrp="1"/>
          </p:cNvSpPr>
          <p:nvPr>
            <p:ph type="sldNum" sz="quarter" idx="12"/>
          </p:nvPr>
        </p:nvSpPr>
        <p:spPr/>
        <p:txBody>
          <a:bodyPr/>
          <a:lstStyle/>
          <a:p>
            <a:fld id="{5805A9EC-108B-40EA-95FB-2468C466EA14}" type="slidenum">
              <a:rPr lang="en-US" smtClean="0"/>
              <a:t>71</a:t>
            </a:fld>
            <a:endParaRPr lang="en-US" dirty="0"/>
          </a:p>
        </p:txBody>
      </p:sp>
    </p:spTree>
    <p:extLst>
      <p:ext uri="{BB962C8B-B14F-4D97-AF65-F5344CB8AC3E}">
        <p14:creationId xmlns:p14="http://schemas.microsoft.com/office/powerpoint/2010/main" val="6758508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As a first step, the core team engaged in the social norms exploration should </a:t>
            </a:r>
            <a:r>
              <a:rPr lang="en-US" b="1" dirty="0"/>
              <a:t>review the essentials of social norms content </a:t>
            </a:r>
            <a:r>
              <a:rPr lang="en-US" dirty="0"/>
              <a:t>and begin relating the concepts to the program/project context through </a:t>
            </a:r>
            <a:r>
              <a:rPr lang="en-US" b="1" dirty="0"/>
              <a:t>using a Problem Tree Analysis Exercise</a:t>
            </a:r>
            <a:r>
              <a:rPr lang="en-US" dirty="0"/>
              <a:t>. </a:t>
            </a:r>
          </a:p>
          <a:p>
            <a:pPr lvl="0"/>
            <a:endParaRPr lang="en-US" dirty="0"/>
          </a:p>
          <a:p>
            <a:endParaRPr lang="en-US" dirty="0"/>
          </a:p>
        </p:txBody>
      </p:sp>
      <p:sp>
        <p:nvSpPr>
          <p:cNvPr id="19" name="Text Placeholder 18"/>
          <p:cNvSpPr>
            <a:spLocks noGrp="1"/>
          </p:cNvSpPr>
          <p:nvPr>
            <p:ph type="body" sz="quarter" idx="13"/>
          </p:nvPr>
        </p:nvSpPr>
        <p:spPr/>
        <p:txBody>
          <a:bodyPr/>
          <a:lstStyle/>
          <a:p>
            <a:r>
              <a:rPr lang="en-US" dirty="0"/>
              <a:t>PAGE 15</a:t>
            </a:r>
          </a:p>
        </p:txBody>
      </p:sp>
      <p:sp>
        <p:nvSpPr>
          <p:cNvPr id="13" name="Text Placeholder 12"/>
          <p:cNvSpPr>
            <a:spLocks noGrp="1"/>
          </p:cNvSpPr>
          <p:nvPr>
            <p:ph type="body" sz="quarter" idx="14"/>
          </p:nvPr>
        </p:nvSpPr>
        <p:spPr/>
        <p:txBody>
          <a:bodyPr/>
          <a:lstStyle/>
          <a:p>
            <a:endParaRPr lang="en-US" dirty="0"/>
          </a:p>
        </p:txBody>
      </p:sp>
      <p:sp>
        <p:nvSpPr>
          <p:cNvPr id="21" name="Text Placeholder 20"/>
          <p:cNvSpPr>
            <a:spLocks noGrp="1"/>
          </p:cNvSpPr>
          <p:nvPr>
            <p:ph type="body" sz="quarter" idx="15"/>
          </p:nvPr>
        </p:nvSpPr>
        <p:spPr/>
        <p:txBody>
          <a:bodyPr/>
          <a:lstStyle/>
          <a:p>
            <a:r>
              <a:rPr lang="en-US" dirty="0"/>
              <a:t>IN OFFICE</a:t>
            </a:r>
          </a:p>
        </p:txBody>
      </p:sp>
      <p:sp>
        <p:nvSpPr>
          <p:cNvPr id="2" name="Title 1"/>
          <p:cNvSpPr>
            <a:spLocks noGrp="1"/>
          </p:cNvSpPr>
          <p:nvPr>
            <p:ph type="title"/>
          </p:nvPr>
        </p:nvSpPr>
        <p:spPr/>
        <p:txBody>
          <a:bodyPr>
            <a:normAutofit/>
          </a:bodyPr>
          <a:lstStyle/>
          <a:p>
            <a:r>
              <a:rPr lang="en-US" dirty="0"/>
              <a:t>UNDERSTAND NORMS IN YOUR PROGRAM</a:t>
            </a:r>
          </a:p>
        </p:txBody>
      </p:sp>
      <p:sp>
        <p:nvSpPr>
          <p:cNvPr id="4" name="Slide Number Placeholder 3">
            <a:extLst>
              <a:ext uri="{FF2B5EF4-FFF2-40B4-BE49-F238E27FC236}">
                <a16:creationId xmlns:a16="http://schemas.microsoft.com/office/drawing/2014/main" id="{BBEB8E11-9B60-1CB3-20C0-227D3F0C498A}"/>
              </a:ext>
            </a:extLst>
          </p:cNvPr>
          <p:cNvSpPr>
            <a:spLocks noGrp="1"/>
          </p:cNvSpPr>
          <p:nvPr>
            <p:ph type="sldNum" sz="quarter" idx="12"/>
          </p:nvPr>
        </p:nvSpPr>
        <p:spPr/>
        <p:txBody>
          <a:bodyPr/>
          <a:lstStyle/>
          <a:p>
            <a:fld id="{5805A9EC-108B-40EA-95FB-2468C466EA14}" type="slidenum">
              <a:rPr lang="en-US" smtClean="0"/>
              <a:t>72</a:t>
            </a:fld>
            <a:endParaRPr lang="en-US" dirty="0"/>
          </a:p>
        </p:txBody>
      </p:sp>
    </p:spTree>
    <p:extLst>
      <p:ext uri="{BB962C8B-B14F-4D97-AF65-F5344CB8AC3E}">
        <p14:creationId xmlns:p14="http://schemas.microsoft.com/office/powerpoint/2010/main" val="39685789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C301E54-E216-4374-BF71-36C62F81455D}"/>
              </a:ext>
            </a:extLst>
          </p:cNvPr>
          <p:cNvSpPr/>
          <p:nvPr/>
        </p:nvSpPr>
        <p:spPr>
          <a:xfrm>
            <a:off x="4483806" y="1179979"/>
            <a:ext cx="4876800" cy="5696309"/>
          </a:xfrm>
          <a:prstGeom prst="rect">
            <a:avLst/>
          </a:prstGeom>
          <a:solidFill>
            <a:srgbClr val="2BB67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A6DD9F5-2F65-4FC4-A952-B9D66020E83A}"/>
              </a:ext>
            </a:extLst>
          </p:cNvPr>
          <p:cNvPicPr>
            <a:picLocks noChangeAspect="1"/>
          </p:cNvPicPr>
          <p:nvPr/>
        </p:nvPicPr>
        <p:blipFill>
          <a:blip r:embed="rId3"/>
          <a:stretch>
            <a:fillRect/>
          </a:stretch>
        </p:blipFill>
        <p:spPr>
          <a:xfrm>
            <a:off x="4877060" y="1498293"/>
            <a:ext cx="4090292" cy="5029200"/>
          </a:xfrm>
          <a:prstGeom prst="rect">
            <a:avLst/>
          </a:prstGeom>
          <a:solidFill>
            <a:schemeClr val="bg1"/>
          </a:solidFill>
        </p:spPr>
      </p:pic>
      <p:sp>
        <p:nvSpPr>
          <p:cNvPr id="3" name="Content Placeholder 2"/>
          <p:cNvSpPr>
            <a:spLocks noGrp="1"/>
          </p:cNvSpPr>
          <p:nvPr>
            <p:ph idx="1"/>
          </p:nvPr>
        </p:nvSpPr>
        <p:spPr>
          <a:xfrm>
            <a:off x="393515" y="1498292"/>
            <a:ext cx="3697037" cy="4978707"/>
          </a:xfrm>
        </p:spPr>
        <p:txBody>
          <a:bodyPr/>
          <a:lstStyle/>
          <a:p>
            <a:pPr marL="0" lvl="0" indent="0">
              <a:buNone/>
            </a:pPr>
            <a:r>
              <a:rPr lang="en-US" sz="2400" dirty="0"/>
              <a:t>Here is a problem tree from a team’s  exercise looking into the behavior of ‘low use of family planning’. </a:t>
            </a:r>
          </a:p>
          <a:p>
            <a:pPr marL="0" lvl="0" indent="0">
              <a:buNone/>
            </a:pPr>
            <a:endParaRPr lang="en-US" sz="2400" dirty="0"/>
          </a:p>
          <a:p>
            <a:pPr marL="0" lvl="0" indent="0">
              <a:buNone/>
            </a:pPr>
            <a:r>
              <a:rPr lang="en-US" sz="2400" dirty="0"/>
              <a:t>The team conducted the analysis, circled and labeled factors, and for each normative factor, created a post-it note with details of the causes and sanctions. </a:t>
            </a:r>
          </a:p>
          <a:p>
            <a:pPr lvl="0"/>
            <a:endParaRPr lang="en-US" dirty="0"/>
          </a:p>
          <a:p>
            <a:endParaRPr lang="en-US" dirty="0"/>
          </a:p>
        </p:txBody>
      </p:sp>
      <p:sp>
        <p:nvSpPr>
          <p:cNvPr id="12" name="Text Placeholder 11"/>
          <p:cNvSpPr>
            <a:spLocks noGrp="1"/>
          </p:cNvSpPr>
          <p:nvPr>
            <p:ph type="body" sz="quarter" idx="13"/>
          </p:nvPr>
        </p:nvSpPr>
        <p:spPr/>
        <p:txBody>
          <a:bodyPr/>
          <a:lstStyle/>
          <a:p>
            <a:r>
              <a:rPr lang="en-US" dirty="0"/>
              <a:t>PAGE 15</a:t>
            </a:r>
          </a:p>
        </p:txBody>
      </p:sp>
      <p:sp>
        <p:nvSpPr>
          <p:cNvPr id="13" name="Text Placeholder 12"/>
          <p:cNvSpPr>
            <a:spLocks noGrp="1"/>
          </p:cNvSpPr>
          <p:nvPr>
            <p:ph type="body" sz="quarter" idx="14"/>
          </p:nvPr>
        </p:nvSpPr>
        <p:spPr/>
        <p:txBody>
          <a:bodyPr/>
          <a:lstStyle/>
          <a:p>
            <a:endParaRPr lang="en-US" dirty="0"/>
          </a:p>
        </p:txBody>
      </p:sp>
      <p:sp>
        <p:nvSpPr>
          <p:cNvPr id="14" name="Text Placeholder 13"/>
          <p:cNvSpPr>
            <a:spLocks noGrp="1"/>
          </p:cNvSpPr>
          <p:nvPr>
            <p:ph type="body" sz="quarter" idx="15"/>
          </p:nvPr>
        </p:nvSpPr>
        <p:spPr/>
        <p:txBody>
          <a:bodyPr/>
          <a:lstStyle/>
          <a:p>
            <a:r>
              <a:rPr lang="en-US" dirty="0"/>
              <a:t>IN OFFICE</a:t>
            </a:r>
          </a:p>
        </p:txBody>
      </p:sp>
      <p:sp>
        <p:nvSpPr>
          <p:cNvPr id="2" name="Title 1"/>
          <p:cNvSpPr>
            <a:spLocks noGrp="1"/>
          </p:cNvSpPr>
          <p:nvPr>
            <p:ph type="title"/>
          </p:nvPr>
        </p:nvSpPr>
        <p:spPr/>
        <p:txBody>
          <a:bodyPr>
            <a:normAutofit/>
          </a:bodyPr>
          <a:lstStyle/>
          <a:p>
            <a:r>
              <a:rPr lang="en-US" dirty="0"/>
              <a:t>UNDERSTAND NORMS IN YOUR PROGRAM</a:t>
            </a:r>
          </a:p>
        </p:txBody>
      </p:sp>
      <p:sp>
        <p:nvSpPr>
          <p:cNvPr id="4" name="Slide Number Placeholder 3">
            <a:extLst>
              <a:ext uri="{FF2B5EF4-FFF2-40B4-BE49-F238E27FC236}">
                <a16:creationId xmlns:a16="http://schemas.microsoft.com/office/drawing/2014/main" id="{7DC71C20-EC33-E693-4F34-85C539C9C849}"/>
              </a:ext>
            </a:extLst>
          </p:cNvPr>
          <p:cNvSpPr>
            <a:spLocks noGrp="1"/>
          </p:cNvSpPr>
          <p:nvPr>
            <p:ph type="sldNum" sz="quarter" idx="12"/>
          </p:nvPr>
        </p:nvSpPr>
        <p:spPr/>
        <p:txBody>
          <a:bodyPr/>
          <a:lstStyle/>
          <a:p>
            <a:fld id="{5805A9EC-108B-40EA-95FB-2468C466EA14}" type="slidenum">
              <a:rPr lang="en-US" smtClean="0"/>
              <a:t>73</a:t>
            </a:fld>
            <a:endParaRPr lang="en-US" dirty="0"/>
          </a:p>
        </p:txBody>
      </p:sp>
    </p:spTree>
    <p:extLst>
      <p:ext uri="{BB962C8B-B14F-4D97-AF65-F5344CB8AC3E}">
        <p14:creationId xmlns:p14="http://schemas.microsoft.com/office/powerpoint/2010/main" val="29405120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r>
              <a:rPr lang="en-US" dirty="0"/>
              <a:t>Next, you’ll narrow down the main population(s) to focus on for your social norms exploration, especially if your beneficiaries belong to a broader group (e.g. young women). </a:t>
            </a:r>
          </a:p>
          <a:p>
            <a:r>
              <a:rPr lang="en-US" dirty="0"/>
              <a:t>This will help in future planning for the overall social norms exploration. </a:t>
            </a:r>
          </a:p>
          <a:p>
            <a:endParaRPr lang="en-US" dirty="0"/>
          </a:p>
        </p:txBody>
      </p:sp>
      <p:sp>
        <p:nvSpPr>
          <p:cNvPr id="13" name="Text Placeholder 12"/>
          <p:cNvSpPr>
            <a:spLocks noGrp="1"/>
          </p:cNvSpPr>
          <p:nvPr>
            <p:ph type="body" sz="quarter" idx="13"/>
          </p:nvPr>
        </p:nvSpPr>
        <p:spPr/>
        <p:txBody>
          <a:bodyPr/>
          <a:lstStyle/>
          <a:p>
            <a:r>
              <a:rPr lang="en-US" dirty="0"/>
              <a:t>PAGE 16</a:t>
            </a:r>
          </a:p>
        </p:txBody>
      </p:sp>
      <p:sp>
        <p:nvSpPr>
          <p:cNvPr id="14" name="Text Placeholder 13"/>
          <p:cNvSpPr>
            <a:spLocks noGrp="1"/>
          </p:cNvSpPr>
          <p:nvPr>
            <p:ph type="body" sz="quarter" idx="14"/>
          </p:nvPr>
        </p:nvSpPr>
        <p:spPr/>
        <p:txBody>
          <a:bodyPr/>
          <a:lstStyle/>
          <a:p>
            <a:endParaRPr lang="en-US" dirty="0"/>
          </a:p>
        </p:txBody>
      </p:sp>
      <p:sp>
        <p:nvSpPr>
          <p:cNvPr id="15" name="Text Placeholder 14"/>
          <p:cNvSpPr>
            <a:spLocks noGrp="1"/>
          </p:cNvSpPr>
          <p:nvPr>
            <p:ph type="body" sz="quarter" idx="15"/>
          </p:nvPr>
        </p:nvSpPr>
        <p:spPr/>
        <p:txBody>
          <a:bodyPr/>
          <a:lstStyle/>
          <a:p>
            <a:r>
              <a:rPr lang="en-US" dirty="0"/>
              <a:t>IN OFFICE</a:t>
            </a:r>
          </a:p>
        </p:txBody>
      </p:sp>
      <p:sp>
        <p:nvSpPr>
          <p:cNvPr id="2" name="Title 1"/>
          <p:cNvSpPr>
            <a:spLocks noGrp="1"/>
          </p:cNvSpPr>
          <p:nvPr>
            <p:ph type="title"/>
          </p:nvPr>
        </p:nvSpPr>
        <p:spPr/>
        <p:txBody>
          <a:bodyPr>
            <a:normAutofit/>
          </a:bodyPr>
          <a:lstStyle/>
          <a:p>
            <a:r>
              <a:rPr lang="en-US" dirty="0"/>
              <a:t>SEGMENT YOUR MAIN POPULATION GROUP(S)</a:t>
            </a:r>
          </a:p>
        </p:txBody>
      </p:sp>
      <p:sp>
        <p:nvSpPr>
          <p:cNvPr id="3" name="Slide Number Placeholder 2">
            <a:extLst>
              <a:ext uri="{FF2B5EF4-FFF2-40B4-BE49-F238E27FC236}">
                <a16:creationId xmlns:a16="http://schemas.microsoft.com/office/drawing/2014/main" id="{1CA319F8-2FF4-455F-C0CA-FDBBDD8EC8A9}"/>
              </a:ext>
            </a:extLst>
          </p:cNvPr>
          <p:cNvSpPr>
            <a:spLocks noGrp="1"/>
          </p:cNvSpPr>
          <p:nvPr>
            <p:ph type="sldNum" sz="quarter" idx="12"/>
          </p:nvPr>
        </p:nvSpPr>
        <p:spPr/>
        <p:txBody>
          <a:bodyPr/>
          <a:lstStyle/>
          <a:p>
            <a:fld id="{5805A9EC-108B-40EA-95FB-2468C466EA14}" type="slidenum">
              <a:rPr lang="en-US" smtClean="0"/>
              <a:t>74</a:t>
            </a:fld>
            <a:endParaRPr lang="en-US" dirty="0"/>
          </a:p>
        </p:txBody>
      </p:sp>
    </p:spTree>
    <p:extLst>
      <p:ext uri="{BB962C8B-B14F-4D97-AF65-F5344CB8AC3E}">
        <p14:creationId xmlns:p14="http://schemas.microsoft.com/office/powerpoint/2010/main" val="6278599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C301E54-E216-4374-BF71-36C62F81455D}"/>
              </a:ext>
            </a:extLst>
          </p:cNvPr>
          <p:cNvSpPr/>
          <p:nvPr/>
        </p:nvSpPr>
        <p:spPr>
          <a:xfrm>
            <a:off x="393514" y="3011537"/>
            <a:ext cx="8595360" cy="2974125"/>
          </a:xfrm>
          <a:prstGeom prst="rect">
            <a:avLst/>
          </a:prstGeom>
          <a:solidFill>
            <a:srgbClr val="2BB67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Picture 1"/>
          <p:cNvPicPr>
            <a:picLocks noChangeAspect="1"/>
          </p:cNvPicPr>
          <p:nvPr/>
        </p:nvPicPr>
        <p:blipFill>
          <a:blip r:embed="rId3"/>
          <a:stretch>
            <a:fillRect/>
          </a:stretch>
        </p:blipFill>
        <p:spPr>
          <a:xfrm>
            <a:off x="628003" y="3476717"/>
            <a:ext cx="9837344" cy="1918372"/>
          </a:xfrm>
          <a:prstGeom prst="rect">
            <a:avLst/>
          </a:prstGeom>
        </p:spPr>
      </p:pic>
      <p:sp>
        <p:nvSpPr>
          <p:cNvPr id="27" name="Content Placeholder 26"/>
          <p:cNvSpPr>
            <a:spLocks noGrp="1"/>
          </p:cNvSpPr>
          <p:nvPr>
            <p:ph idx="1"/>
          </p:nvPr>
        </p:nvSpPr>
        <p:spPr>
          <a:xfrm>
            <a:off x="393515" y="1447800"/>
            <a:ext cx="8595360" cy="1563738"/>
          </a:xfrm>
        </p:spPr>
        <p:txBody>
          <a:bodyPr/>
          <a:lstStyle/>
          <a:p>
            <a:r>
              <a:rPr lang="en-US" dirty="0"/>
              <a:t>Here is an example of a population pathway where the core team separated by men with and without children, based on this behavior. </a:t>
            </a:r>
          </a:p>
          <a:p>
            <a:pPr marL="0" indent="0">
              <a:buNone/>
            </a:pPr>
            <a:endParaRPr lang="en-US" dirty="0"/>
          </a:p>
        </p:txBody>
      </p:sp>
      <p:sp>
        <p:nvSpPr>
          <p:cNvPr id="15" name="Text Placeholder 14"/>
          <p:cNvSpPr>
            <a:spLocks noGrp="1"/>
          </p:cNvSpPr>
          <p:nvPr>
            <p:ph type="body" sz="quarter" idx="13"/>
          </p:nvPr>
        </p:nvSpPr>
        <p:spPr/>
        <p:txBody>
          <a:bodyPr/>
          <a:lstStyle/>
          <a:p>
            <a:r>
              <a:rPr lang="en-US" dirty="0"/>
              <a:t>PAGE 16</a:t>
            </a:r>
          </a:p>
        </p:txBody>
      </p:sp>
      <p:sp>
        <p:nvSpPr>
          <p:cNvPr id="33" name="Text Placeholder 32"/>
          <p:cNvSpPr>
            <a:spLocks noGrp="1"/>
          </p:cNvSpPr>
          <p:nvPr>
            <p:ph type="body" sz="quarter" idx="14"/>
          </p:nvPr>
        </p:nvSpPr>
        <p:spPr/>
        <p:txBody>
          <a:bodyPr/>
          <a:lstStyle/>
          <a:p>
            <a:endParaRPr lang="en-US" dirty="0"/>
          </a:p>
        </p:txBody>
      </p:sp>
      <p:sp>
        <p:nvSpPr>
          <p:cNvPr id="17" name="Text Placeholder 16"/>
          <p:cNvSpPr>
            <a:spLocks noGrp="1"/>
          </p:cNvSpPr>
          <p:nvPr>
            <p:ph type="body" sz="quarter" idx="15"/>
          </p:nvPr>
        </p:nvSpPr>
        <p:spPr/>
        <p:txBody>
          <a:bodyPr/>
          <a:lstStyle/>
          <a:p>
            <a:r>
              <a:rPr lang="en-US" dirty="0"/>
              <a:t>IN OFFICE</a:t>
            </a:r>
          </a:p>
        </p:txBody>
      </p:sp>
      <p:sp>
        <p:nvSpPr>
          <p:cNvPr id="20" name="Title 19"/>
          <p:cNvSpPr>
            <a:spLocks noGrp="1"/>
          </p:cNvSpPr>
          <p:nvPr>
            <p:ph type="title"/>
          </p:nvPr>
        </p:nvSpPr>
        <p:spPr/>
        <p:txBody>
          <a:bodyPr/>
          <a:lstStyle/>
          <a:p>
            <a:r>
              <a:rPr lang="en-US" dirty="0"/>
              <a:t>SEGMENT YOUR MAIN POPULATION GROUP(S)</a:t>
            </a:r>
          </a:p>
        </p:txBody>
      </p:sp>
      <p:sp>
        <p:nvSpPr>
          <p:cNvPr id="3" name="Slide Number Placeholder 2">
            <a:extLst>
              <a:ext uri="{FF2B5EF4-FFF2-40B4-BE49-F238E27FC236}">
                <a16:creationId xmlns:a16="http://schemas.microsoft.com/office/drawing/2014/main" id="{2AF7FBD9-5E05-7FD6-0E10-DEFA9179D377}"/>
              </a:ext>
            </a:extLst>
          </p:cNvPr>
          <p:cNvSpPr>
            <a:spLocks noGrp="1"/>
          </p:cNvSpPr>
          <p:nvPr>
            <p:ph type="sldNum" sz="quarter" idx="12"/>
          </p:nvPr>
        </p:nvSpPr>
        <p:spPr/>
        <p:txBody>
          <a:bodyPr/>
          <a:lstStyle/>
          <a:p>
            <a:fld id="{5805A9EC-108B-40EA-95FB-2468C466EA14}" type="slidenum">
              <a:rPr lang="en-US" smtClean="0"/>
              <a:t>75</a:t>
            </a:fld>
            <a:endParaRPr lang="en-US" dirty="0"/>
          </a:p>
        </p:txBody>
      </p:sp>
    </p:spTree>
    <p:extLst>
      <p:ext uri="{BB962C8B-B14F-4D97-AF65-F5344CB8AC3E}">
        <p14:creationId xmlns:p14="http://schemas.microsoft.com/office/powerpoint/2010/main" val="27205519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Now, you’ll reflect precisely about what you want to learn from your social norms exploration. </a:t>
            </a:r>
          </a:p>
          <a:p>
            <a:r>
              <a:rPr lang="en-US" dirty="0"/>
              <a:t>Focus your objectives on how you will use the findings.</a:t>
            </a:r>
          </a:p>
          <a:p>
            <a:r>
              <a:rPr lang="en-US" b="1" i="1" dirty="0"/>
              <a:t>Note</a:t>
            </a:r>
            <a:r>
              <a:rPr lang="en-US" i="1" dirty="0"/>
              <a:t>: defining your objectives will ensure field activities will align with your set objectives. </a:t>
            </a:r>
          </a:p>
          <a:p>
            <a:endParaRPr lang="en-US" dirty="0"/>
          </a:p>
        </p:txBody>
      </p:sp>
      <p:sp>
        <p:nvSpPr>
          <p:cNvPr id="18" name="Text Placeholder 17"/>
          <p:cNvSpPr>
            <a:spLocks noGrp="1"/>
          </p:cNvSpPr>
          <p:nvPr>
            <p:ph type="body" sz="quarter" idx="13"/>
          </p:nvPr>
        </p:nvSpPr>
        <p:spPr/>
        <p:txBody>
          <a:bodyPr/>
          <a:lstStyle/>
          <a:p>
            <a:r>
              <a:rPr lang="en-US" dirty="0"/>
              <a:t>PAGE 17</a:t>
            </a:r>
          </a:p>
        </p:txBody>
      </p:sp>
      <p:sp>
        <p:nvSpPr>
          <p:cNvPr id="19" name="Text Placeholder 18"/>
          <p:cNvSpPr>
            <a:spLocks noGrp="1"/>
          </p:cNvSpPr>
          <p:nvPr>
            <p:ph type="body" sz="quarter" idx="14"/>
          </p:nvPr>
        </p:nvSpPr>
        <p:spPr/>
        <p:txBody>
          <a:bodyPr/>
          <a:lstStyle/>
          <a:p>
            <a:endParaRPr lang="en-US" dirty="0"/>
          </a:p>
        </p:txBody>
      </p:sp>
      <p:sp>
        <p:nvSpPr>
          <p:cNvPr id="20" name="Text Placeholder 19"/>
          <p:cNvSpPr>
            <a:spLocks noGrp="1"/>
          </p:cNvSpPr>
          <p:nvPr>
            <p:ph type="body" sz="quarter" idx="15"/>
          </p:nvPr>
        </p:nvSpPr>
        <p:spPr/>
        <p:txBody>
          <a:bodyPr/>
          <a:lstStyle/>
          <a:p>
            <a:r>
              <a:rPr lang="en-US" dirty="0"/>
              <a:t>IN OFFICE</a:t>
            </a:r>
          </a:p>
        </p:txBody>
      </p:sp>
      <p:sp>
        <p:nvSpPr>
          <p:cNvPr id="10" name="Title 1">
            <a:extLst>
              <a:ext uri="{FF2B5EF4-FFF2-40B4-BE49-F238E27FC236}">
                <a16:creationId xmlns:a16="http://schemas.microsoft.com/office/drawing/2014/main" id="{40660066-12CA-D048-838E-F00F748AC6CC}"/>
              </a:ext>
            </a:extLst>
          </p:cNvPr>
          <p:cNvSpPr>
            <a:spLocks noGrp="1"/>
          </p:cNvSpPr>
          <p:nvPr>
            <p:ph type="title"/>
          </p:nvPr>
        </p:nvSpPr>
        <p:spPr/>
        <p:txBody>
          <a:bodyPr>
            <a:normAutofit fontScale="90000"/>
          </a:bodyPr>
          <a:lstStyle/>
          <a:p>
            <a:r>
              <a:rPr lang="en-US" dirty="0"/>
              <a:t>SET YOUR SOCIAL NORMS EXPLORATION OBJECTIVES</a:t>
            </a:r>
          </a:p>
        </p:txBody>
      </p:sp>
      <p:sp>
        <p:nvSpPr>
          <p:cNvPr id="3" name="Slide Number Placeholder 2">
            <a:extLst>
              <a:ext uri="{FF2B5EF4-FFF2-40B4-BE49-F238E27FC236}">
                <a16:creationId xmlns:a16="http://schemas.microsoft.com/office/drawing/2014/main" id="{0125C708-DD1C-E458-64EF-FD609DEE8AC4}"/>
              </a:ext>
            </a:extLst>
          </p:cNvPr>
          <p:cNvSpPr>
            <a:spLocks noGrp="1"/>
          </p:cNvSpPr>
          <p:nvPr>
            <p:ph type="sldNum" sz="quarter" idx="12"/>
          </p:nvPr>
        </p:nvSpPr>
        <p:spPr/>
        <p:txBody>
          <a:bodyPr/>
          <a:lstStyle/>
          <a:p>
            <a:fld id="{5805A9EC-108B-40EA-95FB-2468C466EA14}" type="slidenum">
              <a:rPr lang="en-US" smtClean="0"/>
              <a:t>76</a:t>
            </a:fld>
            <a:endParaRPr lang="en-US" dirty="0"/>
          </a:p>
        </p:txBody>
      </p:sp>
    </p:spTree>
    <p:extLst>
      <p:ext uri="{BB962C8B-B14F-4D97-AF65-F5344CB8AC3E}">
        <p14:creationId xmlns:p14="http://schemas.microsoft.com/office/powerpoint/2010/main" val="11516499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93514" y="2805363"/>
            <a:ext cx="8595360" cy="3443037"/>
          </a:xfrm>
          <a:prstGeom prst="rect">
            <a:avLst/>
          </a:prstGeom>
          <a:solidFill>
            <a:srgbClr val="00B86E">
              <a:alpha val="20000"/>
            </a:srgbClr>
          </a:solidFill>
          <a:ln w="9525">
            <a:noFill/>
            <a:miter lim="800000"/>
            <a:headEnd/>
            <a:tailEnd/>
          </a:ln>
        </p:spPr>
        <p:txBody>
          <a:bodyPr rot="0" vert="horz" wrap="square" lIns="91440" tIns="45720" rIns="91440" bIns="45720" anchor="t" anchorCtr="0">
            <a:noAutofit/>
          </a:bodyPr>
          <a:lstStyle/>
          <a:p>
            <a:pPr marL="182880" marR="182880">
              <a:spcBef>
                <a:spcPts val="0"/>
              </a:spcBef>
              <a:spcAft>
                <a:spcPts val="1200"/>
              </a:spcAft>
            </a:pPr>
            <a:r>
              <a:rPr lang="en-US" dirty="0">
                <a:effectLst/>
                <a:latin typeface="Calibri" panose="020F0502020204030204" pitchFamily="34" charset="0"/>
                <a:ea typeface="Times New Roman" panose="02020603050405020304" pitchFamily="18" charset="0"/>
                <a:cs typeface="Times New Roman" panose="02020603050405020304" pitchFamily="18" charset="0"/>
              </a:rPr>
              <a:t>For Transforming Masculinities, we agreed upon the following objectives for our exploration: </a:t>
            </a:r>
          </a:p>
          <a:p>
            <a:pPr marL="514350" marR="182880" indent="-285750">
              <a:spcBef>
                <a:spcPts val="0"/>
              </a:spcBef>
              <a:spcAft>
                <a:spcPts val="6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Times New Roman" panose="02020603050405020304" pitchFamily="18" charset="0"/>
              </a:rPr>
              <a:t>Test the utility and feasibility of the SNET in identifying and defining social norms related to the intervention;</a:t>
            </a:r>
          </a:p>
          <a:p>
            <a:pPr marL="514350" marR="0" indent="-285750">
              <a:spcBef>
                <a:spcPts val="0"/>
              </a:spcBef>
              <a:spcAft>
                <a:spcPts val="6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Times New Roman" panose="02020603050405020304" pitchFamily="18" charset="0"/>
              </a:rPr>
              <a:t>Identify which, if any, social norms influence intimate partner violence and family planning use among newly married couple’s and first time parents; </a:t>
            </a:r>
          </a:p>
          <a:p>
            <a:pPr marL="514350" marR="0" indent="-285750">
              <a:spcBef>
                <a:spcPts val="0"/>
              </a:spcBef>
              <a:spcAft>
                <a:spcPts val="6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Times New Roman" panose="02020603050405020304" pitchFamily="18" charset="0"/>
              </a:rPr>
              <a:t>Rank the relative importance of social norms on family planning use and intimate partner violence;</a:t>
            </a:r>
          </a:p>
          <a:p>
            <a:pPr marL="514350" marR="0" indent="-285750">
              <a:spcBef>
                <a:spcPts val="0"/>
              </a:spcBef>
              <a:spcAft>
                <a:spcPts val="6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Times New Roman" panose="02020603050405020304" pitchFamily="18" charset="0"/>
              </a:rPr>
              <a:t>Describe in measurable terms the social norms that influence family planning use and intimate partner violence</a:t>
            </a:r>
            <a:r>
              <a:rPr lang="en-US" dirty="0">
                <a:latin typeface="Calibri" panose="020F0502020204030204" pitchFamily="34" charset="0"/>
                <a:ea typeface="Times New Roman" panose="02020603050405020304" pitchFamily="18" charset="0"/>
                <a:cs typeface="Times New Roman" panose="02020603050405020304" pitchFamily="18" charset="0"/>
              </a:rPr>
              <a:t>.</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1" name="Content Placeholder 10"/>
          <p:cNvSpPr>
            <a:spLocks noGrp="1"/>
          </p:cNvSpPr>
          <p:nvPr>
            <p:ph idx="1"/>
          </p:nvPr>
        </p:nvSpPr>
        <p:spPr>
          <a:xfrm>
            <a:off x="393515" y="1447800"/>
            <a:ext cx="8595360" cy="1219200"/>
          </a:xfrm>
        </p:spPr>
        <p:txBody>
          <a:bodyPr/>
          <a:lstStyle/>
          <a:p>
            <a:r>
              <a:rPr lang="en-US" sz="2400" dirty="0"/>
              <a:t>For this program, four objectives were set to guide the process. It was important to test the tool, identify norms, understand and rank norms related to family planning and gender-based violence.</a:t>
            </a:r>
          </a:p>
          <a:p>
            <a:endParaRPr lang="en-US" dirty="0"/>
          </a:p>
        </p:txBody>
      </p:sp>
      <p:sp>
        <p:nvSpPr>
          <p:cNvPr id="17" name="Text Placeholder 16"/>
          <p:cNvSpPr>
            <a:spLocks noGrp="1"/>
          </p:cNvSpPr>
          <p:nvPr>
            <p:ph type="body" sz="quarter" idx="13"/>
          </p:nvPr>
        </p:nvSpPr>
        <p:spPr/>
        <p:txBody>
          <a:bodyPr/>
          <a:lstStyle/>
          <a:p>
            <a:r>
              <a:rPr lang="en-US" dirty="0"/>
              <a:t>PAGE 17</a:t>
            </a:r>
          </a:p>
        </p:txBody>
      </p:sp>
      <p:sp>
        <p:nvSpPr>
          <p:cNvPr id="18" name="Text Placeholder 17"/>
          <p:cNvSpPr>
            <a:spLocks noGrp="1"/>
          </p:cNvSpPr>
          <p:nvPr>
            <p:ph type="body" sz="quarter" idx="14"/>
          </p:nvPr>
        </p:nvSpPr>
        <p:spPr/>
        <p:txBody>
          <a:bodyPr/>
          <a:lstStyle/>
          <a:p>
            <a:endParaRPr lang="en-US" dirty="0"/>
          </a:p>
        </p:txBody>
      </p:sp>
      <p:sp>
        <p:nvSpPr>
          <p:cNvPr id="19" name="Text Placeholder 18"/>
          <p:cNvSpPr>
            <a:spLocks noGrp="1"/>
          </p:cNvSpPr>
          <p:nvPr>
            <p:ph type="body" sz="quarter" idx="15"/>
          </p:nvPr>
        </p:nvSpPr>
        <p:spPr/>
        <p:txBody>
          <a:bodyPr/>
          <a:lstStyle/>
          <a:p>
            <a:r>
              <a:rPr lang="en-US" dirty="0"/>
              <a:t>IN OFFICE </a:t>
            </a:r>
          </a:p>
        </p:txBody>
      </p:sp>
      <p:sp>
        <p:nvSpPr>
          <p:cNvPr id="16" name="Title 15"/>
          <p:cNvSpPr>
            <a:spLocks noGrp="1"/>
          </p:cNvSpPr>
          <p:nvPr>
            <p:ph type="title"/>
          </p:nvPr>
        </p:nvSpPr>
        <p:spPr/>
        <p:txBody>
          <a:bodyPr>
            <a:normAutofit fontScale="90000"/>
          </a:bodyPr>
          <a:lstStyle/>
          <a:p>
            <a:r>
              <a:rPr lang="en-US" dirty="0"/>
              <a:t>SET YOUR SOCIAL NORMS EXPLORATION OBJECTIVES</a:t>
            </a:r>
          </a:p>
        </p:txBody>
      </p:sp>
      <p:sp>
        <p:nvSpPr>
          <p:cNvPr id="20" name="TextBox 19"/>
          <p:cNvSpPr txBox="1"/>
          <p:nvPr/>
        </p:nvSpPr>
        <p:spPr>
          <a:xfrm>
            <a:off x="1371600" y="6248400"/>
            <a:ext cx="7617274" cy="338554"/>
          </a:xfrm>
          <a:prstGeom prst="rect">
            <a:avLst/>
          </a:prstGeom>
          <a:noFill/>
        </p:spPr>
        <p:txBody>
          <a:bodyPr wrap="square" rtlCol="0">
            <a:spAutoFit/>
          </a:bodyPr>
          <a:lstStyle/>
          <a:p>
            <a:pPr marL="182880" marR="182880" algn="ctr" defTabSz="981075">
              <a:spcBef>
                <a:spcPts val="0"/>
              </a:spcBef>
              <a:spcAft>
                <a:spcPts val="1200"/>
              </a:spcAft>
            </a:pPr>
            <a:r>
              <a:rPr lang="en-US" sz="1600" i="1" dirty="0">
                <a:ea typeface="Calibri" panose="020F0502020204030204" pitchFamily="34" charset="0"/>
                <a:cs typeface="Times New Roman" panose="02020603050405020304" pitchFamily="18" charset="0"/>
              </a:rPr>
              <a:t>Social norms exploration objective setting - from Transforming Masculinities project</a:t>
            </a:r>
          </a:p>
        </p:txBody>
      </p:sp>
      <p:sp>
        <p:nvSpPr>
          <p:cNvPr id="2" name="Slide Number Placeholder 1">
            <a:extLst>
              <a:ext uri="{FF2B5EF4-FFF2-40B4-BE49-F238E27FC236}">
                <a16:creationId xmlns:a16="http://schemas.microsoft.com/office/drawing/2014/main" id="{38D8D519-8541-1D6E-BE9E-7A2F22E35975}"/>
              </a:ext>
            </a:extLst>
          </p:cNvPr>
          <p:cNvSpPr>
            <a:spLocks noGrp="1"/>
          </p:cNvSpPr>
          <p:nvPr>
            <p:ph type="sldNum" sz="quarter" idx="12"/>
          </p:nvPr>
        </p:nvSpPr>
        <p:spPr/>
        <p:txBody>
          <a:bodyPr/>
          <a:lstStyle/>
          <a:p>
            <a:fld id="{5805A9EC-108B-40EA-95FB-2468C466EA14}" type="slidenum">
              <a:rPr lang="en-US" smtClean="0"/>
              <a:t>77</a:t>
            </a:fld>
            <a:endParaRPr lang="en-US" dirty="0"/>
          </a:p>
        </p:txBody>
      </p:sp>
    </p:spTree>
    <p:extLst>
      <p:ext uri="{BB962C8B-B14F-4D97-AF65-F5344CB8AC3E}">
        <p14:creationId xmlns:p14="http://schemas.microsoft.com/office/powerpoint/2010/main" val="37156675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12" name="Content Placeholder 11"/>
          <p:cNvSpPr>
            <a:spLocks noGrp="1"/>
          </p:cNvSpPr>
          <p:nvPr>
            <p:ph idx="1"/>
          </p:nvPr>
        </p:nvSpPr>
        <p:spPr>
          <a:xfrm>
            <a:off x="393514" y="1600200"/>
            <a:ext cx="8595360" cy="3657600"/>
          </a:xfrm>
        </p:spPr>
        <p:txBody>
          <a:bodyPr>
            <a:normAutofit/>
          </a:bodyPr>
          <a:lstStyle/>
          <a:p>
            <a:r>
              <a:rPr lang="en-US" sz="2400" dirty="0"/>
              <a:t>Remember, a ‘social norms exploration’ with the SNET involves completing two types of exercises in program communities. </a:t>
            </a:r>
          </a:p>
          <a:p>
            <a:r>
              <a:rPr lang="en-US" sz="2400" dirty="0"/>
              <a:t>The first type (SNET Phase 2) provides the exercise to use. </a:t>
            </a:r>
          </a:p>
          <a:p>
            <a:r>
              <a:rPr lang="en-US" sz="2400" dirty="0"/>
              <a:t>The second type (SNET Phase 3) provides three choices of exercises. </a:t>
            </a:r>
          </a:p>
          <a:p>
            <a:r>
              <a:rPr lang="en-US" sz="2400" dirty="0"/>
              <a:t>The selection of exercises depends on available </a:t>
            </a:r>
            <a:r>
              <a:rPr lang="en-US" sz="2400" b="1" dirty="0"/>
              <a:t>resources, complexity and capacity </a:t>
            </a:r>
            <a:r>
              <a:rPr lang="en-US" sz="2400" dirty="0"/>
              <a:t>to conduct this kind of rapid participatory assessment. For this activity, the team decides which one is best suited to their needs. </a:t>
            </a:r>
          </a:p>
          <a:p>
            <a:endParaRPr lang="en-US" sz="2400" dirty="0"/>
          </a:p>
        </p:txBody>
      </p:sp>
      <p:sp>
        <p:nvSpPr>
          <p:cNvPr id="13" name="Text Placeholder 12"/>
          <p:cNvSpPr>
            <a:spLocks noGrp="1"/>
          </p:cNvSpPr>
          <p:nvPr>
            <p:ph type="body" sz="quarter" idx="13"/>
          </p:nvPr>
        </p:nvSpPr>
        <p:spPr/>
        <p:txBody>
          <a:bodyPr/>
          <a:lstStyle/>
          <a:p>
            <a:r>
              <a:rPr lang="en-US" dirty="0"/>
              <a:t>PAGE 19</a:t>
            </a:r>
          </a:p>
        </p:txBody>
      </p:sp>
      <p:sp>
        <p:nvSpPr>
          <p:cNvPr id="14" name="Text Placeholder 13"/>
          <p:cNvSpPr>
            <a:spLocks noGrp="1"/>
          </p:cNvSpPr>
          <p:nvPr>
            <p:ph type="body" sz="quarter" idx="14"/>
          </p:nvPr>
        </p:nvSpPr>
        <p:spPr/>
        <p:txBody>
          <a:bodyPr/>
          <a:lstStyle/>
          <a:p>
            <a:endParaRPr lang="en-US" dirty="0"/>
          </a:p>
        </p:txBody>
      </p:sp>
      <p:sp>
        <p:nvSpPr>
          <p:cNvPr id="15" name="Text Placeholder 14"/>
          <p:cNvSpPr>
            <a:spLocks noGrp="1"/>
          </p:cNvSpPr>
          <p:nvPr>
            <p:ph type="body" sz="quarter" idx="15"/>
          </p:nvPr>
        </p:nvSpPr>
        <p:spPr/>
        <p:txBody>
          <a:bodyPr/>
          <a:lstStyle/>
          <a:p>
            <a:r>
              <a:rPr lang="en-US" dirty="0"/>
              <a:t>IN OFFICE</a:t>
            </a:r>
          </a:p>
        </p:txBody>
      </p:sp>
      <p:sp>
        <p:nvSpPr>
          <p:cNvPr id="2" name="Title 1"/>
          <p:cNvSpPr>
            <a:spLocks noGrp="1"/>
          </p:cNvSpPr>
          <p:nvPr>
            <p:ph type="title"/>
          </p:nvPr>
        </p:nvSpPr>
        <p:spPr>
          <a:xfrm>
            <a:off x="393514" y="247290"/>
            <a:ext cx="8595360" cy="1200509"/>
          </a:xfrm>
        </p:spPr>
        <p:txBody>
          <a:bodyPr>
            <a:normAutofit/>
          </a:bodyPr>
          <a:lstStyle/>
          <a:p>
            <a:r>
              <a:rPr lang="en-US" dirty="0"/>
              <a:t>CHOOSE YOUR SOCIAL NORMS EXPLORATION EXERCISES </a:t>
            </a:r>
          </a:p>
        </p:txBody>
      </p:sp>
      <p:sp>
        <p:nvSpPr>
          <p:cNvPr id="3" name="Slide Number Placeholder 2">
            <a:extLst>
              <a:ext uri="{FF2B5EF4-FFF2-40B4-BE49-F238E27FC236}">
                <a16:creationId xmlns:a16="http://schemas.microsoft.com/office/drawing/2014/main" id="{C9F05F3A-64FE-F2D2-D37A-D1F043036637}"/>
              </a:ext>
            </a:extLst>
          </p:cNvPr>
          <p:cNvSpPr>
            <a:spLocks noGrp="1"/>
          </p:cNvSpPr>
          <p:nvPr>
            <p:ph type="sldNum" sz="quarter" idx="12"/>
          </p:nvPr>
        </p:nvSpPr>
        <p:spPr/>
        <p:txBody>
          <a:bodyPr/>
          <a:lstStyle/>
          <a:p>
            <a:fld id="{5805A9EC-108B-40EA-95FB-2468C466EA14}" type="slidenum">
              <a:rPr lang="en-US" smtClean="0"/>
              <a:t>78</a:t>
            </a:fld>
            <a:endParaRPr lang="en-US" dirty="0"/>
          </a:p>
        </p:txBody>
      </p:sp>
    </p:spTree>
    <p:extLst>
      <p:ext uri="{BB962C8B-B14F-4D97-AF65-F5344CB8AC3E}">
        <p14:creationId xmlns:p14="http://schemas.microsoft.com/office/powerpoint/2010/main" val="25256228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D588DF0B-12E6-E648-BE8A-025EB3B71929}"/>
              </a:ext>
            </a:extLst>
          </p:cNvPr>
          <p:cNvGraphicFramePr>
            <a:graphicFrameLocks noGrp="1"/>
          </p:cNvGraphicFramePr>
          <p:nvPr>
            <p:extLst>
              <p:ext uri="{D42A27DB-BD31-4B8C-83A1-F6EECF244321}">
                <p14:modId xmlns:p14="http://schemas.microsoft.com/office/powerpoint/2010/main" val="1451399708"/>
              </p:ext>
            </p:extLst>
          </p:nvPr>
        </p:nvGraphicFramePr>
        <p:xfrm>
          <a:off x="393514" y="1784869"/>
          <a:ext cx="8595359" cy="4190999"/>
        </p:xfrm>
        <a:graphic>
          <a:graphicData uri="http://schemas.openxmlformats.org/drawingml/2006/table">
            <a:tbl>
              <a:tblPr firstRow="1" bandRow="1">
                <a:tableStyleId>{0660B408-B3CF-4A94-85FC-2B1E0A45F4A2}</a:tableStyleId>
              </a:tblPr>
              <a:tblGrid>
                <a:gridCol w="901885">
                  <a:extLst>
                    <a:ext uri="{9D8B030D-6E8A-4147-A177-3AD203B41FA5}">
                      <a16:colId xmlns:a16="http://schemas.microsoft.com/office/drawing/2014/main" val="936216391"/>
                    </a:ext>
                  </a:extLst>
                </a:gridCol>
                <a:gridCol w="1600200">
                  <a:extLst>
                    <a:ext uri="{9D8B030D-6E8A-4147-A177-3AD203B41FA5}">
                      <a16:colId xmlns:a16="http://schemas.microsoft.com/office/drawing/2014/main" val="654574182"/>
                    </a:ext>
                  </a:extLst>
                </a:gridCol>
                <a:gridCol w="3048000">
                  <a:extLst>
                    <a:ext uri="{9D8B030D-6E8A-4147-A177-3AD203B41FA5}">
                      <a16:colId xmlns:a16="http://schemas.microsoft.com/office/drawing/2014/main" val="1859570399"/>
                    </a:ext>
                  </a:extLst>
                </a:gridCol>
                <a:gridCol w="3045274">
                  <a:extLst>
                    <a:ext uri="{9D8B030D-6E8A-4147-A177-3AD203B41FA5}">
                      <a16:colId xmlns:a16="http://schemas.microsoft.com/office/drawing/2014/main" val="3357833725"/>
                    </a:ext>
                  </a:extLst>
                </a:gridCol>
              </a:tblGrid>
              <a:tr h="470898">
                <a:tc>
                  <a:txBody>
                    <a:bodyPr/>
                    <a:lstStyle/>
                    <a:p>
                      <a:pPr algn="ctr"/>
                      <a:r>
                        <a:rPr lang="en-US" sz="1200" dirty="0">
                          <a:latin typeface="+mj-lt"/>
                        </a:rPr>
                        <a:t>EXERCISE</a:t>
                      </a:r>
                      <a:endParaRPr lang="en-US" sz="1200" b="1" dirty="0">
                        <a:solidFill>
                          <a:schemeClr val="bg1"/>
                        </a:solidFill>
                        <a:latin typeface="+mj-lt"/>
                      </a:endParaRPr>
                    </a:p>
                  </a:txBody>
                  <a:tcPr anchor="ctr"/>
                </a:tc>
                <a:tc>
                  <a:txBody>
                    <a:bodyPr/>
                    <a:lstStyle/>
                    <a:p>
                      <a:pPr algn="ctr"/>
                      <a:r>
                        <a:rPr lang="en-US" sz="1200" dirty="0">
                          <a:latin typeface="+mj-lt"/>
                        </a:rPr>
                        <a:t>TYPE OF METHOD</a:t>
                      </a:r>
                      <a:endParaRPr lang="en-US" sz="1200" b="1" dirty="0">
                        <a:solidFill>
                          <a:schemeClr val="bg1"/>
                        </a:solidFill>
                        <a:latin typeface="+mj-lt"/>
                      </a:endParaRPr>
                    </a:p>
                  </a:txBody>
                  <a:tcPr anchor="ctr"/>
                </a:tc>
                <a:tc>
                  <a:txBody>
                    <a:bodyPr/>
                    <a:lstStyle/>
                    <a:p>
                      <a:pPr algn="ctr"/>
                      <a:r>
                        <a:rPr lang="en-US" sz="1200" dirty="0">
                          <a:latin typeface="+mj-lt"/>
                        </a:rPr>
                        <a:t>MAIN PURPOSE</a:t>
                      </a:r>
                      <a:endParaRPr lang="en-US" sz="1200" b="1" dirty="0">
                        <a:solidFill>
                          <a:schemeClr val="bg1"/>
                        </a:solidFill>
                        <a:latin typeface="+mj-lt"/>
                      </a:endParaRPr>
                    </a:p>
                  </a:txBody>
                  <a:tcPr anchor="ctr"/>
                </a:tc>
                <a:tc>
                  <a:txBody>
                    <a:bodyPr/>
                    <a:lstStyle/>
                    <a:p>
                      <a:pPr algn="ctr"/>
                      <a:r>
                        <a:rPr lang="en-US" sz="1200" dirty="0">
                          <a:latin typeface="+mj-lt"/>
                        </a:rPr>
                        <a:t>HELPFUL POINTERS FOR SELECTING EXERCISE </a:t>
                      </a:r>
                      <a:endParaRPr lang="en-US" sz="1200" b="1" dirty="0">
                        <a:solidFill>
                          <a:schemeClr val="bg1"/>
                        </a:solidFill>
                        <a:latin typeface="+mj-lt"/>
                      </a:endParaRPr>
                    </a:p>
                  </a:txBody>
                  <a:tcPr anchor="ctr"/>
                </a:tc>
                <a:extLst>
                  <a:ext uri="{0D108BD9-81ED-4DB2-BD59-A6C34878D82A}">
                    <a16:rowId xmlns:a16="http://schemas.microsoft.com/office/drawing/2014/main" val="2274712977"/>
                  </a:ext>
                </a:extLst>
              </a:tr>
              <a:tr h="1118385">
                <a:tc>
                  <a:txBody>
                    <a:bodyPr/>
                    <a:lstStyle/>
                    <a:p>
                      <a:pPr algn="l">
                        <a:lnSpc>
                          <a:spcPct val="100000"/>
                        </a:lnSpc>
                      </a:pPr>
                      <a:r>
                        <a:rPr lang="en-US" sz="1200" b="1" dirty="0"/>
                        <a:t>The Five Whys </a:t>
                      </a:r>
                      <a:endParaRPr lang="en-US" sz="1200" b="1" i="1" dirty="0">
                        <a:solidFill>
                          <a:srgbClr val="393941"/>
                        </a:solidFill>
                        <a:latin typeface="+mn-lt"/>
                      </a:endParaRPr>
                    </a:p>
                  </a:txBody>
                  <a:tcPr anchor="ctr"/>
                </a:tc>
                <a:tc>
                  <a:txBody>
                    <a:bodyPr/>
                    <a:lstStyle/>
                    <a:p>
                      <a:pPr marL="0" marR="0">
                        <a:lnSpc>
                          <a:spcPct val="110000"/>
                        </a:lnSpc>
                        <a:spcBef>
                          <a:spcPts val="0"/>
                        </a:spcBef>
                        <a:spcAft>
                          <a:spcPts val="0"/>
                        </a:spcAft>
                      </a:pPr>
                      <a:r>
                        <a:rPr lang="en-US" sz="1200" dirty="0">
                          <a:effectLst/>
                        </a:rPr>
                        <a:t>Participatory group analysis and diagramming of social causes of ‘why does X behavior exist’</a:t>
                      </a:r>
                      <a:endParaRPr lang="en-US" sz="1200" dirty="0">
                        <a:solidFill>
                          <a:srgbClr val="393941"/>
                        </a:solidFill>
                        <a:effectLst/>
                        <a:latin typeface="+mn-lt"/>
                        <a:ea typeface="Times New Roman" panose="02020603050405020304" pitchFamily="18" charset="0"/>
                        <a:cs typeface="Times New Roman" panose="02020603050405020304" pitchFamily="18" charset="0"/>
                      </a:endParaRPr>
                    </a:p>
                  </a:txBody>
                  <a:tcPr marL="42377" marR="42377" marT="0" marB="0" anchor="ctr"/>
                </a:tc>
                <a:tc>
                  <a:txBody>
                    <a:bodyPr/>
                    <a:lstStyle/>
                    <a:p>
                      <a:pPr algn="l">
                        <a:lnSpc>
                          <a:spcPct val="100000"/>
                        </a:lnSpc>
                      </a:pPr>
                      <a:r>
                        <a:rPr lang="en-US" sz="1200" dirty="0"/>
                        <a:t>Explore the social norms that influence</a:t>
                      </a:r>
                      <a:r>
                        <a:rPr lang="en-US" sz="1200" baseline="0" dirty="0"/>
                        <a:t> the behavior of interest, learn which may be most influential, and understand the extent norms are influencing behaviors and consequences (sanctions) of not following a norm</a:t>
                      </a:r>
                      <a:endParaRPr lang="en-US" sz="1200" dirty="0">
                        <a:solidFill>
                          <a:srgbClr val="393941"/>
                        </a:solidFill>
                        <a:latin typeface="+mn-lt"/>
                      </a:endParaRPr>
                    </a:p>
                  </a:txBody>
                  <a:tcPr anchor="ctr"/>
                </a:tc>
                <a:tc>
                  <a:txBody>
                    <a:bodyPr/>
                    <a:lstStyle/>
                    <a:p>
                      <a:pPr marL="342900" marR="0" lvl="0" indent="-342900">
                        <a:lnSpc>
                          <a:spcPct val="115000"/>
                        </a:lnSpc>
                        <a:spcBef>
                          <a:spcPts val="0"/>
                        </a:spcBef>
                        <a:spcAft>
                          <a:spcPts val="0"/>
                        </a:spcAft>
                        <a:buSzPts val="800"/>
                        <a:buFont typeface="Symbol" pitchFamily="2" charset="2"/>
                        <a:buChar char=""/>
                      </a:pPr>
                      <a:r>
                        <a:rPr lang="en-US" sz="1200" dirty="0">
                          <a:effectLst/>
                        </a:rPr>
                        <a:t>Easy to adapt</a:t>
                      </a:r>
                    </a:p>
                    <a:p>
                      <a:pPr marL="342900" marR="0" lvl="0" indent="-342900">
                        <a:lnSpc>
                          <a:spcPct val="115000"/>
                        </a:lnSpc>
                        <a:spcBef>
                          <a:spcPts val="0"/>
                        </a:spcBef>
                        <a:spcAft>
                          <a:spcPts val="0"/>
                        </a:spcAft>
                        <a:buSzPts val="800"/>
                        <a:buFont typeface="Symbol" pitchFamily="2" charset="2"/>
                        <a:buChar char=""/>
                      </a:pPr>
                      <a:r>
                        <a:rPr lang="en-US" sz="1200" dirty="0">
                          <a:effectLst/>
                        </a:rPr>
                        <a:t>45-60 minutes per group discussion</a:t>
                      </a:r>
                    </a:p>
                    <a:p>
                      <a:pPr marL="342900" marR="0" lvl="0" indent="-342900">
                        <a:lnSpc>
                          <a:spcPct val="115000"/>
                        </a:lnSpc>
                        <a:spcBef>
                          <a:spcPts val="0"/>
                        </a:spcBef>
                        <a:spcAft>
                          <a:spcPts val="0"/>
                        </a:spcAft>
                        <a:buSzPts val="800"/>
                        <a:buFont typeface="Symbol" pitchFamily="2" charset="2"/>
                        <a:buChar char=""/>
                      </a:pPr>
                      <a:r>
                        <a:rPr lang="en-US" sz="1200" dirty="0">
                          <a:effectLst/>
                        </a:rPr>
                        <a:t>Basic skills for facilitation</a:t>
                      </a:r>
                    </a:p>
                    <a:p>
                      <a:pPr marL="342900" marR="0" lvl="0" indent="-342900">
                        <a:lnSpc>
                          <a:spcPct val="115000"/>
                        </a:lnSpc>
                        <a:spcBef>
                          <a:spcPts val="0"/>
                        </a:spcBef>
                        <a:spcAft>
                          <a:spcPts val="0"/>
                        </a:spcAft>
                        <a:buSzPts val="800"/>
                        <a:buFont typeface="Symbol" pitchFamily="2" charset="2"/>
                        <a:buChar char=""/>
                      </a:pPr>
                      <a:r>
                        <a:rPr lang="en-US" sz="1200" dirty="0">
                          <a:effectLst/>
                        </a:rPr>
                        <a:t>Content easy to analyze</a:t>
                      </a:r>
                      <a:endParaRPr lang="en-US" sz="1200" dirty="0">
                        <a:solidFill>
                          <a:srgbClr val="404040"/>
                        </a:solidFill>
                        <a:effectLst/>
                        <a:latin typeface="+mn-lt"/>
                        <a:ea typeface="Times New Roman" panose="02020603050405020304" pitchFamily="18" charset="0"/>
                        <a:cs typeface="Times New Roman" panose="02020603050405020304" pitchFamily="18" charset="0"/>
                      </a:endParaRPr>
                    </a:p>
                  </a:txBody>
                  <a:tcPr marL="42377" marR="42377" marT="0" marB="0" anchor="ctr"/>
                </a:tc>
                <a:extLst>
                  <a:ext uri="{0D108BD9-81ED-4DB2-BD59-A6C34878D82A}">
                    <a16:rowId xmlns:a16="http://schemas.microsoft.com/office/drawing/2014/main" val="613908647"/>
                  </a:ext>
                </a:extLst>
              </a:tr>
              <a:tr h="882935">
                <a:tc>
                  <a:txBody>
                    <a:bodyPr/>
                    <a:lstStyle/>
                    <a:p>
                      <a:pPr algn="l">
                        <a:lnSpc>
                          <a:spcPct val="100000"/>
                        </a:lnSpc>
                      </a:pPr>
                      <a:r>
                        <a:rPr lang="en-US" sz="1200" b="1" dirty="0"/>
                        <a:t>Problem Tree Analysis</a:t>
                      </a:r>
                      <a:endParaRPr lang="en-US" sz="1200" b="1" i="1" dirty="0">
                        <a:solidFill>
                          <a:srgbClr val="393941"/>
                        </a:solidFill>
                        <a:latin typeface="+mn-lt"/>
                      </a:endParaRPr>
                    </a:p>
                  </a:txBody>
                  <a:tcPr anchor="ctr"/>
                </a:tc>
                <a:tc>
                  <a:txBody>
                    <a:bodyPr/>
                    <a:lstStyle/>
                    <a:p>
                      <a:pPr marL="0" marR="0">
                        <a:lnSpc>
                          <a:spcPct val="110000"/>
                        </a:lnSpc>
                        <a:spcBef>
                          <a:spcPts val="0"/>
                        </a:spcBef>
                        <a:spcAft>
                          <a:spcPts val="0"/>
                        </a:spcAft>
                      </a:pPr>
                      <a:r>
                        <a:rPr lang="en-US" sz="1200" dirty="0">
                          <a:effectLst/>
                        </a:rPr>
                        <a:t>Participatory group diagramming, discussion and analysis of root causes</a:t>
                      </a:r>
                      <a:endParaRPr lang="en-US" sz="1200" dirty="0">
                        <a:solidFill>
                          <a:srgbClr val="393941"/>
                        </a:solidFill>
                        <a:effectLst/>
                        <a:latin typeface="+mn-lt"/>
                        <a:ea typeface="Times New Roman" panose="02020603050405020304" pitchFamily="18" charset="0"/>
                        <a:cs typeface="Times New Roman" panose="02020603050405020304" pitchFamily="18" charset="0"/>
                      </a:endParaRPr>
                    </a:p>
                  </a:txBody>
                  <a:tcPr marL="42377" marR="42377" marT="0" marB="0" anchor="ctr"/>
                </a:tc>
                <a:tc>
                  <a:txBody>
                    <a:bodyPr/>
                    <a:lstStyle/>
                    <a:p>
                      <a:pPr algn="l">
                        <a:lnSpc>
                          <a:spcPct val="100000"/>
                        </a:lnSpc>
                      </a:pPr>
                      <a:r>
                        <a:rPr lang="en-US" sz="1200" dirty="0"/>
                        <a:t>Same as above (the 5 Whys), but </a:t>
                      </a:r>
                      <a:r>
                        <a:rPr lang="en-US" sz="1200" baseline="0" dirty="0"/>
                        <a:t>this exercise can identify both social and non-social causes of behavior in more specificity in real-time. </a:t>
                      </a:r>
                      <a:endParaRPr lang="en-US" sz="1200" dirty="0">
                        <a:solidFill>
                          <a:srgbClr val="393941"/>
                        </a:solidFill>
                        <a:latin typeface="+mn-lt"/>
                      </a:endParaRPr>
                    </a:p>
                  </a:txBody>
                  <a:tcPr anchor="ctr"/>
                </a:tc>
                <a:tc>
                  <a:txBody>
                    <a:bodyPr/>
                    <a:lstStyle/>
                    <a:p>
                      <a:pPr marL="342900" marR="0" lvl="0" indent="-342900">
                        <a:lnSpc>
                          <a:spcPct val="115000"/>
                        </a:lnSpc>
                        <a:spcBef>
                          <a:spcPts val="0"/>
                        </a:spcBef>
                        <a:spcAft>
                          <a:spcPts val="0"/>
                        </a:spcAft>
                        <a:buSzPts val="800"/>
                        <a:buFont typeface="Symbol" pitchFamily="2" charset="2"/>
                        <a:buChar char=""/>
                      </a:pPr>
                      <a:r>
                        <a:rPr lang="en-US" sz="1200" dirty="0">
                          <a:effectLst/>
                        </a:rPr>
                        <a:t>Easy to adapt </a:t>
                      </a:r>
                    </a:p>
                    <a:p>
                      <a:pPr marL="342900" marR="0" lvl="0" indent="-342900">
                        <a:lnSpc>
                          <a:spcPct val="115000"/>
                        </a:lnSpc>
                        <a:spcBef>
                          <a:spcPts val="0"/>
                        </a:spcBef>
                        <a:spcAft>
                          <a:spcPts val="0"/>
                        </a:spcAft>
                        <a:buSzPts val="800"/>
                        <a:buFont typeface="Symbol" pitchFamily="2" charset="2"/>
                        <a:buChar char=""/>
                      </a:pPr>
                      <a:r>
                        <a:rPr lang="en-US" sz="1200" dirty="0">
                          <a:effectLst/>
                        </a:rPr>
                        <a:t>30-45 minutes per group discussion</a:t>
                      </a:r>
                    </a:p>
                    <a:p>
                      <a:pPr marL="342900" marR="0" lvl="0" indent="-342900">
                        <a:lnSpc>
                          <a:spcPct val="115000"/>
                        </a:lnSpc>
                        <a:spcBef>
                          <a:spcPts val="0"/>
                        </a:spcBef>
                        <a:spcAft>
                          <a:spcPts val="0"/>
                        </a:spcAft>
                        <a:buSzPts val="800"/>
                        <a:buFont typeface="Symbol" pitchFamily="2" charset="2"/>
                        <a:buChar char=""/>
                      </a:pPr>
                      <a:r>
                        <a:rPr lang="en-US" sz="1200" dirty="0">
                          <a:effectLst/>
                        </a:rPr>
                        <a:t>Basic skills for facilitation</a:t>
                      </a:r>
                    </a:p>
                    <a:p>
                      <a:pPr marL="342900" marR="0" lvl="0" indent="-342900">
                        <a:lnSpc>
                          <a:spcPct val="115000"/>
                        </a:lnSpc>
                        <a:spcBef>
                          <a:spcPts val="0"/>
                        </a:spcBef>
                        <a:spcAft>
                          <a:spcPts val="0"/>
                        </a:spcAft>
                        <a:buSzPts val="800"/>
                        <a:buFont typeface="Symbol" pitchFamily="2" charset="2"/>
                        <a:buChar char=""/>
                      </a:pPr>
                      <a:r>
                        <a:rPr lang="en-US" sz="1200" dirty="0">
                          <a:effectLst/>
                        </a:rPr>
                        <a:t>Content easy to analyze</a:t>
                      </a:r>
                      <a:endParaRPr lang="en-US" sz="1200" dirty="0">
                        <a:solidFill>
                          <a:srgbClr val="404040"/>
                        </a:solidFill>
                        <a:effectLst/>
                        <a:latin typeface="+mn-lt"/>
                        <a:ea typeface="Times New Roman" panose="02020603050405020304" pitchFamily="18" charset="0"/>
                        <a:cs typeface="Times New Roman" panose="02020603050405020304" pitchFamily="18" charset="0"/>
                      </a:endParaRPr>
                    </a:p>
                  </a:txBody>
                  <a:tcPr marL="42377" marR="42377" marT="0" marB="0" anchor="ctr"/>
                </a:tc>
                <a:extLst>
                  <a:ext uri="{0D108BD9-81ED-4DB2-BD59-A6C34878D82A}">
                    <a16:rowId xmlns:a16="http://schemas.microsoft.com/office/drawing/2014/main" val="2476014569"/>
                  </a:ext>
                </a:extLst>
              </a:tr>
              <a:tr h="1718781">
                <a:tc>
                  <a:txBody>
                    <a:bodyPr/>
                    <a:lstStyle/>
                    <a:p>
                      <a:pPr algn="l">
                        <a:lnSpc>
                          <a:spcPct val="100000"/>
                        </a:lnSpc>
                      </a:pPr>
                      <a:r>
                        <a:rPr lang="en-US" sz="1200" b="1" dirty="0"/>
                        <a:t>Vignettes</a:t>
                      </a:r>
                      <a:endParaRPr lang="en-US" sz="1200" b="1" i="1" dirty="0">
                        <a:solidFill>
                          <a:srgbClr val="393941"/>
                        </a:solidFill>
                        <a:latin typeface="+mn-lt"/>
                      </a:endParaRPr>
                    </a:p>
                  </a:txBody>
                  <a:tcPr anchor="ctr"/>
                </a:tc>
                <a:tc>
                  <a:txBody>
                    <a:bodyPr/>
                    <a:lstStyle/>
                    <a:p>
                      <a:pPr marL="0" marR="0">
                        <a:lnSpc>
                          <a:spcPct val="110000"/>
                        </a:lnSpc>
                        <a:spcBef>
                          <a:spcPts val="0"/>
                        </a:spcBef>
                        <a:spcAft>
                          <a:spcPts val="0"/>
                        </a:spcAft>
                      </a:pPr>
                      <a:r>
                        <a:rPr lang="en-US" sz="1200" dirty="0">
                          <a:effectLst/>
                        </a:rPr>
                        <a:t>Participatory group discussions of semi-structured open-ended stories.</a:t>
                      </a:r>
                      <a:endParaRPr lang="en-US" sz="1200" dirty="0">
                        <a:solidFill>
                          <a:srgbClr val="393941"/>
                        </a:solidFill>
                        <a:effectLst/>
                        <a:latin typeface="+mn-lt"/>
                        <a:ea typeface="Times New Roman" panose="02020603050405020304" pitchFamily="18" charset="0"/>
                        <a:cs typeface="Times New Roman" panose="02020603050405020304" pitchFamily="18" charset="0"/>
                      </a:endParaRPr>
                    </a:p>
                  </a:txBody>
                  <a:tcPr marL="42377" marR="42377"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Same as above (the 5 Whys and the Problem Tree), but </a:t>
                      </a:r>
                      <a:r>
                        <a:rPr lang="en-US" sz="1200" baseline="0" dirty="0"/>
                        <a:t>this activity can also reveal more context and nuanced analysis with good probing.</a:t>
                      </a:r>
                      <a:endParaRPr lang="en-US" sz="1200" dirty="0">
                        <a:solidFill>
                          <a:srgbClr val="393941"/>
                        </a:solidFill>
                        <a:latin typeface="+mn-lt"/>
                      </a:endParaRPr>
                    </a:p>
                  </a:txBody>
                  <a:tcPr anchor="ctr"/>
                </a:tc>
                <a:tc>
                  <a:txBody>
                    <a:bodyPr/>
                    <a:lstStyle/>
                    <a:p>
                      <a:pPr marL="342900" marR="0" lvl="0" indent="-342900">
                        <a:lnSpc>
                          <a:spcPct val="115000"/>
                        </a:lnSpc>
                        <a:spcBef>
                          <a:spcPts val="0"/>
                        </a:spcBef>
                        <a:spcAft>
                          <a:spcPts val="0"/>
                        </a:spcAft>
                        <a:buSzPts val="800"/>
                        <a:buFont typeface="Symbol" pitchFamily="2" charset="2"/>
                        <a:buChar char=""/>
                      </a:pPr>
                      <a:r>
                        <a:rPr lang="en-US" sz="1200" dirty="0">
                          <a:effectLst/>
                        </a:rPr>
                        <a:t>Moderately easy to adapt  if the team knows the communities; more difficult if not</a:t>
                      </a:r>
                    </a:p>
                    <a:p>
                      <a:pPr marL="342900" marR="0" lvl="0" indent="-342900">
                        <a:lnSpc>
                          <a:spcPct val="115000"/>
                        </a:lnSpc>
                        <a:spcBef>
                          <a:spcPts val="0"/>
                        </a:spcBef>
                        <a:spcAft>
                          <a:spcPts val="0"/>
                        </a:spcAft>
                        <a:buSzPts val="800"/>
                        <a:buFont typeface="Symbol" pitchFamily="2" charset="2"/>
                        <a:buChar char=""/>
                      </a:pPr>
                      <a:r>
                        <a:rPr lang="en-US" sz="1200" dirty="0">
                          <a:effectLst/>
                        </a:rPr>
                        <a:t>45-60 minutes per group discussion</a:t>
                      </a:r>
                    </a:p>
                    <a:p>
                      <a:pPr marL="342900" marR="0" lvl="0" indent="-342900">
                        <a:lnSpc>
                          <a:spcPct val="115000"/>
                        </a:lnSpc>
                        <a:spcBef>
                          <a:spcPts val="0"/>
                        </a:spcBef>
                        <a:spcAft>
                          <a:spcPts val="0"/>
                        </a:spcAft>
                        <a:buSzPts val="800"/>
                        <a:buFont typeface="Symbol" pitchFamily="2" charset="2"/>
                        <a:buChar char=""/>
                      </a:pPr>
                      <a:r>
                        <a:rPr lang="en-US" sz="1200" dirty="0">
                          <a:effectLst/>
                        </a:rPr>
                        <a:t>Moderate skills for facilitation</a:t>
                      </a:r>
                    </a:p>
                    <a:p>
                      <a:pPr marL="342900" marR="0" lvl="0" indent="-342900">
                        <a:lnSpc>
                          <a:spcPct val="115000"/>
                        </a:lnSpc>
                        <a:spcBef>
                          <a:spcPts val="0"/>
                        </a:spcBef>
                        <a:spcAft>
                          <a:spcPts val="0"/>
                        </a:spcAft>
                        <a:buSzPts val="800"/>
                        <a:buFont typeface="Symbol" pitchFamily="2" charset="2"/>
                        <a:buChar char=""/>
                      </a:pPr>
                      <a:r>
                        <a:rPr lang="en-US" sz="1200" dirty="0">
                          <a:effectLst/>
                        </a:rPr>
                        <a:t>Most complex to analyze given open-ended discussion script</a:t>
                      </a:r>
                      <a:endParaRPr lang="en-US" sz="1200" dirty="0">
                        <a:solidFill>
                          <a:srgbClr val="404040"/>
                        </a:solidFill>
                        <a:effectLst/>
                        <a:latin typeface="+mn-lt"/>
                        <a:ea typeface="Times New Roman" panose="02020603050405020304" pitchFamily="18" charset="0"/>
                        <a:cs typeface="Times New Roman" panose="02020603050405020304" pitchFamily="18" charset="0"/>
                      </a:endParaRPr>
                    </a:p>
                  </a:txBody>
                  <a:tcPr marL="42377" marR="42377" marT="0" marB="0" anchor="ctr"/>
                </a:tc>
                <a:extLst>
                  <a:ext uri="{0D108BD9-81ED-4DB2-BD59-A6C34878D82A}">
                    <a16:rowId xmlns:a16="http://schemas.microsoft.com/office/drawing/2014/main" val="4023306482"/>
                  </a:ext>
                </a:extLst>
              </a:tr>
            </a:tbl>
          </a:graphicData>
        </a:graphic>
      </p:graphicFrame>
      <p:sp>
        <p:nvSpPr>
          <p:cNvPr id="17" name="Text Placeholder 16"/>
          <p:cNvSpPr>
            <a:spLocks noGrp="1"/>
          </p:cNvSpPr>
          <p:nvPr>
            <p:ph type="body" sz="quarter" idx="13"/>
          </p:nvPr>
        </p:nvSpPr>
        <p:spPr/>
        <p:txBody>
          <a:bodyPr/>
          <a:lstStyle/>
          <a:p>
            <a:r>
              <a:rPr lang="en-US" dirty="0"/>
              <a:t>PAGE 19</a:t>
            </a:r>
          </a:p>
        </p:txBody>
      </p:sp>
      <p:sp>
        <p:nvSpPr>
          <p:cNvPr id="18" name="Text Placeholder 17"/>
          <p:cNvSpPr>
            <a:spLocks noGrp="1"/>
          </p:cNvSpPr>
          <p:nvPr>
            <p:ph type="body" sz="quarter" idx="14"/>
          </p:nvPr>
        </p:nvSpPr>
        <p:spPr/>
        <p:txBody>
          <a:bodyPr/>
          <a:lstStyle/>
          <a:p>
            <a:endParaRPr lang="en-US" dirty="0"/>
          </a:p>
        </p:txBody>
      </p:sp>
      <p:sp>
        <p:nvSpPr>
          <p:cNvPr id="19" name="Text Placeholder 18"/>
          <p:cNvSpPr>
            <a:spLocks noGrp="1"/>
          </p:cNvSpPr>
          <p:nvPr>
            <p:ph type="body" sz="quarter" idx="15"/>
          </p:nvPr>
        </p:nvSpPr>
        <p:spPr/>
        <p:txBody>
          <a:bodyPr/>
          <a:lstStyle/>
          <a:p>
            <a:r>
              <a:rPr lang="en-US" dirty="0"/>
              <a:t>IN OFFICE</a:t>
            </a:r>
          </a:p>
        </p:txBody>
      </p:sp>
      <p:sp>
        <p:nvSpPr>
          <p:cNvPr id="15" name="Title 14"/>
          <p:cNvSpPr>
            <a:spLocks noGrp="1"/>
          </p:cNvSpPr>
          <p:nvPr>
            <p:ph type="title"/>
          </p:nvPr>
        </p:nvSpPr>
        <p:spPr>
          <a:xfrm>
            <a:off x="393514" y="247290"/>
            <a:ext cx="8595360" cy="1581509"/>
          </a:xfrm>
        </p:spPr>
        <p:txBody>
          <a:bodyPr>
            <a:normAutofit/>
          </a:bodyPr>
          <a:lstStyle/>
          <a:p>
            <a:r>
              <a:rPr lang="en-US" dirty="0"/>
              <a:t>CHOOSE YOUR SOCIAL NORMS EXPLORATION EXERCISES</a:t>
            </a:r>
          </a:p>
        </p:txBody>
      </p:sp>
      <p:sp>
        <p:nvSpPr>
          <p:cNvPr id="2" name="Slide Number Placeholder 1">
            <a:extLst>
              <a:ext uri="{FF2B5EF4-FFF2-40B4-BE49-F238E27FC236}">
                <a16:creationId xmlns:a16="http://schemas.microsoft.com/office/drawing/2014/main" id="{84DFC077-8B32-5A2A-75D4-397BCA62DDE7}"/>
              </a:ext>
            </a:extLst>
          </p:cNvPr>
          <p:cNvSpPr>
            <a:spLocks noGrp="1"/>
          </p:cNvSpPr>
          <p:nvPr>
            <p:ph type="sldNum" sz="quarter" idx="12"/>
          </p:nvPr>
        </p:nvSpPr>
        <p:spPr/>
        <p:txBody>
          <a:bodyPr/>
          <a:lstStyle/>
          <a:p>
            <a:fld id="{5805A9EC-108B-40EA-95FB-2468C466EA14}" type="slidenum">
              <a:rPr lang="en-US" smtClean="0"/>
              <a:t>79</a:t>
            </a:fld>
            <a:endParaRPr lang="en-US" dirty="0"/>
          </a:p>
        </p:txBody>
      </p:sp>
    </p:spTree>
    <p:extLst>
      <p:ext uri="{BB962C8B-B14F-4D97-AF65-F5344CB8AC3E}">
        <p14:creationId xmlns:p14="http://schemas.microsoft.com/office/powerpoint/2010/main" val="575173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70D7FCB-5E45-FDA5-1D4A-061661041D99}"/>
              </a:ext>
            </a:extLst>
          </p:cNvPr>
          <p:cNvSpPr/>
          <p:nvPr/>
        </p:nvSpPr>
        <p:spPr>
          <a:xfrm>
            <a:off x="442277" y="0"/>
            <a:ext cx="420592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Graphical user interface, application&#10;&#10;Description automatically generated">
            <a:extLst>
              <a:ext uri="{FF2B5EF4-FFF2-40B4-BE49-F238E27FC236}">
                <a16:creationId xmlns:a16="http://schemas.microsoft.com/office/drawing/2014/main" id="{9F84E55B-AD92-D949-A6F4-0438F4E62664}"/>
              </a:ext>
            </a:extLst>
          </p:cNvPr>
          <p:cNvPicPr>
            <a:picLocks noChangeAspect="1"/>
          </p:cNvPicPr>
          <p:nvPr/>
        </p:nvPicPr>
        <p:blipFill>
          <a:blip r:embed="rId3" cstate="print">
            <a:extLst>
              <a:ext uri="{28A0092B-C50C-407E-A947-70E740481C1C}">
                <a14:useLocalDpi xmlns:a14="http://schemas.microsoft.com/office/drawing/2010/main" val="0"/>
              </a:ext>
            </a:extLst>
          </a:blip>
          <a:stretch/>
        </p:blipFill>
        <p:spPr>
          <a:xfrm>
            <a:off x="442277" y="1505118"/>
            <a:ext cx="4105275" cy="3561326"/>
          </a:xfrm>
          <a:prstGeom prst="rect">
            <a:avLst/>
          </a:prstGeom>
        </p:spPr>
      </p:pic>
      <p:sp>
        <p:nvSpPr>
          <p:cNvPr id="8" name="Title 7">
            <a:extLst>
              <a:ext uri="{FF2B5EF4-FFF2-40B4-BE49-F238E27FC236}">
                <a16:creationId xmlns:a16="http://schemas.microsoft.com/office/drawing/2014/main" id="{A260C1FC-147B-9D51-9AB6-A9385E3E99DB}"/>
              </a:ext>
            </a:extLst>
          </p:cNvPr>
          <p:cNvSpPr>
            <a:spLocks noGrp="1"/>
          </p:cNvSpPr>
          <p:nvPr>
            <p:ph type="title"/>
          </p:nvPr>
        </p:nvSpPr>
        <p:spPr>
          <a:xfrm>
            <a:off x="5114762" y="766617"/>
            <a:ext cx="5769353" cy="1314282"/>
          </a:xfrm>
        </p:spPr>
        <p:txBody>
          <a:bodyPr/>
          <a:lstStyle/>
          <a:p>
            <a:r>
              <a:rPr lang="en-US" sz="4800" b="0" dirty="0"/>
              <a:t>Land and Property Rights Program with Women </a:t>
            </a:r>
            <a:br>
              <a:rPr lang="en-US" dirty="0"/>
            </a:br>
            <a:endParaRPr lang="en-US" dirty="0"/>
          </a:p>
        </p:txBody>
      </p:sp>
      <p:sp>
        <p:nvSpPr>
          <p:cNvPr id="19" name="Text Placeholder 18">
            <a:extLst>
              <a:ext uri="{FF2B5EF4-FFF2-40B4-BE49-F238E27FC236}">
                <a16:creationId xmlns:a16="http://schemas.microsoft.com/office/drawing/2014/main" id="{FC97FAF2-A3CF-B8F0-1EA3-30B5F834EF25}"/>
              </a:ext>
            </a:extLst>
          </p:cNvPr>
          <p:cNvSpPr>
            <a:spLocks noGrp="1"/>
          </p:cNvSpPr>
          <p:nvPr>
            <p:ph type="body" idx="3"/>
          </p:nvPr>
        </p:nvSpPr>
        <p:spPr>
          <a:xfrm>
            <a:off x="5105400" y="296965"/>
            <a:ext cx="2894039" cy="447894"/>
          </a:xfrm>
        </p:spPr>
        <p:txBody>
          <a:bodyPr/>
          <a:lstStyle/>
          <a:p>
            <a:r>
              <a:rPr lang="en-US" dirty="0"/>
              <a:t>Case Study Option 1:</a:t>
            </a:r>
          </a:p>
        </p:txBody>
      </p:sp>
      <p:sp>
        <p:nvSpPr>
          <p:cNvPr id="15" name="Text Placeholder 14">
            <a:extLst>
              <a:ext uri="{FF2B5EF4-FFF2-40B4-BE49-F238E27FC236}">
                <a16:creationId xmlns:a16="http://schemas.microsoft.com/office/drawing/2014/main" id="{CEA8438A-57B9-03F5-510A-6F73A5A61A24}"/>
              </a:ext>
            </a:extLst>
          </p:cNvPr>
          <p:cNvSpPr>
            <a:spLocks noGrp="1"/>
          </p:cNvSpPr>
          <p:nvPr>
            <p:ph type="body" sz="quarter" idx="10"/>
          </p:nvPr>
        </p:nvSpPr>
        <p:spPr>
          <a:xfrm>
            <a:off x="5105400" y="2102657"/>
            <a:ext cx="6400800" cy="4234431"/>
          </a:xfrm>
        </p:spPr>
        <p:txBody>
          <a:bodyPr>
            <a:noAutofit/>
          </a:bodyPr>
          <a:lstStyle/>
          <a:p>
            <a:pPr>
              <a:lnSpc>
                <a:spcPct val="114000"/>
              </a:lnSpc>
              <a:spcBef>
                <a:spcPts val="0"/>
              </a:spcBef>
              <a:spcAft>
                <a:spcPts val="1200"/>
              </a:spcAft>
            </a:pPr>
            <a:r>
              <a:rPr lang="en-US" sz="1700" dirty="0">
                <a:solidFill>
                  <a:schemeClr val="bg1"/>
                </a:solidFill>
              </a:rPr>
              <a:t>A program in [country X] has the overall goal of increasing women’s land rights addressing social barriers to customary and informal land ownership where current legal protections aren’t effectively enforced. </a:t>
            </a:r>
          </a:p>
          <a:p>
            <a:pPr>
              <a:lnSpc>
                <a:spcPct val="114000"/>
              </a:lnSpc>
              <a:spcBef>
                <a:spcPts val="0"/>
              </a:spcBef>
              <a:spcAft>
                <a:spcPts val="1200"/>
              </a:spcAft>
            </a:pPr>
            <a:r>
              <a:rPr lang="en-US" sz="1700" dirty="0">
                <a:solidFill>
                  <a:schemeClr val="bg1"/>
                </a:solidFill>
              </a:rPr>
              <a:t>This program is currently being implemented, but after six months of activities, the program has identified a need to better understand social norms that are influencing land-related outcomes. </a:t>
            </a:r>
          </a:p>
          <a:p>
            <a:pPr>
              <a:lnSpc>
                <a:spcPct val="114000"/>
              </a:lnSpc>
              <a:spcBef>
                <a:spcPts val="0"/>
              </a:spcBef>
              <a:spcAft>
                <a:spcPts val="1200"/>
              </a:spcAft>
            </a:pPr>
            <a:r>
              <a:rPr lang="en-US" sz="1700" dirty="0">
                <a:solidFill>
                  <a:schemeClr val="bg1"/>
                </a:solidFill>
              </a:rPr>
              <a:t>Therefore, the program will use the SNET to conduct a social norms exploration to identify barriers to women’s land rights and women’s participation in land-related decision-making bodies in [country X].</a:t>
            </a:r>
          </a:p>
          <a:p>
            <a:pPr>
              <a:lnSpc>
                <a:spcPct val="114000"/>
              </a:lnSpc>
              <a:spcBef>
                <a:spcPts val="0"/>
              </a:spcBef>
              <a:spcAft>
                <a:spcPts val="1200"/>
              </a:spcAft>
            </a:pPr>
            <a:r>
              <a:rPr lang="en-US" sz="1700" dirty="0">
                <a:solidFill>
                  <a:schemeClr val="bg1"/>
                </a:solidFill>
              </a:rPr>
              <a:t> With the SNET findings, the program will conduct a pilot of new activities, and monitor for any shifts in social norms. </a:t>
            </a:r>
          </a:p>
        </p:txBody>
      </p:sp>
      <p:sp>
        <p:nvSpPr>
          <p:cNvPr id="3" name="Slide Number Placeholder 2">
            <a:extLst>
              <a:ext uri="{FF2B5EF4-FFF2-40B4-BE49-F238E27FC236}">
                <a16:creationId xmlns:a16="http://schemas.microsoft.com/office/drawing/2014/main" id="{151B44DB-507A-C4D4-35C8-00515655E457}"/>
              </a:ext>
            </a:extLst>
          </p:cNvPr>
          <p:cNvSpPr>
            <a:spLocks noGrp="1"/>
          </p:cNvSpPr>
          <p:nvPr>
            <p:ph type="sldNum" sz="quarter" idx="12"/>
          </p:nvPr>
        </p:nvSpPr>
        <p:spPr/>
        <p:txBody>
          <a:bodyPr/>
          <a:lstStyle/>
          <a:p>
            <a:fld id="{5805A9EC-108B-40EA-95FB-2468C466EA14}" type="slidenum">
              <a:rPr lang="en-US" smtClean="0"/>
              <a:t>8</a:t>
            </a:fld>
            <a:endParaRPr lang="en-US" dirty="0"/>
          </a:p>
        </p:txBody>
      </p:sp>
    </p:spTree>
    <p:extLst>
      <p:ext uri="{BB962C8B-B14F-4D97-AF65-F5344CB8AC3E}">
        <p14:creationId xmlns:p14="http://schemas.microsoft.com/office/powerpoint/2010/main" val="4142076563"/>
      </p:ext>
    </p:extLst>
  </p:cSld>
  <p:clrMapOvr>
    <a:overrideClrMapping bg1="dk1" tx1="lt1" bg2="dk2" tx2="lt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13" name="Content Placeholder 12"/>
          <p:cNvSpPr>
            <a:spLocks noGrp="1"/>
          </p:cNvSpPr>
          <p:nvPr>
            <p:ph idx="1"/>
          </p:nvPr>
        </p:nvSpPr>
        <p:spPr/>
        <p:txBody>
          <a:bodyPr>
            <a:normAutofit/>
          </a:bodyPr>
          <a:lstStyle/>
          <a:p>
            <a:r>
              <a:rPr lang="en-US" sz="2400" dirty="0"/>
              <a:t>Once you have your objectives, behaviors and populations selected, you’ll move to prepare for the fieldwork. </a:t>
            </a:r>
          </a:p>
          <a:p>
            <a:r>
              <a:rPr lang="en-US" sz="2400" dirty="0"/>
              <a:t>Here, you determine the actual number of people to reach in your social norms exploration. </a:t>
            </a:r>
          </a:p>
          <a:p>
            <a:r>
              <a:rPr lang="en-US" sz="2400" dirty="0"/>
              <a:t>This will be done for your main population groups for now. You’ll choose </a:t>
            </a:r>
            <a:r>
              <a:rPr lang="en-US" sz="2400" b="1" dirty="0"/>
              <a:t>where </a:t>
            </a:r>
            <a:r>
              <a:rPr lang="en-US" sz="2400" dirty="0"/>
              <a:t>and </a:t>
            </a:r>
            <a:r>
              <a:rPr lang="en-US" sz="2400" b="1" dirty="0"/>
              <a:t>how many people </a:t>
            </a:r>
            <a:r>
              <a:rPr lang="en-US" sz="2400" dirty="0"/>
              <a:t>to engage, by group. </a:t>
            </a:r>
          </a:p>
          <a:p>
            <a:r>
              <a:rPr lang="en-US" sz="2400" dirty="0"/>
              <a:t>You’ll make the decision for reference groups after </a:t>
            </a:r>
            <a:r>
              <a:rPr lang="en-US" sz="2400" b="1" dirty="0"/>
              <a:t>Phase 2 </a:t>
            </a:r>
            <a:r>
              <a:rPr lang="en-US" sz="2400" dirty="0"/>
              <a:t>(but can prepare in advance which sites). </a:t>
            </a:r>
          </a:p>
        </p:txBody>
      </p:sp>
      <p:sp>
        <p:nvSpPr>
          <p:cNvPr id="19" name="Text Placeholder 18"/>
          <p:cNvSpPr>
            <a:spLocks noGrp="1"/>
          </p:cNvSpPr>
          <p:nvPr>
            <p:ph type="body" sz="quarter" idx="13"/>
          </p:nvPr>
        </p:nvSpPr>
        <p:spPr/>
        <p:txBody>
          <a:bodyPr/>
          <a:lstStyle/>
          <a:p>
            <a:r>
              <a:rPr lang="en-US" dirty="0"/>
              <a:t>PAGE 21</a:t>
            </a:r>
          </a:p>
        </p:txBody>
      </p:sp>
      <p:sp>
        <p:nvSpPr>
          <p:cNvPr id="20" name="Text Placeholder 19"/>
          <p:cNvSpPr>
            <a:spLocks noGrp="1"/>
          </p:cNvSpPr>
          <p:nvPr>
            <p:ph type="body" sz="quarter" idx="14"/>
          </p:nvPr>
        </p:nvSpPr>
        <p:spPr/>
        <p:txBody>
          <a:bodyPr/>
          <a:lstStyle/>
          <a:p>
            <a:endParaRPr lang="en-US" dirty="0"/>
          </a:p>
        </p:txBody>
      </p:sp>
      <p:sp>
        <p:nvSpPr>
          <p:cNvPr id="21" name="Text Placeholder 20"/>
          <p:cNvSpPr>
            <a:spLocks noGrp="1"/>
          </p:cNvSpPr>
          <p:nvPr>
            <p:ph type="body" sz="quarter" idx="15"/>
          </p:nvPr>
        </p:nvSpPr>
        <p:spPr/>
        <p:txBody>
          <a:bodyPr/>
          <a:lstStyle/>
          <a:p>
            <a:r>
              <a:rPr lang="en-US" dirty="0"/>
              <a:t>IN OFFICE</a:t>
            </a:r>
          </a:p>
        </p:txBody>
      </p:sp>
      <p:sp>
        <p:nvSpPr>
          <p:cNvPr id="12" name="Title 11"/>
          <p:cNvSpPr>
            <a:spLocks noGrp="1"/>
          </p:cNvSpPr>
          <p:nvPr>
            <p:ph type="title"/>
          </p:nvPr>
        </p:nvSpPr>
        <p:spPr/>
        <p:txBody>
          <a:bodyPr>
            <a:normAutofit fontScale="90000"/>
          </a:bodyPr>
          <a:lstStyle/>
          <a:p>
            <a:r>
              <a:rPr lang="en-US" dirty="0"/>
              <a:t>DETERMINE THE NUMBER OF COMMUNITIES AND </a:t>
            </a:r>
            <a:br>
              <a:rPr lang="en-US" dirty="0"/>
            </a:br>
            <a:r>
              <a:rPr lang="en-US" dirty="0"/>
              <a:t>PARTICIPANTS TO ENGAGE</a:t>
            </a:r>
          </a:p>
        </p:txBody>
      </p:sp>
      <p:sp>
        <p:nvSpPr>
          <p:cNvPr id="2" name="Slide Number Placeholder 1">
            <a:extLst>
              <a:ext uri="{FF2B5EF4-FFF2-40B4-BE49-F238E27FC236}">
                <a16:creationId xmlns:a16="http://schemas.microsoft.com/office/drawing/2014/main" id="{0B818E47-13F7-7094-BF8B-B7D51BBFB426}"/>
              </a:ext>
            </a:extLst>
          </p:cNvPr>
          <p:cNvSpPr>
            <a:spLocks noGrp="1"/>
          </p:cNvSpPr>
          <p:nvPr>
            <p:ph type="sldNum" sz="quarter" idx="12"/>
          </p:nvPr>
        </p:nvSpPr>
        <p:spPr/>
        <p:txBody>
          <a:bodyPr/>
          <a:lstStyle/>
          <a:p>
            <a:fld id="{5805A9EC-108B-40EA-95FB-2468C466EA14}" type="slidenum">
              <a:rPr lang="en-US" smtClean="0"/>
              <a:t>80</a:t>
            </a:fld>
            <a:endParaRPr lang="en-US" dirty="0"/>
          </a:p>
        </p:txBody>
      </p:sp>
    </p:spTree>
    <p:extLst>
      <p:ext uri="{BB962C8B-B14F-4D97-AF65-F5344CB8AC3E}">
        <p14:creationId xmlns:p14="http://schemas.microsoft.com/office/powerpoint/2010/main" val="1871200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57F0906-0EEF-7C42-A163-AF045B9D8707}"/>
              </a:ext>
            </a:extLst>
          </p:cNvPr>
          <p:cNvGraphicFramePr>
            <a:graphicFrameLocks noGrp="1"/>
          </p:cNvGraphicFramePr>
          <p:nvPr>
            <p:extLst>
              <p:ext uri="{D42A27DB-BD31-4B8C-83A1-F6EECF244321}">
                <p14:modId xmlns:p14="http://schemas.microsoft.com/office/powerpoint/2010/main" val="678034179"/>
              </p:ext>
            </p:extLst>
          </p:nvPr>
        </p:nvGraphicFramePr>
        <p:xfrm>
          <a:off x="393512" y="2590800"/>
          <a:ext cx="8595362" cy="3794092"/>
        </p:xfrm>
        <a:graphic>
          <a:graphicData uri="http://schemas.openxmlformats.org/drawingml/2006/table">
            <a:tbl>
              <a:tblPr firstRow="1" firstCol="1" bandRow="1">
                <a:tableStyleId>{0660B408-B3CF-4A94-85FC-2B1E0A45F4A2}</a:tableStyleId>
              </a:tblPr>
              <a:tblGrid>
                <a:gridCol w="862855">
                  <a:extLst>
                    <a:ext uri="{9D8B030D-6E8A-4147-A177-3AD203B41FA5}">
                      <a16:colId xmlns:a16="http://schemas.microsoft.com/office/drawing/2014/main" val="1255722422"/>
                    </a:ext>
                  </a:extLst>
                </a:gridCol>
                <a:gridCol w="943399">
                  <a:extLst>
                    <a:ext uri="{9D8B030D-6E8A-4147-A177-3AD203B41FA5}">
                      <a16:colId xmlns:a16="http://schemas.microsoft.com/office/drawing/2014/main" val="105275716"/>
                    </a:ext>
                  </a:extLst>
                </a:gridCol>
                <a:gridCol w="1686434">
                  <a:extLst>
                    <a:ext uri="{9D8B030D-6E8A-4147-A177-3AD203B41FA5}">
                      <a16:colId xmlns:a16="http://schemas.microsoft.com/office/drawing/2014/main" val="3046216000"/>
                    </a:ext>
                  </a:extLst>
                </a:gridCol>
                <a:gridCol w="1708120">
                  <a:extLst>
                    <a:ext uri="{9D8B030D-6E8A-4147-A177-3AD203B41FA5}">
                      <a16:colId xmlns:a16="http://schemas.microsoft.com/office/drawing/2014/main" val="1059564724"/>
                    </a:ext>
                  </a:extLst>
                </a:gridCol>
                <a:gridCol w="1720880">
                  <a:extLst>
                    <a:ext uri="{9D8B030D-6E8A-4147-A177-3AD203B41FA5}">
                      <a16:colId xmlns:a16="http://schemas.microsoft.com/office/drawing/2014/main" val="4162523602"/>
                    </a:ext>
                  </a:extLst>
                </a:gridCol>
                <a:gridCol w="1673674">
                  <a:extLst>
                    <a:ext uri="{9D8B030D-6E8A-4147-A177-3AD203B41FA5}">
                      <a16:colId xmlns:a16="http://schemas.microsoft.com/office/drawing/2014/main" val="1914175788"/>
                    </a:ext>
                  </a:extLst>
                </a:gridCol>
              </a:tblGrid>
              <a:tr h="194511">
                <a:tc rowSpan="2">
                  <a:txBody>
                    <a:bodyPr/>
                    <a:lstStyle/>
                    <a:p>
                      <a:pPr algn="ctr"/>
                      <a:endParaRPr lang="en-US" i="1" dirty="0">
                        <a:latin typeface="+mj-lt"/>
                      </a:endParaRPr>
                    </a:p>
                  </a:txBody>
                  <a:tcPr>
                    <a:lnR w="19050" cap="flat" cmpd="sng" algn="ctr">
                      <a:solidFill>
                        <a:schemeClr val="bg1"/>
                      </a:solidFill>
                      <a:prstDash val="solid"/>
                      <a:round/>
                      <a:headEnd type="none" w="med" len="med"/>
                      <a:tailEnd type="none" w="med" len="med"/>
                    </a:lnR>
                  </a:tcPr>
                </a:tc>
                <a:tc>
                  <a:txBody>
                    <a:bodyPr/>
                    <a:lstStyle/>
                    <a:p>
                      <a:pPr algn="ctr"/>
                      <a:r>
                        <a:rPr lang="en-US" b="0" dirty="0">
                          <a:latin typeface="+mj-lt"/>
                        </a:rPr>
                        <a:t>Details</a:t>
                      </a:r>
                      <a:endParaRPr lang="en-US" b="0" i="1" dirty="0">
                        <a:solidFill>
                          <a:schemeClr val="bg1"/>
                        </a:solidFill>
                        <a:latin typeface="+mj-l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tcPr>
                </a:tc>
                <a:tc>
                  <a:txBody>
                    <a:bodyPr/>
                    <a:lstStyle/>
                    <a:p>
                      <a:pPr algn="ctr"/>
                      <a:r>
                        <a:rPr lang="en-US" b="0" dirty="0">
                          <a:latin typeface="+mj-lt"/>
                        </a:rPr>
                        <a:t>Site 1</a:t>
                      </a:r>
                      <a:endParaRPr lang="en-US" b="0" dirty="0">
                        <a:solidFill>
                          <a:schemeClr val="bg1"/>
                        </a:solidFill>
                        <a:latin typeface="+mj-l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tcPr>
                </a:tc>
                <a:tc>
                  <a:txBody>
                    <a:bodyPr/>
                    <a:lstStyle/>
                    <a:p>
                      <a:pPr algn="ctr"/>
                      <a:r>
                        <a:rPr lang="en-US" b="0" dirty="0">
                          <a:latin typeface="+mj-lt"/>
                        </a:rPr>
                        <a:t>Site 2</a:t>
                      </a:r>
                      <a:endParaRPr lang="en-US" b="0" dirty="0">
                        <a:solidFill>
                          <a:schemeClr val="bg1"/>
                        </a:solidFill>
                        <a:latin typeface="+mj-l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tcPr>
                </a:tc>
                <a:tc>
                  <a:txBody>
                    <a:bodyPr/>
                    <a:lstStyle/>
                    <a:p>
                      <a:pPr algn="ctr"/>
                      <a:r>
                        <a:rPr lang="en-US" b="0" dirty="0">
                          <a:latin typeface="+mj-lt"/>
                        </a:rPr>
                        <a:t>Site 3</a:t>
                      </a:r>
                      <a:endParaRPr lang="en-US" b="0" dirty="0">
                        <a:solidFill>
                          <a:schemeClr val="bg1"/>
                        </a:solidFill>
                        <a:latin typeface="+mj-l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tcPr>
                </a:tc>
                <a:tc>
                  <a:txBody>
                    <a:bodyPr/>
                    <a:lstStyle/>
                    <a:p>
                      <a:pPr algn="ctr"/>
                      <a:r>
                        <a:rPr lang="en-US" b="0" dirty="0">
                          <a:latin typeface="+mj-lt"/>
                        </a:rPr>
                        <a:t>Site 4</a:t>
                      </a:r>
                      <a:endParaRPr lang="en-US" b="0" dirty="0">
                        <a:solidFill>
                          <a:schemeClr val="bg1"/>
                        </a:solidFill>
                        <a:latin typeface="+mj-lt"/>
                      </a:endParaRPr>
                    </a:p>
                  </a:txBody>
                  <a:tcP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22758017"/>
                  </a:ext>
                </a:extLst>
              </a:tr>
              <a:tr h="229214">
                <a:tc vMerge="1">
                  <a:txBody>
                    <a:bodyPr/>
                    <a:lstStyle/>
                    <a:p>
                      <a:endParaRPr lang="en-US" i="1" dirty="0"/>
                    </a:p>
                  </a:txBody>
                  <a:tcPr/>
                </a:tc>
                <a:tc>
                  <a:txBody>
                    <a:bodyPr/>
                    <a:lstStyle/>
                    <a:p>
                      <a:pPr algn="ctr"/>
                      <a:r>
                        <a:rPr lang="en-US" sz="1600" dirty="0">
                          <a:solidFill>
                            <a:schemeClr val="tx1"/>
                          </a:solidFill>
                          <a:latin typeface="+mj-lt"/>
                        </a:rPr>
                        <a:t>Type</a:t>
                      </a:r>
                      <a:endParaRPr lang="en-US" sz="1600" i="1" dirty="0">
                        <a:solidFill>
                          <a:schemeClr val="tx1"/>
                        </a:solidFill>
                        <a:latin typeface="+mj-lt"/>
                      </a:endParaRPr>
                    </a:p>
                  </a:txBody>
                  <a:tcP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chemeClr val="accent2">
                        <a:lumMod val="60000"/>
                        <a:lumOff val="40000"/>
                      </a:schemeClr>
                    </a:solidFill>
                  </a:tcPr>
                </a:tc>
                <a:tc>
                  <a:txBody>
                    <a:bodyPr/>
                    <a:lstStyle/>
                    <a:p>
                      <a:pPr algn="ctr"/>
                      <a:r>
                        <a:rPr lang="en-US" sz="1600" dirty="0">
                          <a:solidFill>
                            <a:schemeClr val="tx1"/>
                          </a:solidFill>
                          <a:latin typeface="+mj-lt"/>
                        </a:rPr>
                        <a:t>Small/Urban</a:t>
                      </a:r>
                    </a:p>
                  </a:txBody>
                  <a:tcPr>
                    <a:lnT w="19050" cap="flat" cmpd="sng" algn="ctr">
                      <a:solidFill>
                        <a:schemeClr val="bg1"/>
                      </a:solidFill>
                      <a:prstDash val="solid"/>
                      <a:round/>
                      <a:headEnd type="none" w="med" len="med"/>
                      <a:tailEnd type="none" w="med" len="med"/>
                    </a:lnT>
                    <a:solidFill>
                      <a:schemeClr val="accent2">
                        <a:lumMod val="60000"/>
                        <a:lumOff val="40000"/>
                      </a:schemeClr>
                    </a:solidFill>
                  </a:tcPr>
                </a:tc>
                <a:tc>
                  <a:txBody>
                    <a:bodyPr/>
                    <a:lstStyle/>
                    <a:p>
                      <a:pPr algn="ctr"/>
                      <a:r>
                        <a:rPr lang="en-US" sz="1600" dirty="0">
                          <a:solidFill>
                            <a:schemeClr val="tx1"/>
                          </a:solidFill>
                          <a:latin typeface="+mj-lt"/>
                        </a:rPr>
                        <a:t>Small/Peri-urban</a:t>
                      </a:r>
                    </a:p>
                  </a:txBody>
                  <a:tcPr>
                    <a:lnT w="19050" cap="flat" cmpd="sng" algn="ctr">
                      <a:solidFill>
                        <a:schemeClr val="bg1"/>
                      </a:solidFill>
                      <a:prstDash val="solid"/>
                      <a:round/>
                      <a:headEnd type="none" w="med" len="med"/>
                      <a:tailEnd type="none" w="med" len="med"/>
                    </a:lnT>
                    <a:solidFill>
                      <a:schemeClr val="accent2">
                        <a:lumMod val="60000"/>
                        <a:lumOff val="40000"/>
                      </a:schemeClr>
                    </a:solidFill>
                  </a:tcPr>
                </a:tc>
                <a:tc>
                  <a:txBody>
                    <a:bodyPr/>
                    <a:lstStyle/>
                    <a:p>
                      <a:pPr algn="ctr"/>
                      <a:r>
                        <a:rPr lang="en-US" sz="1600" dirty="0">
                          <a:solidFill>
                            <a:schemeClr val="tx1"/>
                          </a:solidFill>
                          <a:latin typeface="+mj-lt"/>
                        </a:rPr>
                        <a:t>Large/Urban</a:t>
                      </a:r>
                    </a:p>
                  </a:txBody>
                  <a:tcPr>
                    <a:lnT w="19050" cap="flat" cmpd="sng" algn="ctr">
                      <a:solidFill>
                        <a:schemeClr val="bg1"/>
                      </a:solidFill>
                      <a:prstDash val="solid"/>
                      <a:round/>
                      <a:headEnd type="none" w="med" len="med"/>
                      <a:tailEnd type="none" w="med" len="med"/>
                    </a:lnT>
                    <a:solidFill>
                      <a:schemeClr val="accent2">
                        <a:lumMod val="60000"/>
                        <a:lumOff val="40000"/>
                      </a:schemeClr>
                    </a:solidFill>
                  </a:tcPr>
                </a:tc>
                <a:tc>
                  <a:txBody>
                    <a:bodyPr/>
                    <a:lstStyle/>
                    <a:p>
                      <a:pPr algn="ctr"/>
                      <a:r>
                        <a:rPr lang="en-US" sz="1600" dirty="0">
                          <a:solidFill>
                            <a:schemeClr val="tx1"/>
                          </a:solidFill>
                          <a:latin typeface="+mj-lt"/>
                        </a:rPr>
                        <a:t>Large/Peri-urban</a:t>
                      </a:r>
                    </a:p>
                  </a:txBody>
                  <a:tcPr>
                    <a:lnT w="19050" cap="flat" cmpd="sng" algn="ctr">
                      <a:solidFill>
                        <a:schemeClr val="bg1"/>
                      </a:solidFill>
                      <a:prstDash val="solid"/>
                      <a:round/>
                      <a:headEnd type="none" w="med" len="med"/>
                      <a:tailEnd type="none" w="med" len="med"/>
                    </a:lnT>
                    <a:solidFill>
                      <a:schemeClr val="accent2">
                        <a:lumMod val="60000"/>
                        <a:lumOff val="40000"/>
                      </a:schemeClr>
                    </a:solidFill>
                  </a:tcPr>
                </a:tc>
                <a:extLst>
                  <a:ext uri="{0D108BD9-81ED-4DB2-BD59-A6C34878D82A}">
                    <a16:rowId xmlns:a16="http://schemas.microsoft.com/office/drawing/2014/main" val="3454408365"/>
                  </a:ext>
                </a:extLst>
              </a:tr>
              <a:tr h="1017471">
                <a:tc>
                  <a:txBody>
                    <a:bodyPr/>
                    <a:lstStyle/>
                    <a:p>
                      <a:pPr algn="ctr"/>
                      <a:r>
                        <a:rPr lang="en-US" b="0" dirty="0">
                          <a:solidFill>
                            <a:schemeClr val="bg1"/>
                          </a:solidFill>
                          <a:latin typeface="+mj-lt"/>
                        </a:rPr>
                        <a:t>Phase 2</a:t>
                      </a:r>
                      <a:endParaRPr lang="en-US" b="0" i="1" dirty="0">
                        <a:solidFill>
                          <a:schemeClr val="bg1"/>
                        </a:solidFill>
                        <a:latin typeface="+mj-lt"/>
                      </a:endParaRPr>
                    </a:p>
                  </a:txBody>
                  <a:tcPr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1600" dirty="0">
                          <a:latin typeface="+mj-lt"/>
                        </a:rPr>
                        <a:t>Main Population Groups </a:t>
                      </a:r>
                      <a:endParaRPr lang="en-US" sz="1600" i="1" dirty="0">
                        <a:latin typeface="+mj-lt"/>
                      </a:endParaRPr>
                    </a:p>
                  </a:txBody>
                  <a:tcPr anchor="ctr">
                    <a:lnL w="19050" cap="flat" cmpd="sng" algn="ctr">
                      <a:solidFill>
                        <a:schemeClr val="bg1"/>
                      </a:solidFill>
                      <a:prstDash val="solid"/>
                      <a:round/>
                      <a:headEnd type="none" w="med" len="med"/>
                      <a:tailEnd type="none" w="med" len="med"/>
                    </a:lnL>
                    <a:solidFill>
                      <a:schemeClr val="accent2">
                        <a:lumMod val="60000"/>
                        <a:lumOff val="40000"/>
                      </a:schemeClr>
                    </a:solidFill>
                  </a:tcPr>
                </a:tc>
                <a:tc>
                  <a:txBody>
                    <a:bodyPr/>
                    <a:lstStyle/>
                    <a:p>
                      <a:pPr algn="ctr"/>
                      <a:r>
                        <a:rPr lang="en-US" sz="1400" dirty="0"/>
                        <a:t>Group 1 – 25</a:t>
                      </a:r>
                    </a:p>
                    <a:p>
                      <a:pPr algn="ctr"/>
                      <a:r>
                        <a:rPr lang="en-US" sz="1400" dirty="0"/>
                        <a:t>Group 2 – 25</a:t>
                      </a:r>
                    </a:p>
                    <a:p>
                      <a:pPr algn="ctr"/>
                      <a:r>
                        <a:rPr lang="en-US" sz="1400" dirty="0"/>
                        <a:t>Group 3 – 25</a:t>
                      </a:r>
                    </a:p>
                    <a:p>
                      <a:pPr algn="ctr"/>
                      <a:r>
                        <a:rPr lang="en-US" sz="1400" dirty="0"/>
                        <a:t>Group 4 – 25</a:t>
                      </a:r>
                    </a:p>
                  </a:txBody>
                  <a:tcPr anchor="ctr"/>
                </a:tc>
                <a:tc>
                  <a:txBody>
                    <a:bodyPr/>
                    <a:lstStyle/>
                    <a:p>
                      <a:pPr algn="ctr"/>
                      <a:r>
                        <a:rPr lang="en-US" sz="1400" dirty="0"/>
                        <a:t>Group 1 – 25</a:t>
                      </a:r>
                    </a:p>
                    <a:p>
                      <a:pPr algn="ctr"/>
                      <a:r>
                        <a:rPr lang="en-US" sz="1400" dirty="0"/>
                        <a:t>Group 2 – 25</a:t>
                      </a:r>
                    </a:p>
                    <a:p>
                      <a:pPr algn="ctr"/>
                      <a:r>
                        <a:rPr lang="en-US" sz="1400" dirty="0"/>
                        <a:t>Group 3 – 25</a:t>
                      </a:r>
                    </a:p>
                    <a:p>
                      <a:pPr algn="ctr"/>
                      <a:r>
                        <a:rPr lang="en-US" sz="1400" dirty="0"/>
                        <a:t>Group 4 – 25</a:t>
                      </a:r>
                    </a:p>
                  </a:txBody>
                  <a:tcPr anchor="ctr"/>
                </a:tc>
                <a:tc>
                  <a:txBody>
                    <a:bodyPr/>
                    <a:lstStyle/>
                    <a:p>
                      <a:pPr algn="ctr"/>
                      <a:r>
                        <a:rPr lang="en-US" sz="1400" dirty="0"/>
                        <a:t>Group 1 – 25</a:t>
                      </a:r>
                    </a:p>
                    <a:p>
                      <a:pPr algn="ctr"/>
                      <a:r>
                        <a:rPr lang="en-US" sz="1400" dirty="0"/>
                        <a:t>Group 2 – 25</a:t>
                      </a:r>
                    </a:p>
                    <a:p>
                      <a:pPr algn="ctr"/>
                      <a:r>
                        <a:rPr lang="en-US" sz="1400" dirty="0"/>
                        <a:t>Group 3 – 25</a:t>
                      </a:r>
                    </a:p>
                    <a:p>
                      <a:pPr algn="ctr"/>
                      <a:r>
                        <a:rPr lang="en-US" sz="1400" dirty="0"/>
                        <a:t>Group 4 – 25</a:t>
                      </a:r>
                    </a:p>
                  </a:txBody>
                  <a:tcPr anchor="ctr"/>
                </a:tc>
                <a:tc>
                  <a:txBody>
                    <a:bodyPr/>
                    <a:lstStyle/>
                    <a:p>
                      <a:pPr algn="ctr"/>
                      <a:r>
                        <a:rPr lang="en-US" sz="1400" dirty="0"/>
                        <a:t>Group 1 – 25</a:t>
                      </a:r>
                    </a:p>
                    <a:p>
                      <a:pPr algn="ctr"/>
                      <a:r>
                        <a:rPr lang="en-US" sz="1400" dirty="0"/>
                        <a:t>Group 2 – 25</a:t>
                      </a:r>
                    </a:p>
                    <a:p>
                      <a:pPr algn="ctr"/>
                      <a:r>
                        <a:rPr lang="en-US" sz="1400" dirty="0"/>
                        <a:t>Group 3 – 25</a:t>
                      </a:r>
                    </a:p>
                    <a:p>
                      <a:pPr algn="ctr"/>
                      <a:r>
                        <a:rPr lang="en-US" sz="1400" dirty="0"/>
                        <a:t>Group 4 – 25</a:t>
                      </a:r>
                    </a:p>
                  </a:txBody>
                  <a:tcPr anchor="ctr"/>
                </a:tc>
                <a:extLst>
                  <a:ext uri="{0D108BD9-81ED-4DB2-BD59-A6C34878D82A}">
                    <a16:rowId xmlns:a16="http://schemas.microsoft.com/office/drawing/2014/main" val="799392732"/>
                  </a:ext>
                </a:extLst>
              </a:tr>
              <a:tr h="1196298">
                <a:tc rowSpan="2">
                  <a:txBody>
                    <a:bodyPr/>
                    <a:lstStyle/>
                    <a:p>
                      <a:pPr algn="ctr"/>
                      <a:r>
                        <a:rPr lang="en-US" b="0" dirty="0">
                          <a:solidFill>
                            <a:schemeClr val="bg1"/>
                          </a:solidFill>
                          <a:latin typeface="+mj-lt"/>
                        </a:rPr>
                        <a:t>Phase 3</a:t>
                      </a:r>
                      <a:endParaRPr lang="en-US" b="0" i="1" dirty="0">
                        <a:solidFill>
                          <a:schemeClr val="bg1"/>
                        </a:solidFill>
                        <a:latin typeface="+mj-lt"/>
                      </a:endParaRPr>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j-lt"/>
                        </a:rPr>
                        <a:t>Main Population Groups </a:t>
                      </a:r>
                      <a:endParaRPr lang="en-US" sz="1600" i="1" dirty="0">
                        <a:latin typeface="+mj-lt"/>
                      </a:endParaRPr>
                    </a:p>
                  </a:txBody>
                  <a:tcPr anchor="ctr">
                    <a:lnL w="19050" cap="flat" cmpd="sng" algn="ctr">
                      <a:solidFill>
                        <a:schemeClr val="bg1"/>
                      </a:solidFill>
                      <a:prstDash val="solid"/>
                      <a:round/>
                      <a:headEnd type="none" w="med" len="med"/>
                      <a:tailEnd type="none" w="med" len="med"/>
                    </a:lnL>
                    <a:solidFill>
                      <a:schemeClr val="accent2">
                        <a:lumMod val="60000"/>
                        <a:lumOff val="40000"/>
                      </a:schemeClr>
                    </a:solidFill>
                  </a:tcPr>
                </a:tc>
                <a:tc>
                  <a:txBody>
                    <a:bodyPr/>
                    <a:lstStyle/>
                    <a:p>
                      <a:pPr algn="ctr"/>
                      <a:r>
                        <a:rPr lang="en-US" sz="1400" dirty="0"/>
                        <a:t>Group 1 – 8</a:t>
                      </a:r>
                    </a:p>
                    <a:p>
                      <a:pPr algn="ctr"/>
                      <a:r>
                        <a:rPr lang="en-US" sz="1400" dirty="0"/>
                        <a:t>Group 2 – 10</a:t>
                      </a:r>
                    </a:p>
                    <a:p>
                      <a:pPr algn="ctr"/>
                      <a:r>
                        <a:rPr lang="en-US" sz="1400" dirty="0"/>
                        <a:t>Group 3 – 10</a:t>
                      </a:r>
                    </a:p>
                    <a:p>
                      <a:pPr algn="ctr"/>
                      <a:r>
                        <a:rPr lang="en-US" sz="1400" dirty="0"/>
                        <a:t>Group 4 – 8</a:t>
                      </a:r>
                    </a:p>
                  </a:txBody>
                  <a:tcPr anchor="ctr"/>
                </a:tc>
                <a:tc>
                  <a:txBody>
                    <a:bodyPr/>
                    <a:lstStyle/>
                    <a:p>
                      <a:pPr algn="ctr"/>
                      <a:r>
                        <a:rPr lang="en-US" sz="1400" dirty="0"/>
                        <a:t>Group 1 – 12</a:t>
                      </a:r>
                    </a:p>
                    <a:p>
                      <a:pPr algn="ctr"/>
                      <a:r>
                        <a:rPr lang="en-US" sz="1400" dirty="0"/>
                        <a:t>Group 2 – 10</a:t>
                      </a:r>
                    </a:p>
                    <a:p>
                      <a:pPr algn="ctr"/>
                      <a:r>
                        <a:rPr lang="en-US" sz="1400" dirty="0"/>
                        <a:t>Group 3 – 10</a:t>
                      </a:r>
                    </a:p>
                    <a:p>
                      <a:pPr algn="ctr"/>
                      <a:r>
                        <a:rPr lang="en-US" sz="1400" dirty="0"/>
                        <a:t>Group 4 – 12</a:t>
                      </a:r>
                    </a:p>
                  </a:txBody>
                  <a:tcPr anchor="ctr"/>
                </a:tc>
                <a:tc>
                  <a:txBody>
                    <a:bodyPr/>
                    <a:lstStyle/>
                    <a:p>
                      <a:pPr algn="ctr"/>
                      <a:r>
                        <a:rPr lang="en-US" sz="1400" dirty="0"/>
                        <a:t>Group 1 – 8</a:t>
                      </a:r>
                    </a:p>
                    <a:p>
                      <a:pPr algn="ctr"/>
                      <a:r>
                        <a:rPr lang="en-US" sz="1400" dirty="0"/>
                        <a:t>Group 2 – 12</a:t>
                      </a:r>
                    </a:p>
                    <a:p>
                      <a:pPr algn="ctr"/>
                      <a:r>
                        <a:rPr lang="en-US" sz="1400" dirty="0"/>
                        <a:t>Group 3 – 10</a:t>
                      </a:r>
                    </a:p>
                    <a:p>
                      <a:pPr algn="ctr"/>
                      <a:r>
                        <a:rPr lang="en-US" sz="1400" dirty="0"/>
                        <a:t>Group 4 – 7</a:t>
                      </a:r>
                    </a:p>
                  </a:txBody>
                  <a:tcPr anchor="ctr"/>
                </a:tc>
                <a:tc>
                  <a:txBody>
                    <a:bodyPr/>
                    <a:lstStyle/>
                    <a:p>
                      <a:pPr algn="ctr"/>
                      <a:r>
                        <a:rPr lang="en-US" sz="1400" dirty="0"/>
                        <a:t>Group 1 – 8</a:t>
                      </a:r>
                    </a:p>
                    <a:p>
                      <a:pPr algn="ctr"/>
                      <a:r>
                        <a:rPr lang="en-US" sz="1400" dirty="0"/>
                        <a:t>Group 2 –  8</a:t>
                      </a:r>
                    </a:p>
                    <a:p>
                      <a:pPr algn="ctr"/>
                      <a:r>
                        <a:rPr lang="en-US" sz="1400" dirty="0"/>
                        <a:t>Group 3 – 12</a:t>
                      </a:r>
                    </a:p>
                    <a:p>
                      <a:pPr algn="ctr"/>
                      <a:r>
                        <a:rPr lang="en-US" sz="1400" dirty="0"/>
                        <a:t>Group 4 – 8</a:t>
                      </a:r>
                    </a:p>
                  </a:txBody>
                  <a:tcPr anchor="ctr"/>
                </a:tc>
                <a:extLst>
                  <a:ext uri="{0D108BD9-81ED-4DB2-BD59-A6C34878D82A}">
                    <a16:rowId xmlns:a16="http://schemas.microsoft.com/office/drawing/2014/main" val="918685838"/>
                  </a:ext>
                </a:extLst>
              </a:tr>
              <a:tr h="879283">
                <a:tc vMerge="1">
                  <a:txBody>
                    <a:bodyPr/>
                    <a:lstStyle/>
                    <a:p>
                      <a:pPr algn="ctr"/>
                      <a:endParaRPr lang="en-US" i="1" dirty="0"/>
                    </a:p>
                  </a:txBody>
                  <a:tcPr anchor="ctr"/>
                </a:tc>
                <a:tc>
                  <a:txBody>
                    <a:bodyPr/>
                    <a:lstStyle/>
                    <a:p>
                      <a:pPr algn="ctr"/>
                      <a:r>
                        <a:rPr lang="en-US" sz="1600" dirty="0">
                          <a:latin typeface="+mj-lt"/>
                        </a:rPr>
                        <a:t>Reference Groups </a:t>
                      </a:r>
                      <a:endParaRPr lang="en-US" sz="1600" i="1" dirty="0">
                        <a:latin typeface="+mj-lt"/>
                      </a:endParaRPr>
                    </a:p>
                  </a:txBody>
                  <a:tcPr anchor="ctr">
                    <a:lnL w="19050" cap="flat" cmpd="sng" algn="ctr">
                      <a:solidFill>
                        <a:schemeClr val="bg1"/>
                      </a:solidFill>
                      <a:prstDash val="solid"/>
                      <a:round/>
                      <a:headEnd type="none" w="med" len="med"/>
                      <a:tailEnd type="none" w="med" len="med"/>
                    </a:lnL>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RG 1 – 12</a:t>
                      </a:r>
                    </a:p>
                    <a:p>
                      <a:pPr algn="ctr"/>
                      <a:r>
                        <a:rPr lang="en-US" sz="1400" dirty="0"/>
                        <a:t>RG 2 – 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RG 3 – 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RG 1 – 10</a:t>
                      </a:r>
                    </a:p>
                    <a:p>
                      <a:pPr algn="ctr"/>
                      <a:r>
                        <a:rPr lang="en-US" sz="1400" dirty="0"/>
                        <a:t>RG 2 – 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RG 3 – 11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RG 1 – 12</a:t>
                      </a:r>
                    </a:p>
                    <a:p>
                      <a:pPr algn="ctr"/>
                      <a:r>
                        <a:rPr lang="en-US" sz="1400" dirty="0"/>
                        <a:t>RG 2 – 12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RG 3 – 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RG 1 – 12</a:t>
                      </a:r>
                    </a:p>
                    <a:p>
                      <a:pPr algn="ctr"/>
                      <a:r>
                        <a:rPr lang="en-US" sz="1400" dirty="0"/>
                        <a:t>RG 2 – 11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RG 3 – 9</a:t>
                      </a:r>
                    </a:p>
                  </a:txBody>
                  <a:tcPr anchor="ctr"/>
                </a:tc>
                <a:extLst>
                  <a:ext uri="{0D108BD9-81ED-4DB2-BD59-A6C34878D82A}">
                    <a16:rowId xmlns:a16="http://schemas.microsoft.com/office/drawing/2014/main" val="2853497582"/>
                  </a:ext>
                </a:extLst>
              </a:tr>
            </a:tbl>
          </a:graphicData>
        </a:graphic>
      </p:graphicFrame>
      <p:sp>
        <p:nvSpPr>
          <p:cNvPr id="5" name="Content Placeholder 4"/>
          <p:cNvSpPr>
            <a:spLocks noGrp="1"/>
          </p:cNvSpPr>
          <p:nvPr>
            <p:ph idx="1"/>
          </p:nvPr>
        </p:nvSpPr>
        <p:spPr/>
        <p:txBody>
          <a:bodyPr>
            <a:normAutofit/>
          </a:bodyPr>
          <a:lstStyle/>
          <a:p>
            <a:r>
              <a:rPr lang="en-US" sz="2400" dirty="0"/>
              <a:t>As an example, this program chose four sites to compare two types of places. There were four main population groups and four reference groups.</a:t>
            </a:r>
          </a:p>
        </p:txBody>
      </p:sp>
      <p:sp>
        <p:nvSpPr>
          <p:cNvPr id="19" name="Text Placeholder 18"/>
          <p:cNvSpPr>
            <a:spLocks noGrp="1"/>
          </p:cNvSpPr>
          <p:nvPr>
            <p:ph type="body" sz="quarter" idx="13"/>
          </p:nvPr>
        </p:nvSpPr>
        <p:spPr/>
        <p:txBody>
          <a:bodyPr/>
          <a:lstStyle/>
          <a:p>
            <a:r>
              <a:rPr lang="en-US" dirty="0"/>
              <a:t>PAGE 21</a:t>
            </a:r>
          </a:p>
        </p:txBody>
      </p:sp>
      <p:sp>
        <p:nvSpPr>
          <p:cNvPr id="20" name="Text Placeholder 19"/>
          <p:cNvSpPr>
            <a:spLocks noGrp="1"/>
          </p:cNvSpPr>
          <p:nvPr>
            <p:ph type="body" sz="quarter" idx="14"/>
          </p:nvPr>
        </p:nvSpPr>
        <p:spPr/>
        <p:txBody>
          <a:bodyPr/>
          <a:lstStyle/>
          <a:p>
            <a:endParaRPr lang="en-US" dirty="0"/>
          </a:p>
        </p:txBody>
      </p:sp>
      <p:sp>
        <p:nvSpPr>
          <p:cNvPr id="21" name="Text Placeholder 20"/>
          <p:cNvSpPr>
            <a:spLocks noGrp="1"/>
          </p:cNvSpPr>
          <p:nvPr>
            <p:ph type="body" sz="quarter" idx="15"/>
          </p:nvPr>
        </p:nvSpPr>
        <p:spPr/>
        <p:txBody>
          <a:bodyPr/>
          <a:lstStyle/>
          <a:p>
            <a:r>
              <a:rPr lang="en-US" dirty="0"/>
              <a:t>IN OFFICE</a:t>
            </a:r>
          </a:p>
        </p:txBody>
      </p:sp>
      <p:sp>
        <p:nvSpPr>
          <p:cNvPr id="13" name="Title 12"/>
          <p:cNvSpPr>
            <a:spLocks noGrp="1"/>
          </p:cNvSpPr>
          <p:nvPr>
            <p:ph type="title"/>
          </p:nvPr>
        </p:nvSpPr>
        <p:spPr/>
        <p:txBody>
          <a:bodyPr>
            <a:normAutofit fontScale="90000"/>
          </a:bodyPr>
          <a:lstStyle/>
          <a:p>
            <a:r>
              <a:rPr lang="en-US" dirty="0"/>
              <a:t>DETERMINE THE NUMBER OF COMMUNITIES AND </a:t>
            </a:r>
            <a:br>
              <a:rPr lang="en-US" dirty="0"/>
            </a:br>
            <a:r>
              <a:rPr lang="en-US" dirty="0"/>
              <a:t>PARTICIPANTS TO ENGAGE</a:t>
            </a:r>
          </a:p>
        </p:txBody>
      </p:sp>
      <p:sp>
        <p:nvSpPr>
          <p:cNvPr id="11" name="Content Placeholder 4"/>
          <p:cNvSpPr txBox="1">
            <a:spLocks/>
          </p:cNvSpPr>
          <p:nvPr/>
        </p:nvSpPr>
        <p:spPr>
          <a:xfrm>
            <a:off x="393514" y="6477000"/>
            <a:ext cx="4788086" cy="307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tx2"/>
                </a:solidFill>
                <a:ea typeface="Calibri" panose="020F0502020204030204" pitchFamily="34" charset="0"/>
                <a:cs typeface="Times New Roman" panose="02020603050405020304" pitchFamily="18" charset="0"/>
              </a:rPr>
              <a:t>SNE communities and groups - from Transforming Masculinities</a:t>
            </a:r>
          </a:p>
          <a:p>
            <a:endParaRPr lang="en-US" dirty="0"/>
          </a:p>
        </p:txBody>
      </p:sp>
      <p:sp>
        <p:nvSpPr>
          <p:cNvPr id="3" name="Slide Number Placeholder 2">
            <a:extLst>
              <a:ext uri="{FF2B5EF4-FFF2-40B4-BE49-F238E27FC236}">
                <a16:creationId xmlns:a16="http://schemas.microsoft.com/office/drawing/2014/main" id="{19F52CDC-3F7D-E50F-9E0E-E680B36A04B6}"/>
              </a:ext>
            </a:extLst>
          </p:cNvPr>
          <p:cNvSpPr>
            <a:spLocks noGrp="1"/>
          </p:cNvSpPr>
          <p:nvPr>
            <p:ph type="sldNum" sz="quarter" idx="12"/>
          </p:nvPr>
        </p:nvSpPr>
        <p:spPr/>
        <p:txBody>
          <a:bodyPr/>
          <a:lstStyle/>
          <a:p>
            <a:fld id="{5805A9EC-108B-40EA-95FB-2468C466EA14}" type="slidenum">
              <a:rPr lang="en-US" smtClean="0"/>
              <a:t>81</a:t>
            </a:fld>
            <a:endParaRPr lang="en-US" dirty="0"/>
          </a:p>
        </p:txBody>
      </p:sp>
    </p:spTree>
    <p:extLst>
      <p:ext uri="{BB962C8B-B14F-4D97-AF65-F5344CB8AC3E}">
        <p14:creationId xmlns:p14="http://schemas.microsoft.com/office/powerpoint/2010/main" val="23835500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13" name="Content Placeholder 12"/>
          <p:cNvSpPr>
            <a:spLocks noGrp="1"/>
          </p:cNvSpPr>
          <p:nvPr>
            <p:ph idx="1"/>
          </p:nvPr>
        </p:nvSpPr>
        <p:spPr/>
        <p:txBody>
          <a:bodyPr/>
          <a:lstStyle/>
          <a:p>
            <a:r>
              <a:rPr lang="en-US" dirty="0"/>
              <a:t>Congratulations! All your plans are now in place. </a:t>
            </a:r>
          </a:p>
          <a:p>
            <a:r>
              <a:rPr lang="en-US" dirty="0"/>
              <a:t>Here, we suggest to put them into a fieldwork plan for use throughout your social norms exploration. </a:t>
            </a:r>
          </a:p>
          <a:p>
            <a:r>
              <a:rPr lang="en-US" dirty="0"/>
              <a:t>The plan can be used by the field team and can be revised along the way as needed. </a:t>
            </a:r>
          </a:p>
          <a:p>
            <a:endParaRPr lang="en-US" dirty="0"/>
          </a:p>
        </p:txBody>
      </p:sp>
      <p:sp>
        <p:nvSpPr>
          <p:cNvPr id="14" name="Text Placeholder 13"/>
          <p:cNvSpPr>
            <a:spLocks noGrp="1"/>
          </p:cNvSpPr>
          <p:nvPr>
            <p:ph type="body" sz="quarter" idx="13"/>
          </p:nvPr>
        </p:nvSpPr>
        <p:spPr/>
        <p:txBody>
          <a:bodyPr/>
          <a:lstStyle/>
          <a:p>
            <a:r>
              <a:rPr lang="en-US" dirty="0"/>
              <a:t>PAGE 22</a:t>
            </a:r>
          </a:p>
        </p:txBody>
      </p:sp>
      <p:sp>
        <p:nvSpPr>
          <p:cNvPr id="20" name="Text Placeholder 19"/>
          <p:cNvSpPr>
            <a:spLocks noGrp="1"/>
          </p:cNvSpPr>
          <p:nvPr>
            <p:ph type="body" sz="quarter" idx="14"/>
          </p:nvPr>
        </p:nvSpPr>
        <p:spPr/>
        <p:txBody>
          <a:bodyPr/>
          <a:lstStyle/>
          <a:p>
            <a:endParaRPr lang="en-US" dirty="0"/>
          </a:p>
        </p:txBody>
      </p:sp>
      <p:sp>
        <p:nvSpPr>
          <p:cNvPr id="21" name="Text Placeholder 20"/>
          <p:cNvSpPr>
            <a:spLocks noGrp="1"/>
          </p:cNvSpPr>
          <p:nvPr>
            <p:ph type="body" sz="quarter" idx="15"/>
          </p:nvPr>
        </p:nvSpPr>
        <p:spPr/>
        <p:txBody>
          <a:bodyPr>
            <a:normAutofit/>
          </a:bodyPr>
          <a:lstStyle/>
          <a:p>
            <a:r>
              <a:rPr lang="en-US" dirty="0"/>
              <a:t>IN OFFICE </a:t>
            </a:r>
          </a:p>
        </p:txBody>
      </p:sp>
      <p:sp>
        <p:nvSpPr>
          <p:cNvPr id="12" name="Title 11"/>
          <p:cNvSpPr>
            <a:spLocks noGrp="1"/>
          </p:cNvSpPr>
          <p:nvPr>
            <p:ph type="title"/>
          </p:nvPr>
        </p:nvSpPr>
        <p:spPr/>
        <p:txBody>
          <a:bodyPr/>
          <a:lstStyle/>
          <a:p>
            <a:r>
              <a:rPr lang="en-US" dirty="0"/>
              <a:t>PLAN AND PREPARE FOR FIELDWORK </a:t>
            </a:r>
          </a:p>
        </p:txBody>
      </p:sp>
      <p:sp>
        <p:nvSpPr>
          <p:cNvPr id="2" name="Slide Number Placeholder 1">
            <a:extLst>
              <a:ext uri="{FF2B5EF4-FFF2-40B4-BE49-F238E27FC236}">
                <a16:creationId xmlns:a16="http://schemas.microsoft.com/office/drawing/2014/main" id="{1CCB561A-C5AB-3BBF-8513-16247F7488BF}"/>
              </a:ext>
            </a:extLst>
          </p:cNvPr>
          <p:cNvSpPr>
            <a:spLocks noGrp="1"/>
          </p:cNvSpPr>
          <p:nvPr>
            <p:ph type="sldNum" sz="quarter" idx="12"/>
          </p:nvPr>
        </p:nvSpPr>
        <p:spPr/>
        <p:txBody>
          <a:bodyPr/>
          <a:lstStyle/>
          <a:p>
            <a:fld id="{5805A9EC-108B-40EA-95FB-2468C466EA14}" type="slidenum">
              <a:rPr lang="en-US" smtClean="0"/>
              <a:t>82</a:t>
            </a:fld>
            <a:endParaRPr lang="en-US" dirty="0"/>
          </a:p>
        </p:txBody>
      </p:sp>
    </p:spTree>
    <p:extLst>
      <p:ext uri="{BB962C8B-B14F-4D97-AF65-F5344CB8AC3E}">
        <p14:creationId xmlns:p14="http://schemas.microsoft.com/office/powerpoint/2010/main" val="14782349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C579484-B69A-4444-9DEB-D219B5771C51}"/>
              </a:ext>
            </a:extLst>
          </p:cNvPr>
          <p:cNvGraphicFramePr>
            <a:graphicFrameLocks noGrp="1"/>
          </p:cNvGraphicFramePr>
          <p:nvPr>
            <p:extLst>
              <p:ext uri="{D42A27DB-BD31-4B8C-83A1-F6EECF244321}">
                <p14:modId xmlns:p14="http://schemas.microsoft.com/office/powerpoint/2010/main" val="2547780624"/>
              </p:ext>
            </p:extLst>
          </p:nvPr>
        </p:nvGraphicFramePr>
        <p:xfrm>
          <a:off x="393514" y="2401213"/>
          <a:ext cx="8595360" cy="3703619"/>
        </p:xfrm>
        <a:graphic>
          <a:graphicData uri="http://schemas.openxmlformats.org/drawingml/2006/table">
            <a:tbl>
              <a:tblPr firstRow="1" firstCol="1" bandRow="1"/>
              <a:tblGrid>
                <a:gridCol w="444686">
                  <a:extLst>
                    <a:ext uri="{9D8B030D-6E8A-4147-A177-3AD203B41FA5}">
                      <a16:colId xmlns:a16="http://schemas.microsoft.com/office/drawing/2014/main" val="289753927"/>
                    </a:ext>
                  </a:extLst>
                </a:gridCol>
                <a:gridCol w="8150674">
                  <a:extLst>
                    <a:ext uri="{9D8B030D-6E8A-4147-A177-3AD203B41FA5}">
                      <a16:colId xmlns:a16="http://schemas.microsoft.com/office/drawing/2014/main" val="3640951527"/>
                    </a:ext>
                  </a:extLst>
                </a:gridCol>
              </a:tblGrid>
              <a:tr h="311255">
                <a:tc gridSpan="2">
                  <a:txBody>
                    <a:bodyPr/>
                    <a:lstStyle/>
                    <a:p>
                      <a:pPr marL="0" marR="0">
                        <a:lnSpc>
                          <a:spcPct val="110000"/>
                        </a:lnSpc>
                        <a:spcBef>
                          <a:spcPts val="0"/>
                        </a:spcBef>
                        <a:spcAft>
                          <a:spcPts val="0"/>
                        </a:spcAft>
                      </a:pPr>
                      <a:r>
                        <a:rPr lang="en-US" sz="1800" b="0" dirty="0">
                          <a:solidFill>
                            <a:srgbClr val="FFFFFF"/>
                          </a:solidFill>
                          <a:effectLst/>
                          <a:latin typeface="+mj-lt"/>
                          <a:ea typeface="Times New Roman" panose="02020603050405020304" pitchFamily="18" charset="0"/>
                          <a:cs typeface="Times New Roman" panose="02020603050405020304" pitchFamily="18" charset="0"/>
                        </a:rPr>
                        <a:t>DAILY FIELDWORK CHECKLIST FOR INTERVIEW TEAMS</a:t>
                      </a:r>
                      <a:endParaRPr lang="en-US" sz="1800" b="1" dirty="0">
                        <a:solidFill>
                          <a:srgbClr val="404040"/>
                        </a:solidFill>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2BB673"/>
                      </a:solidFill>
                      <a:prstDash val="solid"/>
                      <a:round/>
                      <a:headEnd type="none" w="med" len="med"/>
                      <a:tailEnd type="none" w="med" len="med"/>
                    </a:lnL>
                    <a:lnR>
                      <a:noFill/>
                    </a:lnR>
                    <a:lnT w="12700" cap="flat" cmpd="sng" algn="ctr">
                      <a:solidFill>
                        <a:srgbClr val="2BB673"/>
                      </a:solidFill>
                      <a:prstDash val="solid"/>
                      <a:round/>
                      <a:headEnd type="none" w="med" len="med"/>
                      <a:tailEnd type="none" w="med" len="med"/>
                    </a:lnT>
                    <a:lnB w="12700" cap="flat" cmpd="sng" algn="ctr">
                      <a:solidFill>
                        <a:srgbClr val="2BB673"/>
                      </a:solidFill>
                      <a:prstDash val="solid"/>
                      <a:round/>
                      <a:headEnd type="none" w="med" len="med"/>
                      <a:tailEnd type="none" w="med" len="med"/>
                    </a:lnB>
                    <a:solidFill>
                      <a:srgbClr val="2BB673"/>
                    </a:solidFill>
                  </a:tcPr>
                </a:tc>
                <a:tc hMerge="1">
                  <a:txBody>
                    <a:bodyPr/>
                    <a:lstStyle/>
                    <a:p>
                      <a:endParaRPr lang="en-US"/>
                    </a:p>
                  </a:txBody>
                  <a:tcPr/>
                </a:tc>
                <a:extLst>
                  <a:ext uri="{0D108BD9-81ED-4DB2-BD59-A6C34878D82A}">
                    <a16:rowId xmlns:a16="http://schemas.microsoft.com/office/drawing/2014/main" val="2768501195"/>
                  </a:ext>
                </a:extLst>
              </a:tr>
              <a:tr h="311255">
                <a:tc>
                  <a:txBody>
                    <a:bodyPr/>
                    <a:lstStyle/>
                    <a:p>
                      <a:pPr marL="0" marR="0" algn="ctr">
                        <a:lnSpc>
                          <a:spcPct val="110000"/>
                        </a:lnSpc>
                        <a:spcBef>
                          <a:spcPts val="0"/>
                        </a:spcBef>
                        <a:spcAft>
                          <a:spcPts val="0"/>
                        </a:spcAft>
                      </a:pPr>
                      <a:r>
                        <a:rPr lang="en-US" sz="2400" b="0" dirty="0">
                          <a:solidFill>
                            <a:srgbClr val="404040"/>
                          </a:solidFill>
                          <a:effectLst/>
                          <a:latin typeface="+mn-lt"/>
                          <a:ea typeface="Times New Roman" panose="02020603050405020304" pitchFamily="18" charset="0"/>
                          <a:cs typeface="Segoe UI Symbol" panose="020B0502040204020203" pitchFamily="34" charset="0"/>
                        </a:rPr>
                        <a:t>✓</a:t>
                      </a:r>
                      <a:endParaRPr lang="en-US" sz="2400" b="1" dirty="0">
                        <a:solidFill>
                          <a:srgbClr val="40404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2BB673"/>
                      </a:solidFill>
                      <a:prstDash val="solid"/>
                      <a:round/>
                      <a:headEnd type="none" w="med" len="med"/>
                      <a:tailEnd type="none" w="med" len="med"/>
                    </a:lnL>
                    <a:lnR>
                      <a:noFill/>
                    </a:lnR>
                    <a:lnT w="12700" cap="flat" cmpd="sng" algn="ctr">
                      <a:solidFill>
                        <a:srgbClr val="2BB673"/>
                      </a:solidFill>
                      <a:prstDash val="solid"/>
                      <a:round/>
                      <a:headEnd type="none" w="med" len="med"/>
                      <a:tailEnd type="none" w="med" len="med"/>
                    </a:lnT>
                    <a:lnB w="12700" cap="flat" cmpd="sng" algn="ctr">
                      <a:solidFill>
                        <a:srgbClr val="2BB673"/>
                      </a:solidFill>
                      <a:prstDash val="solid"/>
                      <a:round/>
                      <a:headEnd type="none" w="med" len="med"/>
                      <a:tailEnd type="none" w="med" len="med"/>
                    </a:lnB>
                    <a:solidFill>
                      <a:srgbClr val="B8DDCE"/>
                    </a:solidFill>
                  </a:tcPr>
                </a:tc>
                <a:tc>
                  <a:txBody>
                    <a:bodyPr/>
                    <a:lstStyle/>
                    <a:p>
                      <a:pPr marL="0" marR="0">
                        <a:lnSpc>
                          <a:spcPct val="110000"/>
                        </a:lnSpc>
                        <a:spcBef>
                          <a:spcPts val="0"/>
                        </a:spcBef>
                        <a:spcAft>
                          <a:spcPts val="0"/>
                        </a:spcAft>
                      </a:pPr>
                      <a:r>
                        <a:rPr lang="en-US" sz="1800" cap="all" dirty="0">
                          <a:solidFill>
                            <a:srgbClr val="404040"/>
                          </a:solidFill>
                          <a:effectLst/>
                          <a:latin typeface="+mj-lt"/>
                          <a:ea typeface="Times New Roman" panose="02020603050405020304" pitchFamily="18" charset="0"/>
                          <a:cs typeface="Times New Roman" panose="02020603050405020304" pitchFamily="18" charset="0"/>
                        </a:rPr>
                        <a:t>Before Visiting a Site…</a:t>
                      </a:r>
                    </a:p>
                  </a:txBody>
                  <a:tcPr marL="68580" marR="68580" marT="0" marB="0" anchor="ctr">
                    <a:lnL>
                      <a:noFill/>
                    </a:lnL>
                    <a:lnR w="12700" cap="flat" cmpd="sng" algn="ctr">
                      <a:solidFill>
                        <a:srgbClr val="2BB673"/>
                      </a:solidFill>
                      <a:prstDash val="solid"/>
                      <a:round/>
                      <a:headEnd type="none" w="med" len="med"/>
                      <a:tailEnd type="none" w="med" len="med"/>
                    </a:lnR>
                    <a:lnT w="12700" cap="flat" cmpd="sng" algn="ctr">
                      <a:solidFill>
                        <a:srgbClr val="2BB673"/>
                      </a:solidFill>
                      <a:prstDash val="solid"/>
                      <a:round/>
                      <a:headEnd type="none" w="med" len="med"/>
                      <a:tailEnd type="none" w="med" len="med"/>
                    </a:lnT>
                    <a:lnB w="12700" cap="flat" cmpd="sng" algn="ctr">
                      <a:solidFill>
                        <a:srgbClr val="2BB673"/>
                      </a:solidFill>
                      <a:prstDash val="solid"/>
                      <a:round/>
                      <a:headEnd type="none" w="med" len="med"/>
                      <a:tailEnd type="none" w="med" len="med"/>
                    </a:lnB>
                    <a:solidFill>
                      <a:srgbClr val="B8DDCE"/>
                    </a:solidFill>
                  </a:tcPr>
                </a:tc>
                <a:extLst>
                  <a:ext uri="{0D108BD9-81ED-4DB2-BD59-A6C34878D82A}">
                    <a16:rowId xmlns:a16="http://schemas.microsoft.com/office/drawing/2014/main" val="2172102682"/>
                  </a:ext>
                </a:extLst>
              </a:tr>
              <a:tr h="0">
                <a:tc>
                  <a:txBody>
                    <a:bodyPr/>
                    <a:lstStyle/>
                    <a:p>
                      <a:pPr marL="0" marR="0">
                        <a:lnSpc>
                          <a:spcPct val="115000"/>
                        </a:lnSpc>
                        <a:spcBef>
                          <a:spcPts val="0"/>
                        </a:spcBef>
                        <a:spcAft>
                          <a:spcPts val="0"/>
                        </a:spcAft>
                      </a:pPr>
                      <a:r>
                        <a:rPr lang="en-US" sz="1600" b="1" dirty="0">
                          <a:solidFill>
                            <a:srgbClr val="404040"/>
                          </a:solidFill>
                          <a:effectLst/>
                          <a:latin typeface="+mn-lt"/>
                          <a:ea typeface="Calibri" panose="020F0502020204030204" pitchFamily="34" charset="0"/>
                          <a:cs typeface="Times New Roman" panose="02020603050405020304" pitchFamily="18" charset="0"/>
                        </a:rPr>
                        <a:t> </a:t>
                      </a:r>
                      <a:endParaRPr lang="en-US" sz="1600" dirty="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2BB673"/>
                      </a:solidFill>
                      <a:prstDash val="solid"/>
                      <a:round/>
                      <a:headEnd type="none" w="med" len="med"/>
                      <a:tailEnd type="none" w="med" len="med"/>
                    </a:lnL>
                    <a:lnR w="12700" cap="flat" cmpd="sng" algn="ctr">
                      <a:solidFill>
                        <a:srgbClr val="2BB673"/>
                      </a:solidFill>
                      <a:prstDash val="solid"/>
                      <a:round/>
                      <a:headEnd type="none" w="med" len="med"/>
                      <a:tailEnd type="none" w="med" len="med"/>
                    </a:lnR>
                    <a:lnT w="12700" cap="flat" cmpd="sng" algn="ctr">
                      <a:solidFill>
                        <a:srgbClr val="2BB673"/>
                      </a:solidFill>
                      <a:prstDash val="solid"/>
                      <a:round/>
                      <a:headEnd type="none" w="med" len="med"/>
                      <a:tailEnd type="none" w="med" len="med"/>
                    </a:lnT>
                    <a:lnB w="12700" cap="flat" cmpd="sng" algn="ctr">
                      <a:solidFill>
                        <a:srgbClr val="2BB673"/>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dirty="0">
                          <a:solidFill>
                            <a:srgbClr val="404040"/>
                          </a:solidFill>
                          <a:effectLst/>
                          <a:latin typeface="+mn-lt"/>
                          <a:ea typeface="Calibri" panose="020F0502020204030204" pitchFamily="34" charset="0"/>
                          <a:cs typeface="Times New Roman" panose="02020603050405020304" pitchFamily="18" charset="0"/>
                        </a:rPr>
                        <a:t>Does the Field Team understand the discussion group schedule for the day (who, where, when)?</a:t>
                      </a:r>
                    </a:p>
                  </a:txBody>
                  <a:tcPr marL="68580" marR="68580" marT="0" marB="0">
                    <a:lnL w="12700" cap="flat" cmpd="sng" algn="ctr">
                      <a:solidFill>
                        <a:srgbClr val="2BB673"/>
                      </a:solidFill>
                      <a:prstDash val="solid"/>
                      <a:round/>
                      <a:headEnd type="none" w="med" len="med"/>
                      <a:tailEnd type="none" w="med" len="med"/>
                    </a:lnL>
                    <a:lnR w="12700" cap="flat" cmpd="sng" algn="ctr">
                      <a:solidFill>
                        <a:srgbClr val="2BB673"/>
                      </a:solidFill>
                      <a:prstDash val="solid"/>
                      <a:round/>
                      <a:headEnd type="none" w="med" len="med"/>
                      <a:tailEnd type="none" w="med" len="med"/>
                    </a:lnR>
                    <a:lnT w="12700" cap="flat" cmpd="sng" algn="ctr">
                      <a:solidFill>
                        <a:srgbClr val="2BB673"/>
                      </a:solidFill>
                      <a:prstDash val="solid"/>
                      <a:round/>
                      <a:headEnd type="none" w="med" len="med"/>
                      <a:tailEnd type="none" w="med" len="med"/>
                    </a:lnT>
                    <a:lnB w="12700" cap="flat" cmpd="sng" algn="ctr">
                      <a:solidFill>
                        <a:srgbClr val="2BB673"/>
                      </a:solidFill>
                      <a:prstDash val="solid"/>
                      <a:round/>
                      <a:headEnd type="none" w="med" len="med"/>
                      <a:tailEnd type="none" w="med" len="med"/>
                    </a:lnB>
                  </a:tcPr>
                </a:tc>
                <a:extLst>
                  <a:ext uri="{0D108BD9-81ED-4DB2-BD59-A6C34878D82A}">
                    <a16:rowId xmlns:a16="http://schemas.microsoft.com/office/drawing/2014/main" val="1768070946"/>
                  </a:ext>
                </a:extLst>
              </a:tr>
              <a:tr h="0">
                <a:tc>
                  <a:txBody>
                    <a:bodyPr/>
                    <a:lstStyle/>
                    <a:p>
                      <a:pPr marL="0" marR="0">
                        <a:lnSpc>
                          <a:spcPct val="115000"/>
                        </a:lnSpc>
                        <a:spcBef>
                          <a:spcPts val="0"/>
                        </a:spcBef>
                        <a:spcAft>
                          <a:spcPts val="0"/>
                        </a:spcAft>
                      </a:pPr>
                      <a:r>
                        <a:rPr lang="en-US" sz="1600" b="1" dirty="0">
                          <a:solidFill>
                            <a:srgbClr val="404040"/>
                          </a:solidFill>
                          <a:effectLst/>
                          <a:latin typeface="+mn-lt"/>
                          <a:ea typeface="Calibri" panose="020F0502020204030204" pitchFamily="34" charset="0"/>
                          <a:cs typeface="Times New Roman" panose="02020603050405020304" pitchFamily="18" charset="0"/>
                        </a:rPr>
                        <a:t> </a:t>
                      </a:r>
                      <a:endParaRPr lang="en-US" sz="1600" dirty="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2BB673"/>
                      </a:solidFill>
                      <a:prstDash val="solid"/>
                      <a:round/>
                      <a:headEnd type="none" w="med" len="med"/>
                      <a:tailEnd type="none" w="med" len="med"/>
                    </a:lnL>
                    <a:lnR w="12700" cap="flat" cmpd="sng" algn="ctr">
                      <a:solidFill>
                        <a:srgbClr val="2BB673"/>
                      </a:solidFill>
                      <a:prstDash val="solid"/>
                      <a:round/>
                      <a:headEnd type="none" w="med" len="med"/>
                      <a:tailEnd type="none" w="med" len="med"/>
                    </a:lnR>
                    <a:lnT w="12700" cap="flat" cmpd="sng" algn="ctr">
                      <a:solidFill>
                        <a:srgbClr val="2BB673"/>
                      </a:solidFill>
                      <a:prstDash val="solid"/>
                      <a:round/>
                      <a:headEnd type="none" w="med" len="med"/>
                      <a:tailEnd type="none" w="med" len="med"/>
                    </a:lnT>
                    <a:lnB w="12700" cap="flat" cmpd="sng" algn="ctr">
                      <a:solidFill>
                        <a:srgbClr val="2BB673"/>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dirty="0">
                          <a:solidFill>
                            <a:srgbClr val="404040"/>
                          </a:solidFill>
                          <a:effectLst/>
                          <a:latin typeface="+mn-lt"/>
                          <a:ea typeface="Calibri" panose="020F0502020204030204" pitchFamily="34" charset="0"/>
                          <a:cs typeface="Times New Roman" panose="02020603050405020304" pitchFamily="18" charset="0"/>
                        </a:rPr>
                        <a:t>Does the Field Team know their roles and responsibilities for the day?</a:t>
                      </a:r>
                    </a:p>
                  </a:txBody>
                  <a:tcPr marL="68580" marR="68580" marT="0" marB="0">
                    <a:lnL w="12700" cap="flat" cmpd="sng" algn="ctr">
                      <a:solidFill>
                        <a:srgbClr val="2BB673"/>
                      </a:solidFill>
                      <a:prstDash val="solid"/>
                      <a:round/>
                      <a:headEnd type="none" w="med" len="med"/>
                      <a:tailEnd type="none" w="med" len="med"/>
                    </a:lnL>
                    <a:lnR w="12700" cap="flat" cmpd="sng" algn="ctr">
                      <a:solidFill>
                        <a:srgbClr val="2BB673"/>
                      </a:solidFill>
                      <a:prstDash val="solid"/>
                      <a:round/>
                      <a:headEnd type="none" w="med" len="med"/>
                      <a:tailEnd type="none" w="med" len="med"/>
                    </a:lnR>
                    <a:lnT w="12700" cap="flat" cmpd="sng" algn="ctr">
                      <a:solidFill>
                        <a:srgbClr val="2BB673"/>
                      </a:solidFill>
                      <a:prstDash val="solid"/>
                      <a:round/>
                      <a:headEnd type="none" w="med" len="med"/>
                      <a:tailEnd type="none" w="med" len="med"/>
                    </a:lnT>
                    <a:lnB w="12700" cap="flat" cmpd="sng" algn="ctr">
                      <a:solidFill>
                        <a:srgbClr val="2BB673"/>
                      </a:solidFill>
                      <a:prstDash val="solid"/>
                      <a:round/>
                      <a:headEnd type="none" w="med" len="med"/>
                      <a:tailEnd type="none" w="med" len="med"/>
                    </a:lnB>
                  </a:tcPr>
                </a:tc>
                <a:extLst>
                  <a:ext uri="{0D108BD9-81ED-4DB2-BD59-A6C34878D82A}">
                    <a16:rowId xmlns:a16="http://schemas.microsoft.com/office/drawing/2014/main" val="2500776952"/>
                  </a:ext>
                </a:extLst>
              </a:tr>
              <a:tr h="0">
                <a:tc>
                  <a:txBody>
                    <a:bodyPr/>
                    <a:lstStyle/>
                    <a:p>
                      <a:pPr marL="0" marR="0">
                        <a:lnSpc>
                          <a:spcPct val="115000"/>
                        </a:lnSpc>
                        <a:spcBef>
                          <a:spcPts val="0"/>
                        </a:spcBef>
                        <a:spcAft>
                          <a:spcPts val="0"/>
                        </a:spcAft>
                      </a:pPr>
                      <a:r>
                        <a:rPr lang="en-US" sz="1600" b="1" dirty="0">
                          <a:solidFill>
                            <a:srgbClr val="404040"/>
                          </a:solidFill>
                          <a:effectLst/>
                          <a:latin typeface="+mn-lt"/>
                          <a:ea typeface="Calibri" panose="020F0502020204030204" pitchFamily="34" charset="0"/>
                          <a:cs typeface="Times New Roman" panose="02020603050405020304" pitchFamily="18" charset="0"/>
                        </a:rPr>
                        <a:t> </a:t>
                      </a:r>
                      <a:endParaRPr lang="en-US" sz="1600" dirty="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2BB673"/>
                      </a:solidFill>
                      <a:prstDash val="solid"/>
                      <a:round/>
                      <a:headEnd type="none" w="med" len="med"/>
                      <a:tailEnd type="none" w="med" len="med"/>
                    </a:lnL>
                    <a:lnR w="12700" cap="flat" cmpd="sng" algn="ctr">
                      <a:solidFill>
                        <a:srgbClr val="2BB673"/>
                      </a:solidFill>
                      <a:prstDash val="solid"/>
                      <a:round/>
                      <a:headEnd type="none" w="med" len="med"/>
                      <a:tailEnd type="none" w="med" len="med"/>
                    </a:lnR>
                    <a:lnT w="12700" cap="flat" cmpd="sng" algn="ctr">
                      <a:solidFill>
                        <a:srgbClr val="2BB673"/>
                      </a:solidFill>
                      <a:prstDash val="solid"/>
                      <a:round/>
                      <a:headEnd type="none" w="med" len="med"/>
                      <a:tailEnd type="none" w="med" len="med"/>
                    </a:lnT>
                    <a:lnB w="12700" cap="flat" cmpd="sng" algn="ctr">
                      <a:solidFill>
                        <a:srgbClr val="2BB673"/>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dirty="0">
                          <a:solidFill>
                            <a:srgbClr val="404040"/>
                          </a:solidFill>
                          <a:effectLst/>
                          <a:latin typeface="+mn-lt"/>
                          <a:ea typeface="Calibri" panose="020F0502020204030204" pitchFamily="34" charset="0"/>
                          <a:cs typeface="Times New Roman" panose="02020603050405020304" pitchFamily="18" charset="0"/>
                        </a:rPr>
                        <a:t>Have facilitator materials been collected for the days’ outing (such as paper, pens, and recorders with fresh batteries, </a:t>
                      </a:r>
                      <a:r>
                        <a:rPr lang="en-US" sz="1400" dirty="0">
                          <a:solidFill>
                            <a:srgbClr val="404040"/>
                          </a:solidFill>
                          <a:effectLst/>
                          <a:latin typeface="+mn-lt"/>
                          <a:ea typeface="Calibri" panose="020F0502020204030204" pitchFamily="34" charset="0"/>
                          <a:cs typeface="Calibri Light" panose="020F0302020204030204" pitchFamily="34" charset="0"/>
                        </a:rPr>
                        <a:t>camera or smart phone to take pictures of visual outputs)</a:t>
                      </a:r>
                      <a:r>
                        <a:rPr lang="en-US" sz="1400" dirty="0">
                          <a:solidFill>
                            <a:srgbClr val="404040"/>
                          </a:solidFill>
                          <a:effectLst/>
                          <a:latin typeface="+mn-lt"/>
                          <a:ea typeface="Calibri" panose="020F0502020204030204" pitchFamily="34" charset="0"/>
                          <a:cs typeface="Times New Roman" panose="02020603050405020304" pitchFamily="18" charset="0"/>
                        </a:rPr>
                        <a:t>?</a:t>
                      </a:r>
                    </a:p>
                  </a:txBody>
                  <a:tcPr marL="68580" marR="68580" marT="0" marB="0">
                    <a:lnL w="12700" cap="flat" cmpd="sng" algn="ctr">
                      <a:solidFill>
                        <a:srgbClr val="2BB673"/>
                      </a:solidFill>
                      <a:prstDash val="solid"/>
                      <a:round/>
                      <a:headEnd type="none" w="med" len="med"/>
                      <a:tailEnd type="none" w="med" len="med"/>
                    </a:lnL>
                    <a:lnR w="12700" cap="flat" cmpd="sng" algn="ctr">
                      <a:solidFill>
                        <a:srgbClr val="2BB673"/>
                      </a:solidFill>
                      <a:prstDash val="solid"/>
                      <a:round/>
                      <a:headEnd type="none" w="med" len="med"/>
                      <a:tailEnd type="none" w="med" len="med"/>
                    </a:lnR>
                    <a:lnT w="12700" cap="flat" cmpd="sng" algn="ctr">
                      <a:solidFill>
                        <a:srgbClr val="2BB673"/>
                      </a:solidFill>
                      <a:prstDash val="solid"/>
                      <a:round/>
                      <a:headEnd type="none" w="med" len="med"/>
                      <a:tailEnd type="none" w="med" len="med"/>
                    </a:lnT>
                    <a:lnB w="12700" cap="flat" cmpd="sng" algn="ctr">
                      <a:solidFill>
                        <a:srgbClr val="2BB673"/>
                      </a:solidFill>
                      <a:prstDash val="solid"/>
                      <a:round/>
                      <a:headEnd type="none" w="med" len="med"/>
                      <a:tailEnd type="none" w="med" len="med"/>
                    </a:lnB>
                  </a:tcPr>
                </a:tc>
                <a:extLst>
                  <a:ext uri="{0D108BD9-81ED-4DB2-BD59-A6C34878D82A}">
                    <a16:rowId xmlns:a16="http://schemas.microsoft.com/office/drawing/2014/main" val="1078125203"/>
                  </a:ext>
                </a:extLst>
              </a:tr>
              <a:tr h="0">
                <a:tc>
                  <a:txBody>
                    <a:bodyPr/>
                    <a:lstStyle/>
                    <a:p>
                      <a:pPr marL="0" marR="0">
                        <a:lnSpc>
                          <a:spcPct val="115000"/>
                        </a:lnSpc>
                        <a:spcBef>
                          <a:spcPts val="0"/>
                        </a:spcBef>
                        <a:spcAft>
                          <a:spcPts val="0"/>
                        </a:spcAft>
                      </a:pPr>
                      <a:r>
                        <a:rPr lang="en-US" sz="1600" b="1" dirty="0">
                          <a:solidFill>
                            <a:srgbClr val="404040"/>
                          </a:solidFill>
                          <a:effectLst/>
                          <a:latin typeface="+mn-lt"/>
                          <a:ea typeface="Calibri" panose="020F0502020204030204" pitchFamily="34" charset="0"/>
                          <a:cs typeface="Times New Roman" panose="02020603050405020304" pitchFamily="18" charset="0"/>
                        </a:rPr>
                        <a:t> </a:t>
                      </a:r>
                      <a:endParaRPr lang="en-US" sz="1600" dirty="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2BB673"/>
                      </a:solidFill>
                      <a:prstDash val="solid"/>
                      <a:round/>
                      <a:headEnd type="none" w="med" len="med"/>
                      <a:tailEnd type="none" w="med" len="med"/>
                    </a:lnL>
                    <a:lnR w="12700" cap="flat" cmpd="sng" algn="ctr">
                      <a:solidFill>
                        <a:srgbClr val="2BB673"/>
                      </a:solidFill>
                      <a:prstDash val="solid"/>
                      <a:round/>
                      <a:headEnd type="none" w="med" len="med"/>
                      <a:tailEnd type="none" w="med" len="med"/>
                    </a:lnR>
                    <a:lnT w="12700" cap="flat" cmpd="sng" algn="ctr">
                      <a:solidFill>
                        <a:srgbClr val="2BB673"/>
                      </a:solidFill>
                      <a:prstDash val="solid"/>
                      <a:round/>
                      <a:headEnd type="none" w="med" len="med"/>
                      <a:tailEnd type="none" w="med" len="med"/>
                    </a:lnT>
                    <a:lnB w="12700" cap="flat" cmpd="sng" algn="ctr">
                      <a:solidFill>
                        <a:srgbClr val="2BB673"/>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dirty="0">
                          <a:solidFill>
                            <a:srgbClr val="404040"/>
                          </a:solidFill>
                          <a:effectLst/>
                          <a:latin typeface="+mn-lt"/>
                          <a:ea typeface="Calibri" panose="020F0502020204030204" pitchFamily="34" charset="0"/>
                          <a:cs typeface="Times New Roman" panose="02020603050405020304" pitchFamily="18" charset="0"/>
                        </a:rPr>
                        <a:t>Do you have enough question guides and recording forms for the Field Team’s use?</a:t>
                      </a:r>
                    </a:p>
                  </a:txBody>
                  <a:tcPr marL="68580" marR="68580" marT="0" marB="0">
                    <a:lnL w="12700" cap="flat" cmpd="sng" algn="ctr">
                      <a:solidFill>
                        <a:srgbClr val="2BB673"/>
                      </a:solidFill>
                      <a:prstDash val="solid"/>
                      <a:round/>
                      <a:headEnd type="none" w="med" len="med"/>
                      <a:tailEnd type="none" w="med" len="med"/>
                    </a:lnL>
                    <a:lnR w="12700" cap="flat" cmpd="sng" algn="ctr">
                      <a:solidFill>
                        <a:srgbClr val="2BB673"/>
                      </a:solidFill>
                      <a:prstDash val="solid"/>
                      <a:round/>
                      <a:headEnd type="none" w="med" len="med"/>
                      <a:tailEnd type="none" w="med" len="med"/>
                    </a:lnR>
                    <a:lnT w="12700" cap="flat" cmpd="sng" algn="ctr">
                      <a:solidFill>
                        <a:srgbClr val="2BB673"/>
                      </a:solidFill>
                      <a:prstDash val="solid"/>
                      <a:round/>
                      <a:headEnd type="none" w="med" len="med"/>
                      <a:tailEnd type="none" w="med" len="med"/>
                    </a:lnT>
                    <a:lnB w="12700" cap="flat" cmpd="sng" algn="ctr">
                      <a:solidFill>
                        <a:srgbClr val="2BB673"/>
                      </a:solidFill>
                      <a:prstDash val="solid"/>
                      <a:round/>
                      <a:headEnd type="none" w="med" len="med"/>
                      <a:tailEnd type="none" w="med" len="med"/>
                    </a:lnB>
                  </a:tcPr>
                </a:tc>
                <a:extLst>
                  <a:ext uri="{0D108BD9-81ED-4DB2-BD59-A6C34878D82A}">
                    <a16:rowId xmlns:a16="http://schemas.microsoft.com/office/drawing/2014/main" val="270362995"/>
                  </a:ext>
                </a:extLst>
              </a:tr>
              <a:tr h="0">
                <a:tc>
                  <a:txBody>
                    <a:bodyPr/>
                    <a:lstStyle/>
                    <a:p>
                      <a:pPr marL="0" marR="0">
                        <a:lnSpc>
                          <a:spcPct val="115000"/>
                        </a:lnSpc>
                        <a:spcBef>
                          <a:spcPts val="0"/>
                        </a:spcBef>
                        <a:spcAft>
                          <a:spcPts val="0"/>
                        </a:spcAft>
                      </a:pPr>
                      <a:r>
                        <a:rPr lang="en-US" sz="1600" b="1" dirty="0">
                          <a:solidFill>
                            <a:srgbClr val="404040"/>
                          </a:solidFill>
                          <a:effectLst/>
                          <a:latin typeface="+mn-lt"/>
                          <a:ea typeface="Calibri" panose="020F0502020204030204" pitchFamily="34" charset="0"/>
                          <a:cs typeface="Times New Roman" panose="02020603050405020304" pitchFamily="18" charset="0"/>
                        </a:rPr>
                        <a:t> </a:t>
                      </a:r>
                      <a:endParaRPr lang="en-US" sz="1600" dirty="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2BB673"/>
                      </a:solidFill>
                      <a:prstDash val="solid"/>
                      <a:round/>
                      <a:headEnd type="none" w="med" len="med"/>
                      <a:tailEnd type="none" w="med" len="med"/>
                    </a:lnL>
                    <a:lnR w="12700" cap="flat" cmpd="sng" algn="ctr">
                      <a:solidFill>
                        <a:srgbClr val="2BB673"/>
                      </a:solidFill>
                      <a:prstDash val="solid"/>
                      <a:round/>
                      <a:headEnd type="none" w="med" len="med"/>
                      <a:tailEnd type="none" w="med" len="med"/>
                    </a:lnR>
                    <a:lnT w="12700" cap="flat" cmpd="sng" algn="ctr">
                      <a:solidFill>
                        <a:srgbClr val="2BB673"/>
                      </a:solidFill>
                      <a:prstDash val="solid"/>
                      <a:round/>
                      <a:headEnd type="none" w="med" len="med"/>
                      <a:tailEnd type="none" w="med" len="med"/>
                    </a:lnT>
                    <a:lnB w="12700" cap="flat" cmpd="sng" algn="ctr">
                      <a:solidFill>
                        <a:srgbClr val="2BB673"/>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dirty="0">
                          <a:solidFill>
                            <a:srgbClr val="404040"/>
                          </a:solidFill>
                          <a:effectLst/>
                          <a:latin typeface="+mn-lt"/>
                          <a:ea typeface="Calibri" panose="020F0502020204030204" pitchFamily="34" charset="0"/>
                          <a:cs typeface="Times New Roman" panose="02020603050405020304" pitchFamily="18" charset="0"/>
                        </a:rPr>
                        <a:t>Have all participant materials used in the social norms exploration exercises been prepared (those listed in the exercises)?</a:t>
                      </a:r>
                    </a:p>
                  </a:txBody>
                  <a:tcPr marL="68580" marR="68580" marT="0" marB="0">
                    <a:lnL w="12700" cap="flat" cmpd="sng" algn="ctr">
                      <a:solidFill>
                        <a:srgbClr val="2BB673"/>
                      </a:solidFill>
                      <a:prstDash val="solid"/>
                      <a:round/>
                      <a:headEnd type="none" w="med" len="med"/>
                      <a:tailEnd type="none" w="med" len="med"/>
                    </a:lnL>
                    <a:lnR w="12700" cap="flat" cmpd="sng" algn="ctr">
                      <a:solidFill>
                        <a:srgbClr val="2BB673"/>
                      </a:solidFill>
                      <a:prstDash val="solid"/>
                      <a:round/>
                      <a:headEnd type="none" w="med" len="med"/>
                      <a:tailEnd type="none" w="med" len="med"/>
                    </a:lnR>
                    <a:lnT w="12700" cap="flat" cmpd="sng" algn="ctr">
                      <a:solidFill>
                        <a:srgbClr val="2BB673"/>
                      </a:solidFill>
                      <a:prstDash val="solid"/>
                      <a:round/>
                      <a:headEnd type="none" w="med" len="med"/>
                      <a:tailEnd type="none" w="med" len="med"/>
                    </a:lnT>
                    <a:lnB w="12700" cap="flat" cmpd="sng" algn="ctr">
                      <a:solidFill>
                        <a:srgbClr val="2BB673"/>
                      </a:solidFill>
                      <a:prstDash val="solid"/>
                      <a:round/>
                      <a:headEnd type="none" w="med" len="med"/>
                      <a:tailEnd type="none" w="med" len="med"/>
                    </a:lnB>
                  </a:tcPr>
                </a:tc>
                <a:extLst>
                  <a:ext uri="{0D108BD9-81ED-4DB2-BD59-A6C34878D82A}">
                    <a16:rowId xmlns:a16="http://schemas.microsoft.com/office/drawing/2014/main" val="1008592361"/>
                  </a:ext>
                </a:extLst>
              </a:tr>
              <a:tr h="0">
                <a:tc>
                  <a:txBody>
                    <a:bodyPr/>
                    <a:lstStyle/>
                    <a:p>
                      <a:pPr marL="0" marR="0">
                        <a:lnSpc>
                          <a:spcPct val="115000"/>
                        </a:lnSpc>
                        <a:spcBef>
                          <a:spcPts val="0"/>
                        </a:spcBef>
                        <a:spcAft>
                          <a:spcPts val="0"/>
                        </a:spcAft>
                      </a:pPr>
                      <a:r>
                        <a:rPr lang="en-US" sz="1600" b="1" dirty="0">
                          <a:solidFill>
                            <a:srgbClr val="404040"/>
                          </a:solidFill>
                          <a:effectLst/>
                          <a:latin typeface="+mn-lt"/>
                          <a:ea typeface="Calibri" panose="020F0502020204030204" pitchFamily="34" charset="0"/>
                          <a:cs typeface="Times New Roman" panose="02020603050405020304" pitchFamily="18" charset="0"/>
                        </a:rPr>
                        <a:t> </a:t>
                      </a:r>
                      <a:endParaRPr lang="en-US" sz="1600" dirty="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2BB673"/>
                      </a:solidFill>
                      <a:prstDash val="solid"/>
                      <a:round/>
                      <a:headEnd type="none" w="med" len="med"/>
                      <a:tailEnd type="none" w="med" len="med"/>
                    </a:lnL>
                    <a:lnR w="12700" cap="flat" cmpd="sng" algn="ctr">
                      <a:solidFill>
                        <a:srgbClr val="2BB673"/>
                      </a:solidFill>
                      <a:prstDash val="solid"/>
                      <a:round/>
                      <a:headEnd type="none" w="med" len="med"/>
                      <a:tailEnd type="none" w="med" len="med"/>
                    </a:lnR>
                    <a:lnT w="12700" cap="flat" cmpd="sng" algn="ctr">
                      <a:solidFill>
                        <a:srgbClr val="2BB673"/>
                      </a:solidFill>
                      <a:prstDash val="solid"/>
                      <a:round/>
                      <a:headEnd type="none" w="med" len="med"/>
                      <a:tailEnd type="none" w="med" len="med"/>
                    </a:lnT>
                    <a:lnB w="12700" cap="flat" cmpd="sng" algn="ctr">
                      <a:solidFill>
                        <a:srgbClr val="2BB673"/>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dirty="0">
                          <a:solidFill>
                            <a:srgbClr val="404040"/>
                          </a:solidFill>
                          <a:effectLst/>
                          <a:latin typeface="+mn-lt"/>
                          <a:ea typeface="Calibri" panose="020F0502020204030204" pitchFamily="34" charset="0"/>
                          <a:cs typeface="Times New Roman" panose="02020603050405020304" pitchFamily="18" charset="0"/>
                        </a:rPr>
                        <a:t>If interviewing participants under the age of 18, have all parental consent forms or verbal approvals been collected?</a:t>
                      </a:r>
                    </a:p>
                  </a:txBody>
                  <a:tcPr marL="68580" marR="68580" marT="0" marB="0">
                    <a:lnL w="12700" cap="flat" cmpd="sng" algn="ctr">
                      <a:solidFill>
                        <a:srgbClr val="2BB673"/>
                      </a:solidFill>
                      <a:prstDash val="solid"/>
                      <a:round/>
                      <a:headEnd type="none" w="med" len="med"/>
                      <a:tailEnd type="none" w="med" len="med"/>
                    </a:lnL>
                    <a:lnR w="12700" cap="flat" cmpd="sng" algn="ctr">
                      <a:solidFill>
                        <a:srgbClr val="2BB673"/>
                      </a:solidFill>
                      <a:prstDash val="solid"/>
                      <a:round/>
                      <a:headEnd type="none" w="med" len="med"/>
                      <a:tailEnd type="none" w="med" len="med"/>
                    </a:lnR>
                    <a:lnT w="12700" cap="flat" cmpd="sng" algn="ctr">
                      <a:solidFill>
                        <a:srgbClr val="2BB673"/>
                      </a:solidFill>
                      <a:prstDash val="solid"/>
                      <a:round/>
                      <a:headEnd type="none" w="med" len="med"/>
                      <a:tailEnd type="none" w="med" len="med"/>
                    </a:lnT>
                    <a:lnB w="12700" cap="flat" cmpd="sng" algn="ctr">
                      <a:solidFill>
                        <a:srgbClr val="2BB673"/>
                      </a:solidFill>
                      <a:prstDash val="solid"/>
                      <a:round/>
                      <a:headEnd type="none" w="med" len="med"/>
                      <a:tailEnd type="none" w="med" len="med"/>
                    </a:lnB>
                  </a:tcPr>
                </a:tc>
                <a:extLst>
                  <a:ext uri="{0D108BD9-81ED-4DB2-BD59-A6C34878D82A}">
                    <a16:rowId xmlns:a16="http://schemas.microsoft.com/office/drawing/2014/main" val="72110980"/>
                  </a:ext>
                </a:extLst>
              </a:tr>
              <a:tr h="0">
                <a:tc>
                  <a:txBody>
                    <a:bodyPr/>
                    <a:lstStyle/>
                    <a:p>
                      <a:pPr marL="0" marR="0">
                        <a:lnSpc>
                          <a:spcPct val="115000"/>
                        </a:lnSpc>
                        <a:spcBef>
                          <a:spcPts val="0"/>
                        </a:spcBef>
                        <a:spcAft>
                          <a:spcPts val="0"/>
                        </a:spcAft>
                      </a:pPr>
                      <a:r>
                        <a:rPr lang="en-US" sz="1600" b="1" dirty="0">
                          <a:solidFill>
                            <a:srgbClr val="404040"/>
                          </a:solidFill>
                          <a:effectLst/>
                          <a:latin typeface="+mn-lt"/>
                          <a:ea typeface="Calibri" panose="020F0502020204030204" pitchFamily="34" charset="0"/>
                          <a:cs typeface="Times New Roman" panose="02020603050405020304" pitchFamily="18" charset="0"/>
                        </a:rPr>
                        <a:t> </a:t>
                      </a:r>
                      <a:endParaRPr lang="en-US" sz="1600" dirty="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2BB673"/>
                      </a:solidFill>
                      <a:prstDash val="solid"/>
                      <a:round/>
                      <a:headEnd type="none" w="med" len="med"/>
                      <a:tailEnd type="none" w="med" len="med"/>
                    </a:lnL>
                    <a:lnR w="12700" cap="flat" cmpd="sng" algn="ctr">
                      <a:solidFill>
                        <a:srgbClr val="2BB673"/>
                      </a:solidFill>
                      <a:prstDash val="solid"/>
                      <a:round/>
                      <a:headEnd type="none" w="med" len="med"/>
                      <a:tailEnd type="none" w="med" len="med"/>
                    </a:lnR>
                    <a:lnT w="12700" cap="flat" cmpd="sng" algn="ctr">
                      <a:solidFill>
                        <a:srgbClr val="2BB673"/>
                      </a:solidFill>
                      <a:prstDash val="solid"/>
                      <a:round/>
                      <a:headEnd type="none" w="med" len="med"/>
                      <a:tailEnd type="none" w="med" len="med"/>
                    </a:lnT>
                    <a:lnB w="12700" cap="flat" cmpd="sng" algn="ctr">
                      <a:solidFill>
                        <a:srgbClr val="2BB673"/>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dirty="0">
                          <a:solidFill>
                            <a:srgbClr val="404040"/>
                          </a:solidFill>
                          <a:effectLst/>
                          <a:latin typeface="+mn-lt"/>
                          <a:ea typeface="Calibri" panose="020F0502020204030204" pitchFamily="34" charset="0"/>
                          <a:cs typeface="Times New Roman" panose="02020603050405020304" pitchFamily="18" charset="0"/>
                        </a:rPr>
                        <a:t>Do you have a list of service referrals in case a respondent needs one?</a:t>
                      </a:r>
                    </a:p>
                  </a:txBody>
                  <a:tcPr marL="68580" marR="68580" marT="0" marB="0">
                    <a:lnL w="12700" cap="flat" cmpd="sng" algn="ctr">
                      <a:solidFill>
                        <a:srgbClr val="2BB673"/>
                      </a:solidFill>
                      <a:prstDash val="solid"/>
                      <a:round/>
                      <a:headEnd type="none" w="med" len="med"/>
                      <a:tailEnd type="none" w="med" len="med"/>
                    </a:lnL>
                    <a:lnR w="12700" cap="flat" cmpd="sng" algn="ctr">
                      <a:solidFill>
                        <a:srgbClr val="2BB673"/>
                      </a:solidFill>
                      <a:prstDash val="solid"/>
                      <a:round/>
                      <a:headEnd type="none" w="med" len="med"/>
                      <a:tailEnd type="none" w="med" len="med"/>
                    </a:lnR>
                    <a:lnT w="12700" cap="flat" cmpd="sng" algn="ctr">
                      <a:solidFill>
                        <a:srgbClr val="2BB673"/>
                      </a:solidFill>
                      <a:prstDash val="solid"/>
                      <a:round/>
                      <a:headEnd type="none" w="med" len="med"/>
                      <a:tailEnd type="none" w="med" len="med"/>
                    </a:lnT>
                    <a:lnB w="12700" cap="flat" cmpd="sng" algn="ctr">
                      <a:solidFill>
                        <a:srgbClr val="2BB673"/>
                      </a:solidFill>
                      <a:prstDash val="solid"/>
                      <a:round/>
                      <a:headEnd type="none" w="med" len="med"/>
                      <a:tailEnd type="none" w="med" len="med"/>
                    </a:lnB>
                  </a:tcPr>
                </a:tc>
                <a:extLst>
                  <a:ext uri="{0D108BD9-81ED-4DB2-BD59-A6C34878D82A}">
                    <a16:rowId xmlns:a16="http://schemas.microsoft.com/office/drawing/2014/main" val="1114218006"/>
                  </a:ext>
                </a:extLst>
              </a:tr>
              <a:tr h="0">
                <a:tc>
                  <a:txBody>
                    <a:bodyPr/>
                    <a:lstStyle/>
                    <a:p>
                      <a:pPr marL="0" marR="0">
                        <a:lnSpc>
                          <a:spcPct val="115000"/>
                        </a:lnSpc>
                        <a:spcBef>
                          <a:spcPts val="0"/>
                        </a:spcBef>
                        <a:spcAft>
                          <a:spcPts val="0"/>
                        </a:spcAft>
                      </a:pPr>
                      <a:r>
                        <a:rPr lang="en-US" sz="1600" b="1" dirty="0">
                          <a:solidFill>
                            <a:srgbClr val="404040"/>
                          </a:solidFill>
                          <a:effectLst/>
                          <a:latin typeface="+mn-lt"/>
                          <a:ea typeface="Calibri" panose="020F0502020204030204" pitchFamily="34" charset="0"/>
                          <a:cs typeface="Times New Roman" panose="02020603050405020304" pitchFamily="18" charset="0"/>
                        </a:rPr>
                        <a:t> </a:t>
                      </a:r>
                      <a:endParaRPr lang="en-US" sz="1600" dirty="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2BB673"/>
                      </a:solidFill>
                      <a:prstDash val="solid"/>
                      <a:round/>
                      <a:headEnd type="none" w="med" len="med"/>
                      <a:tailEnd type="none" w="med" len="med"/>
                    </a:lnL>
                    <a:lnR w="12700" cap="flat" cmpd="sng" algn="ctr">
                      <a:solidFill>
                        <a:srgbClr val="2BB673"/>
                      </a:solidFill>
                      <a:prstDash val="solid"/>
                      <a:round/>
                      <a:headEnd type="none" w="med" len="med"/>
                      <a:tailEnd type="none" w="med" len="med"/>
                    </a:lnR>
                    <a:lnT w="12700" cap="flat" cmpd="sng" algn="ctr">
                      <a:solidFill>
                        <a:srgbClr val="2BB673"/>
                      </a:solidFill>
                      <a:prstDash val="solid"/>
                      <a:round/>
                      <a:headEnd type="none" w="med" len="med"/>
                      <a:tailEnd type="none" w="med" len="med"/>
                    </a:lnT>
                    <a:lnB w="12700" cap="flat" cmpd="sng" algn="ctr">
                      <a:solidFill>
                        <a:srgbClr val="2BB673"/>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dirty="0">
                          <a:solidFill>
                            <a:srgbClr val="404040"/>
                          </a:solidFill>
                          <a:effectLst/>
                          <a:latin typeface="+mn-lt"/>
                          <a:ea typeface="Calibri" panose="020F0502020204030204" pitchFamily="34" charset="0"/>
                          <a:cs typeface="Times New Roman" panose="02020603050405020304" pitchFamily="18" charset="0"/>
                        </a:rPr>
                        <a:t>Has transportation or compensation for the Field Team and/or participants been secured?</a:t>
                      </a:r>
                    </a:p>
                  </a:txBody>
                  <a:tcPr marL="68580" marR="68580" marT="0" marB="0">
                    <a:lnL w="12700" cap="flat" cmpd="sng" algn="ctr">
                      <a:solidFill>
                        <a:srgbClr val="2BB673"/>
                      </a:solidFill>
                      <a:prstDash val="solid"/>
                      <a:round/>
                      <a:headEnd type="none" w="med" len="med"/>
                      <a:tailEnd type="none" w="med" len="med"/>
                    </a:lnL>
                    <a:lnR w="12700" cap="flat" cmpd="sng" algn="ctr">
                      <a:solidFill>
                        <a:srgbClr val="2BB673"/>
                      </a:solidFill>
                      <a:prstDash val="solid"/>
                      <a:round/>
                      <a:headEnd type="none" w="med" len="med"/>
                      <a:tailEnd type="none" w="med" len="med"/>
                    </a:lnR>
                    <a:lnT w="12700" cap="flat" cmpd="sng" algn="ctr">
                      <a:solidFill>
                        <a:srgbClr val="2BB673"/>
                      </a:solidFill>
                      <a:prstDash val="solid"/>
                      <a:round/>
                      <a:headEnd type="none" w="med" len="med"/>
                      <a:tailEnd type="none" w="med" len="med"/>
                    </a:lnT>
                    <a:lnB w="12700" cap="flat" cmpd="sng" algn="ctr">
                      <a:solidFill>
                        <a:srgbClr val="2BB673"/>
                      </a:solidFill>
                      <a:prstDash val="solid"/>
                      <a:round/>
                      <a:headEnd type="none" w="med" len="med"/>
                      <a:tailEnd type="none" w="med" len="med"/>
                    </a:lnB>
                  </a:tcPr>
                </a:tc>
                <a:extLst>
                  <a:ext uri="{0D108BD9-81ED-4DB2-BD59-A6C34878D82A}">
                    <a16:rowId xmlns:a16="http://schemas.microsoft.com/office/drawing/2014/main" val="3906228535"/>
                  </a:ext>
                </a:extLst>
              </a:tr>
              <a:tr h="0">
                <a:tc>
                  <a:txBody>
                    <a:bodyPr/>
                    <a:lstStyle/>
                    <a:p>
                      <a:pPr marL="0" marR="0">
                        <a:lnSpc>
                          <a:spcPct val="115000"/>
                        </a:lnSpc>
                        <a:spcBef>
                          <a:spcPts val="0"/>
                        </a:spcBef>
                        <a:spcAft>
                          <a:spcPts val="0"/>
                        </a:spcAft>
                      </a:pPr>
                      <a:r>
                        <a:rPr lang="en-US" sz="1600" b="1" dirty="0">
                          <a:solidFill>
                            <a:srgbClr val="404040"/>
                          </a:solidFill>
                          <a:effectLst/>
                          <a:latin typeface="+mn-lt"/>
                          <a:ea typeface="Calibri" panose="020F0502020204030204" pitchFamily="34" charset="0"/>
                          <a:cs typeface="Times New Roman" panose="02020603050405020304" pitchFamily="18" charset="0"/>
                        </a:rPr>
                        <a:t> </a:t>
                      </a:r>
                      <a:endParaRPr lang="en-US" sz="1600" dirty="0">
                        <a:solidFill>
                          <a:srgbClr val="40404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2BB673"/>
                      </a:solidFill>
                      <a:prstDash val="solid"/>
                      <a:round/>
                      <a:headEnd type="none" w="med" len="med"/>
                      <a:tailEnd type="none" w="med" len="med"/>
                    </a:lnL>
                    <a:lnR w="12700" cap="flat" cmpd="sng" algn="ctr">
                      <a:solidFill>
                        <a:srgbClr val="2BB673"/>
                      </a:solidFill>
                      <a:prstDash val="solid"/>
                      <a:round/>
                      <a:headEnd type="none" w="med" len="med"/>
                      <a:tailEnd type="none" w="med" len="med"/>
                    </a:lnR>
                    <a:lnT w="12700" cap="flat" cmpd="sng" algn="ctr">
                      <a:solidFill>
                        <a:srgbClr val="2BB673"/>
                      </a:solidFill>
                      <a:prstDash val="solid"/>
                      <a:round/>
                      <a:headEnd type="none" w="med" len="med"/>
                      <a:tailEnd type="none" w="med" len="med"/>
                    </a:lnT>
                    <a:lnB w="12700" cap="flat" cmpd="sng" algn="ctr">
                      <a:solidFill>
                        <a:srgbClr val="2BB673"/>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dirty="0">
                          <a:solidFill>
                            <a:srgbClr val="404040"/>
                          </a:solidFill>
                          <a:effectLst/>
                          <a:latin typeface="+mn-lt"/>
                          <a:ea typeface="Calibri" panose="020F0502020204030204" pitchFamily="34" charset="0"/>
                          <a:cs typeface="Times New Roman" panose="02020603050405020304" pitchFamily="18" charset="0"/>
                        </a:rPr>
                        <a:t>Have meals or other compensation for the Field Team and participants been arranged?</a:t>
                      </a:r>
                    </a:p>
                  </a:txBody>
                  <a:tcPr marL="68580" marR="68580" marT="0" marB="0">
                    <a:lnL w="12700" cap="flat" cmpd="sng" algn="ctr">
                      <a:solidFill>
                        <a:srgbClr val="2BB673"/>
                      </a:solidFill>
                      <a:prstDash val="solid"/>
                      <a:round/>
                      <a:headEnd type="none" w="med" len="med"/>
                      <a:tailEnd type="none" w="med" len="med"/>
                    </a:lnL>
                    <a:lnR w="12700" cap="flat" cmpd="sng" algn="ctr">
                      <a:solidFill>
                        <a:srgbClr val="2BB673"/>
                      </a:solidFill>
                      <a:prstDash val="solid"/>
                      <a:round/>
                      <a:headEnd type="none" w="med" len="med"/>
                      <a:tailEnd type="none" w="med" len="med"/>
                    </a:lnR>
                    <a:lnT w="12700" cap="flat" cmpd="sng" algn="ctr">
                      <a:solidFill>
                        <a:srgbClr val="2BB673"/>
                      </a:solidFill>
                      <a:prstDash val="solid"/>
                      <a:round/>
                      <a:headEnd type="none" w="med" len="med"/>
                      <a:tailEnd type="none" w="med" len="med"/>
                    </a:lnT>
                    <a:lnB w="12700" cap="flat" cmpd="sng" algn="ctr">
                      <a:solidFill>
                        <a:srgbClr val="2BB673"/>
                      </a:solidFill>
                      <a:prstDash val="solid"/>
                      <a:round/>
                      <a:headEnd type="none" w="med" len="med"/>
                      <a:tailEnd type="none" w="med" len="med"/>
                    </a:lnB>
                  </a:tcPr>
                </a:tc>
                <a:extLst>
                  <a:ext uri="{0D108BD9-81ED-4DB2-BD59-A6C34878D82A}">
                    <a16:rowId xmlns:a16="http://schemas.microsoft.com/office/drawing/2014/main" val="2018446239"/>
                  </a:ext>
                </a:extLst>
              </a:tr>
            </a:tbl>
          </a:graphicData>
        </a:graphic>
      </p:graphicFrame>
      <p:sp>
        <p:nvSpPr>
          <p:cNvPr id="4" name="Content Placeholder 3"/>
          <p:cNvSpPr>
            <a:spLocks noGrp="1"/>
          </p:cNvSpPr>
          <p:nvPr>
            <p:ph idx="1"/>
          </p:nvPr>
        </p:nvSpPr>
        <p:spPr>
          <a:xfrm>
            <a:off x="393515" y="1447800"/>
            <a:ext cx="8595360" cy="1295400"/>
          </a:xfrm>
        </p:spPr>
        <p:txBody>
          <a:bodyPr>
            <a:normAutofit/>
          </a:bodyPr>
          <a:lstStyle/>
          <a:p>
            <a:r>
              <a:rPr lang="en-US" dirty="0"/>
              <a:t>Here is the example from the SNET for a daily checklist for the team for smooth implementation.</a:t>
            </a:r>
          </a:p>
        </p:txBody>
      </p:sp>
      <p:sp>
        <p:nvSpPr>
          <p:cNvPr id="13" name="Text Placeholder 12"/>
          <p:cNvSpPr>
            <a:spLocks noGrp="1"/>
          </p:cNvSpPr>
          <p:nvPr>
            <p:ph type="body" sz="quarter" idx="13"/>
          </p:nvPr>
        </p:nvSpPr>
        <p:spPr/>
        <p:txBody>
          <a:bodyPr/>
          <a:lstStyle/>
          <a:p>
            <a:r>
              <a:rPr lang="en-US" dirty="0"/>
              <a:t>PAGE 23</a:t>
            </a:r>
          </a:p>
        </p:txBody>
      </p:sp>
      <p:sp>
        <p:nvSpPr>
          <p:cNvPr id="14" name="Text Placeholder 13"/>
          <p:cNvSpPr>
            <a:spLocks noGrp="1"/>
          </p:cNvSpPr>
          <p:nvPr>
            <p:ph type="body" sz="quarter" idx="14"/>
          </p:nvPr>
        </p:nvSpPr>
        <p:spPr/>
        <p:txBody>
          <a:bodyPr/>
          <a:lstStyle/>
          <a:p>
            <a:endParaRPr lang="en-US" dirty="0"/>
          </a:p>
        </p:txBody>
      </p:sp>
      <p:sp>
        <p:nvSpPr>
          <p:cNvPr id="15" name="Text Placeholder 14"/>
          <p:cNvSpPr>
            <a:spLocks noGrp="1"/>
          </p:cNvSpPr>
          <p:nvPr>
            <p:ph type="body" sz="quarter" idx="15"/>
          </p:nvPr>
        </p:nvSpPr>
        <p:spPr/>
        <p:txBody>
          <a:bodyPr/>
          <a:lstStyle/>
          <a:p>
            <a:r>
              <a:rPr lang="en-US" dirty="0"/>
              <a:t>IN OFFICE</a:t>
            </a:r>
          </a:p>
        </p:txBody>
      </p:sp>
      <p:sp>
        <p:nvSpPr>
          <p:cNvPr id="12" name="Title 11"/>
          <p:cNvSpPr>
            <a:spLocks noGrp="1"/>
          </p:cNvSpPr>
          <p:nvPr>
            <p:ph type="title"/>
          </p:nvPr>
        </p:nvSpPr>
        <p:spPr/>
        <p:txBody>
          <a:bodyPr/>
          <a:lstStyle/>
          <a:p>
            <a:r>
              <a:rPr lang="en-US" dirty="0"/>
              <a:t>PLAN AND PREPARE FOR FIELDWORK </a:t>
            </a:r>
          </a:p>
        </p:txBody>
      </p:sp>
      <p:sp>
        <p:nvSpPr>
          <p:cNvPr id="2" name="Slide Number Placeholder 1">
            <a:extLst>
              <a:ext uri="{FF2B5EF4-FFF2-40B4-BE49-F238E27FC236}">
                <a16:creationId xmlns:a16="http://schemas.microsoft.com/office/drawing/2014/main" id="{ABFB84DE-C4F0-3FF0-91F8-E53D49E1D0ED}"/>
              </a:ext>
            </a:extLst>
          </p:cNvPr>
          <p:cNvSpPr>
            <a:spLocks noGrp="1"/>
          </p:cNvSpPr>
          <p:nvPr>
            <p:ph type="sldNum" sz="quarter" idx="12"/>
          </p:nvPr>
        </p:nvSpPr>
        <p:spPr/>
        <p:txBody>
          <a:bodyPr/>
          <a:lstStyle/>
          <a:p>
            <a:fld id="{5805A9EC-108B-40EA-95FB-2468C466EA14}" type="slidenum">
              <a:rPr lang="en-US" smtClean="0"/>
              <a:t>83</a:t>
            </a:fld>
            <a:endParaRPr lang="en-US" dirty="0"/>
          </a:p>
        </p:txBody>
      </p:sp>
    </p:spTree>
    <p:extLst>
      <p:ext uri="{BB962C8B-B14F-4D97-AF65-F5344CB8AC3E}">
        <p14:creationId xmlns:p14="http://schemas.microsoft.com/office/powerpoint/2010/main" val="23168446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7910F5-DA8C-D019-D2CF-51433573B0F8}"/>
              </a:ext>
            </a:extLst>
          </p:cNvPr>
          <p:cNvSpPr>
            <a:spLocks noGrp="1"/>
          </p:cNvSpPr>
          <p:nvPr>
            <p:ph type="title"/>
          </p:nvPr>
        </p:nvSpPr>
        <p:spPr/>
        <p:txBody>
          <a:bodyPr/>
          <a:lstStyle/>
          <a:p>
            <a:r>
              <a:rPr lang="en-US" dirty="0"/>
              <a:t>ACTIVITY 3: PARTICIPANT-LED PLANNING &amp; PREPARING</a:t>
            </a:r>
          </a:p>
        </p:txBody>
      </p:sp>
      <p:sp>
        <p:nvSpPr>
          <p:cNvPr id="8" name="Slide Number Placeholder 5">
            <a:extLst>
              <a:ext uri="{FF2B5EF4-FFF2-40B4-BE49-F238E27FC236}">
                <a16:creationId xmlns:a16="http://schemas.microsoft.com/office/drawing/2014/main" id="{4401F0FA-DDB1-DCB6-0F5C-DB077167FDC1}"/>
              </a:ext>
            </a:extLst>
          </p:cNvPr>
          <p:cNvSpPr txBox="1">
            <a:spLocks/>
          </p:cNvSpPr>
          <p:nvPr/>
        </p:nvSpPr>
        <p:spPr>
          <a:xfrm>
            <a:off x="10465346" y="6356350"/>
            <a:ext cx="1488882"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rgbClr val="90909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05A9EC-108B-40EA-95FB-2468C466EA14}" type="slidenum">
              <a:rPr lang="en-US" smtClean="0"/>
              <a:pPr/>
              <a:t>84</a:t>
            </a:fld>
            <a:endParaRPr lang="en-US" dirty="0"/>
          </a:p>
        </p:txBody>
      </p:sp>
      <p:sp>
        <p:nvSpPr>
          <p:cNvPr id="10" name="Text Placeholder 2">
            <a:extLst>
              <a:ext uri="{FF2B5EF4-FFF2-40B4-BE49-F238E27FC236}">
                <a16:creationId xmlns:a16="http://schemas.microsoft.com/office/drawing/2014/main" id="{732A6452-3265-6603-D1B4-AE2C6FC68F2B}"/>
              </a:ext>
            </a:extLst>
          </p:cNvPr>
          <p:cNvSpPr txBox="1">
            <a:spLocks/>
          </p:cNvSpPr>
          <p:nvPr/>
        </p:nvSpPr>
        <p:spPr>
          <a:xfrm>
            <a:off x="609600" y="431797"/>
            <a:ext cx="11201400" cy="31706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000" dirty="0">
                <a:solidFill>
                  <a:schemeClr val="accent3"/>
                </a:solidFill>
                <a:latin typeface="+mj-lt"/>
              </a:rPr>
              <a:t>1.   </a:t>
            </a:r>
            <a:r>
              <a:rPr lang="en-US" sz="2000" dirty="0"/>
              <a:t>Group Activity</a:t>
            </a:r>
          </a:p>
          <a:p>
            <a:pPr marL="685800">
              <a:lnSpc>
                <a:spcPct val="100000"/>
              </a:lnSpc>
              <a:spcBef>
                <a:spcPts val="0"/>
              </a:spcBef>
            </a:pPr>
            <a:r>
              <a:rPr lang="en-US" sz="1800" dirty="0"/>
              <a:t>Using your selected case study, identify the main population group(s).</a:t>
            </a:r>
          </a:p>
          <a:p>
            <a:pPr marL="685800">
              <a:lnSpc>
                <a:spcPct val="100000"/>
              </a:lnSpc>
              <a:spcBef>
                <a:spcPts val="0"/>
              </a:spcBef>
            </a:pPr>
            <a:r>
              <a:rPr lang="en-US" sz="1800" dirty="0"/>
              <a:t>Determine a lead facilitator; everyone else will play the role of a member of a social norms exploration team. </a:t>
            </a:r>
          </a:p>
          <a:p>
            <a:pPr marL="685800">
              <a:lnSpc>
                <a:spcPct val="100000"/>
              </a:lnSpc>
              <a:spcBef>
                <a:spcPts val="0"/>
              </a:spcBef>
            </a:pPr>
            <a:r>
              <a:rPr lang="en-US" sz="1800" dirty="0"/>
              <a:t>Using a pathway chart, continue to segment the main population group(s) by behaviors of interest.</a:t>
            </a:r>
          </a:p>
          <a:p>
            <a:pPr lvl="1"/>
            <a:r>
              <a:rPr lang="en-US" sz="1800" dirty="0"/>
              <a:t>Decide as a team if the main population group(s) should be further segmented, asking: </a:t>
            </a:r>
          </a:p>
          <a:p>
            <a:pPr lvl="2"/>
            <a:r>
              <a:rPr lang="en-US" sz="1800" dirty="0"/>
              <a:t>Do the subgroups of this main population group experience different social pressures because of their age, sex, social position, or other factors? </a:t>
            </a:r>
          </a:p>
          <a:p>
            <a:pPr lvl="2"/>
            <a:r>
              <a:rPr lang="en-US" sz="1800" dirty="0"/>
              <a:t>If yes, which subgroups are most important/possible to reach?</a:t>
            </a:r>
          </a:p>
          <a:p>
            <a:pPr lvl="2"/>
            <a:r>
              <a:rPr lang="en-US" sz="1800" dirty="0"/>
              <a:t>Is this important to understand the norms for that behavior? How so?</a:t>
            </a:r>
          </a:p>
        </p:txBody>
      </p:sp>
      <p:sp>
        <p:nvSpPr>
          <p:cNvPr id="11" name="Text Placeholder 2">
            <a:extLst>
              <a:ext uri="{FF2B5EF4-FFF2-40B4-BE49-F238E27FC236}">
                <a16:creationId xmlns:a16="http://schemas.microsoft.com/office/drawing/2014/main" id="{FFC07D17-C531-FC19-10CF-F4AD90049CB3}"/>
              </a:ext>
            </a:extLst>
          </p:cNvPr>
          <p:cNvSpPr txBox="1">
            <a:spLocks/>
          </p:cNvSpPr>
          <p:nvPr/>
        </p:nvSpPr>
        <p:spPr>
          <a:xfrm>
            <a:off x="626918" y="3721018"/>
            <a:ext cx="11201400" cy="9144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000" dirty="0">
                <a:solidFill>
                  <a:schemeClr val="accent3"/>
                </a:solidFill>
                <a:latin typeface="+mj-lt"/>
              </a:rPr>
              <a:t>2.   </a:t>
            </a:r>
            <a:r>
              <a:rPr lang="en-US" sz="2000" dirty="0"/>
              <a:t>Debrief</a:t>
            </a:r>
          </a:p>
          <a:p>
            <a:pPr marL="682625">
              <a:lnSpc>
                <a:spcPct val="100000"/>
              </a:lnSpc>
              <a:spcBef>
                <a:spcPts val="0"/>
              </a:spcBef>
            </a:pPr>
            <a:r>
              <a:rPr lang="en-US" sz="1800" dirty="0"/>
              <a:t>General reflections on the exercise</a:t>
            </a:r>
          </a:p>
        </p:txBody>
      </p:sp>
      <p:grpSp>
        <p:nvGrpSpPr>
          <p:cNvPr id="12" name="Group 11">
            <a:extLst>
              <a:ext uri="{FF2B5EF4-FFF2-40B4-BE49-F238E27FC236}">
                <a16:creationId xmlns:a16="http://schemas.microsoft.com/office/drawing/2014/main" id="{F00A65A5-4C70-37A6-FFEF-0CCA47552460}"/>
              </a:ext>
            </a:extLst>
          </p:cNvPr>
          <p:cNvGrpSpPr/>
          <p:nvPr/>
        </p:nvGrpSpPr>
        <p:grpSpPr>
          <a:xfrm>
            <a:off x="152400" y="6057890"/>
            <a:ext cx="3018642" cy="609600"/>
            <a:chOff x="152400" y="6057890"/>
            <a:chExt cx="3018642" cy="609600"/>
          </a:xfrm>
        </p:grpSpPr>
        <p:sp>
          <p:nvSpPr>
            <p:cNvPr id="13" name="Text Placeholder 13">
              <a:extLst>
                <a:ext uri="{FF2B5EF4-FFF2-40B4-BE49-F238E27FC236}">
                  <a16:creationId xmlns:a16="http://schemas.microsoft.com/office/drawing/2014/main" id="{468DD04C-8B05-ED28-3624-BC8D2143D5C3}"/>
                </a:ext>
              </a:extLst>
            </p:cNvPr>
            <p:cNvSpPr txBox="1">
              <a:spLocks/>
            </p:cNvSpPr>
            <p:nvPr/>
          </p:nvSpPr>
          <p:spPr>
            <a:xfrm>
              <a:off x="609600" y="6172200"/>
              <a:ext cx="2561442" cy="457200"/>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2BB673"/>
                  </a:solidFill>
                </a:rPr>
                <a:t>ACTIVITY HANDOUT 3</a:t>
              </a:r>
            </a:p>
          </p:txBody>
        </p:sp>
        <p:pic>
          <p:nvPicPr>
            <p:cNvPr id="14" name="Picture 13" descr="Text, icon&#10;&#10;Description automatically generated">
              <a:extLst>
                <a:ext uri="{FF2B5EF4-FFF2-40B4-BE49-F238E27FC236}">
                  <a16:creationId xmlns:a16="http://schemas.microsoft.com/office/drawing/2014/main" id="{CDE6415A-F7A9-30E1-4575-7E94758D4D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57890"/>
              <a:ext cx="609600" cy="609600"/>
            </a:xfrm>
            <a:prstGeom prst="rect">
              <a:avLst/>
            </a:prstGeom>
          </p:spPr>
        </p:pic>
      </p:grpSp>
      <p:grpSp>
        <p:nvGrpSpPr>
          <p:cNvPr id="15" name="Group 14">
            <a:extLst>
              <a:ext uri="{FF2B5EF4-FFF2-40B4-BE49-F238E27FC236}">
                <a16:creationId xmlns:a16="http://schemas.microsoft.com/office/drawing/2014/main" id="{3DF130F3-35FF-D2F9-CFB3-2AE384CDF6A1}"/>
              </a:ext>
            </a:extLst>
          </p:cNvPr>
          <p:cNvGrpSpPr/>
          <p:nvPr/>
        </p:nvGrpSpPr>
        <p:grpSpPr>
          <a:xfrm>
            <a:off x="3581400" y="6096000"/>
            <a:ext cx="6781800" cy="548640"/>
            <a:chOff x="3810000" y="6096000"/>
            <a:chExt cx="6781800" cy="548640"/>
          </a:xfrm>
        </p:grpSpPr>
        <p:sp>
          <p:nvSpPr>
            <p:cNvPr id="16" name="Text Placeholder 4">
              <a:extLst>
                <a:ext uri="{FF2B5EF4-FFF2-40B4-BE49-F238E27FC236}">
                  <a16:creationId xmlns:a16="http://schemas.microsoft.com/office/drawing/2014/main" id="{45671B47-7BBA-312D-A1BF-58D8C078AAD6}"/>
                </a:ext>
              </a:extLst>
            </p:cNvPr>
            <p:cNvSpPr txBox="1">
              <a:spLocks/>
            </p:cNvSpPr>
            <p:nvPr/>
          </p:nvSpPr>
          <p:spPr>
            <a:xfrm>
              <a:off x="4267199" y="6172200"/>
              <a:ext cx="6324601" cy="4572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2BB673"/>
                  </a:solidFill>
                </a:rPr>
                <a:t>EXERCISE 1: SEGMENTING THE MAIN POPULATION GROUPS</a:t>
              </a:r>
            </a:p>
          </p:txBody>
        </p:sp>
        <p:pic>
          <p:nvPicPr>
            <p:cNvPr id="17" name="Picture 16" descr="Icon&#10;&#10;Description automatically generated">
              <a:extLst>
                <a:ext uri="{FF2B5EF4-FFF2-40B4-BE49-F238E27FC236}">
                  <a16:creationId xmlns:a16="http://schemas.microsoft.com/office/drawing/2014/main" id="{B55173C0-C6DD-01FE-74A1-878595906D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6096000"/>
              <a:ext cx="548640" cy="548640"/>
            </a:xfrm>
            <a:prstGeom prst="rect">
              <a:avLst/>
            </a:prstGeom>
          </p:spPr>
        </p:pic>
      </p:grpSp>
      <p:grpSp>
        <p:nvGrpSpPr>
          <p:cNvPr id="18" name="Group 17">
            <a:extLst>
              <a:ext uri="{FF2B5EF4-FFF2-40B4-BE49-F238E27FC236}">
                <a16:creationId xmlns:a16="http://schemas.microsoft.com/office/drawing/2014/main" id="{A0A92CD6-5FB4-923B-15E4-68EF270103A3}"/>
              </a:ext>
            </a:extLst>
          </p:cNvPr>
          <p:cNvGrpSpPr/>
          <p:nvPr/>
        </p:nvGrpSpPr>
        <p:grpSpPr>
          <a:xfrm>
            <a:off x="9564569" y="6032505"/>
            <a:ext cx="2017831" cy="647690"/>
            <a:chOff x="9678747" y="6032502"/>
            <a:chExt cx="2017831" cy="647690"/>
          </a:xfrm>
        </p:grpSpPr>
        <p:grpSp>
          <p:nvGrpSpPr>
            <p:cNvPr id="19" name="Group 18">
              <a:extLst>
                <a:ext uri="{FF2B5EF4-FFF2-40B4-BE49-F238E27FC236}">
                  <a16:creationId xmlns:a16="http://schemas.microsoft.com/office/drawing/2014/main" id="{C71B6DB4-3757-C387-0827-035E50DEAF22}"/>
                </a:ext>
              </a:extLst>
            </p:cNvPr>
            <p:cNvGrpSpPr/>
            <p:nvPr/>
          </p:nvGrpSpPr>
          <p:grpSpPr>
            <a:xfrm>
              <a:off x="9678747" y="6032502"/>
              <a:ext cx="590744" cy="647690"/>
              <a:chOff x="9678747" y="6032502"/>
              <a:chExt cx="590744" cy="647690"/>
            </a:xfrm>
          </p:grpSpPr>
          <p:pic>
            <p:nvPicPr>
              <p:cNvPr id="21" name="Picture 20" descr="Icon&#10;&#10;Description automatically generated">
                <a:extLst>
                  <a:ext uri="{FF2B5EF4-FFF2-40B4-BE49-F238E27FC236}">
                    <a16:creationId xmlns:a16="http://schemas.microsoft.com/office/drawing/2014/main" id="{65025DD2-DD39-7AC8-EDFA-29B1A655EE71}"/>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9678747" y="6032502"/>
                <a:ext cx="590744" cy="647690"/>
              </a:xfrm>
              <a:prstGeom prst="rect">
                <a:avLst/>
              </a:prstGeom>
            </p:spPr>
          </p:pic>
          <p:sp>
            <p:nvSpPr>
              <p:cNvPr id="22" name="TextBox 21">
                <a:extLst>
                  <a:ext uri="{FF2B5EF4-FFF2-40B4-BE49-F238E27FC236}">
                    <a16:creationId xmlns:a16="http://schemas.microsoft.com/office/drawing/2014/main" id="{0A5C6AD9-9B28-71AA-9ED5-E211010B4424}"/>
                  </a:ext>
                </a:extLst>
              </p:cNvPr>
              <p:cNvSpPr txBox="1"/>
              <p:nvPr/>
            </p:nvSpPr>
            <p:spPr>
              <a:xfrm>
                <a:off x="9741707" y="6327692"/>
                <a:ext cx="464828" cy="292196"/>
              </a:xfrm>
              <a:prstGeom prst="rect">
                <a:avLst/>
              </a:prstGeom>
              <a:noFill/>
            </p:spPr>
            <p:txBody>
              <a:bodyPr wrap="square" rtlCol="0">
                <a:spAutoFit/>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lumMod val="95000"/>
                      </a:schemeClr>
                    </a:solidFill>
                    <a:effectLst/>
                    <a:uLnTx/>
                    <a:uFillTx/>
                    <a:latin typeface="Tw Cen MT Condensed"/>
                    <a:ea typeface="+mn-ea"/>
                    <a:cs typeface="+mn-cs"/>
                  </a:rPr>
                  <a:t>SNET</a:t>
                </a:r>
                <a:endParaRPr kumimoji="0" lang="en-US" sz="2000" b="0" i="0" u="none" strike="noStrike" kern="1200" cap="none" spc="0" normalizeH="0" baseline="0" noProof="0" dirty="0">
                  <a:ln>
                    <a:noFill/>
                  </a:ln>
                  <a:solidFill>
                    <a:schemeClr val="bg1">
                      <a:lumMod val="95000"/>
                    </a:schemeClr>
                  </a:solidFill>
                  <a:effectLst/>
                  <a:uLnTx/>
                  <a:uFillTx/>
                  <a:latin typeface="Tw Cen MT Condensed"/>
                  <a:ea typeface="+mn-ea"/>
                  <a:cs typeface="+mn-cs"/>
                </a:endParaRPr>
              </a:p>
            </p:txBody>
          </p:sp>
        </p:grpSp>
        <p:sp>
          <p:nvSpPr>
            <p:cNvPr id="20" name="Text Placeholder 4">
              <a:extLst>
                <a:ext uri="{FF2B5EF4-FFF2-40B4-BE49-F238E27FC236}">
                  <a16:creationId xmlns:a16="http://schemas.microsoft.com/office/drawing/2014/main" id="{C3D2233F-557D-8277-D1DB-97E41C119DCE}"/>
                </a:ext>
              </a:extLst>
            </p:cNvPr>
            <p:cNvSpPr txBox="1">
              <a:spLocks/>
            </p:cNvSpPr>
            <p:nvPr/>
          </p:nvSpPr>
          <p:spPr>
            <a:xfrm>
              <a:off x="10207696" y="6172200"/>
              <a:ext cx="1488882" cy="33860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2BB673"/>
                  </a:solidFill>
                  <a:effectLst/>
                  <a:uLnTx/>
                  <a:uFillTx/>
                  <a:latin typeface="Tw Cen MT Condensed"/>
                  <a:ea typeface="+mn-ea"/>
                  <a:cs typeface="+mn-cs"/>
                </a:rPr>
                <a:t>PAGE 17-18</a:t>
              </a:r>
            </a:p>
          </p:txBody>
        </p:sp>
      </p:grpSp>
    </p:spTree>
    <p:extLst>
      <p:ext uri="{BB962C8B-B14F-4D97-AF65-F5344CB8AC3E}">
        <p14:creationId xmlns:p14="http://schemas.microsoft.com/office/powerpoint/2010/main" val="238664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93B850-9102-C650-E3F2-DDBE6FD148F0}"/>
              </a:ext>
            </a:extLst>
          </p:cNvPr>
          <p:cNvSpPr>
            <a:spLocks noGrp="1"/>
          </p:cNvSpPr>
          <p:nvPr>
            <p:ph type="title"/>
          </p:nvPr>
        </p:nvSpPr>
        <p:spPr/>
        <p:txBody>
          <a:bodyPr>
            <a:normAutofit/>
          </a:bodyPr>
          <a:lstStyle/>
          <a:p>
            <a:r>
              <a:rPr lang="en-US" dirty="0"/>
              <a:t>ACTIVITY 3: PARTICIPANT-LED PLANNING &amp; PREPARING</a:t>
            </a:r>
          </a:p>
        </p:txBody>
      </p:sp>
      <p:sp>
        <p:nvSpPr>
          <p:cNvPr id="4" name="Slide Number Placeholder 1">
            <a:extLst>
              <a:ext uri="{FF2B5EF4-FFF2-40B4-BE49-F238E27FC236}">
                <a16:creationId xmlns:a16="http://schemas.microsoft.com/office/drawing/2014/main" id="{01A6C711-9EAE-88D1-32E0-8F1B424175A3}"/>
              </a:ext>
            </a:extLst>
          </p:cNvPr>
          <p:cNvSpPr txBox="1">
            <a:spLocks/>
          </p:cNvSpPr>
          <p:nvPr/>
        </p:nvSpPr>
        <p:spPr>
          <a:xfrm>
            <a:off x="10465346" y="6356350"/>
            <a:ext cx="1488882"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rgbClr val="90909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05A9EC-108B-40EA-95FB-2468C466EA14}" type="slidenum">
              <a:rPr lang="en-US" smtClean="0"/>
              <a:pPr/>
              <a:t>85</a:t>
            </a:fld>
            <a:endParaRPr lang="en-US" dirty="0"/>
          </a:p>
        </p:txBody>
      </p:sp>
      <p:sp>
        <p:nvSpPr>
          <p:cNvPr id="7" name="Text Placeholder 2">
            <a:extLst>
              <a:ext uri="{FF2B5EF4-FFF2-40B4-BE49-F238E27FC236}">
                <a16:creationId xmlns:a16="http://schemas.microsoft.com/office/drawing/2014/main" id="{34B43308-8F66-FE3E-F0C0-CA644C87BECA}"/>
              </a:ext>
            </a:extLst>
          </p:cNvPr>
          <p:cNvSpPr txBox="1">
            <a:spLocks/>
          </p:cNvSpPr>
          <p:nvPr/>
        </p:nvSpPr>
        <p:spPr>
          <a:xfrm>
            <a:off x="609600" y="431797"/>
            <a:ext cx="11201400" cy="31706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000" dirty="0">
                <a:solidFill>
                  <a:schemeClr val="accent3"/>
                </a:solidFill>
                <a:latin typeface="+mj-lt"/>
              </a:rPr>
              <a:t>1.   </a:t>
            </a:r>
            <a:r>
              <a:rPr lang="en-US" sz="2000" dirty="0"/>
              <a:t>Group Activity</a:t>
            </a:r>
          </a:p>
          <a:p>
            <a:pPr marL="685800">
              <a:lnSpc>
                <a:spcPct val="100000"/>
              </a:lnSpc>
              <a:spcBef>
                <a:spcPts val="0"/>
              </a:spcBef>
            </a:pPr>
            <a:r>
              <a:rPr lang="en-US" sz="1800" dirty="0"/>
              <a:t>Using your selected case study, select exercises for your social norms exploration.</a:t>
            </a:r>
          </a:p>
          <a:p>
            <a:pPr marL="685800">
              <a:lnSpc>
                <a:spcPct val="100000"/>
              </a:lnSpc>
              <a:spcBef>
                <a:spcPts val="0"/>
              </a:spcBef>
            </a:pPr>
            <a:r>
              <a:rPr lang="en-US" sz="1800" dirty="0"/>
              <a:t>Determine a lead facilitator; everyone else will play the role of a member of a social norms exploration team. </a:t>
            </a:r>
          </a:p>
          <a:p>
            <a:pPr marL="685800">
              <a:lnSpc>
                <a:spcPct val="100000"/>
              </a:lnSpc>
              <a:spcBef>
                <a:spcPts val="0"/>
              </a:spcBef>
            </a:pPr>
            <a:r>
              <a:rPr lang="en-US" sz="1800" dirty="0"/>
              <a:t>Using a pathway chart, continue to segment the main population group(s) by behaviors of interest.</a:t>
            </a:r>
          </a:p>
          <a:p>
            <a:pPr lvl="1"/>
            <a:r>
              <a:rPr lang="en-US" sz="1800" dirty="0"/>
              <a:t>Review the exercises of the SNET and decide as a team which exercises to use, considering: </a:t>
            </a:r>
          </a:p>
          <a:p>
            <a:pPr lvl="2"/>
            <a:r>
              <a:rPr lang="en-US" sz="1800" dirty="0"/>
              <a:t>Individual, Team and Organization Resources</a:t>
            </a:r>
          </a:p>
          <a:p>
            <a:pPr lvl="2"/>
            <a:r>
              <a:rPr lang="en-US" sz="1800" dirty="0"/>
              <a:t>Exercise Complexity</a:t>
            </a:r>
          </a:p>
          <a:p>
            <a:pPr lvl="2"/>
            <a:r>
              <a:rPr lang="en-US" sz="1800" dirty="0"/>
              <a:t>Team Capacity</a:t>
            </a:r>
          </a:p>
          <a:p>
            <a:pPr lvl="2"/>
            <a:r>
              <a:rPr lang="en-US" sz="1800" dirty="0"/>
              <a:t>Your Context</a:t>
            </a:r>
          </a:p>
        </p:txBody>
      </p:sp>
      <p:sp>
        <p:nvSpPr>
          <p:cNvPr id="8" name="Text Placeholder 2">
            <a:extLst>
              <a:ext uri="{FF2B5EF4-FFF2-40B4-BE49-F238E27FC236}">
                <a16:creationId xmlns:a16="http://schemas.microsoft.com/office/drawing/2014/main" id="{E9418B2E-0E82-BC57-4F2A-9261DCBDD3DD}"/>
              </a:ext>
            </a:extLst>
          </p:cNvPr>
          <p:cNvSpPr txBox="1">
            <a:spLocks/>
          </p:cNvSpPr>
          <p:nvPr/>
        </p:nvSpPr>
        <p:spPr>
          <a:xfrm>
            <a:off x="626918" y="3721018"/>
            <a:ext cx="11201400" cy="9144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000" dirty="0">
                <a:solidFill>
                  <a:schemeClr val="accent3"/>
                </a:solidFill>
                <a:latin typeface="+mj-lt"/>
              </a:rPr>
              <a:t>2.   </a:t>
            </a:r>
            <a:r>
              <a:rPr lang="en-US" sz="2000" dirty="0"/>
              <a:t>Debrief</a:t>
            </a:r>
          </a:p>
          <a:p>
            <a:pPr marL="682625">
              <a:lnSpc>
                <a:spcPct val="100000"/>
              </a:lnSpc>
              <a:spcBef>
                <a:spcPts val="0"/>
              </a:spcBef>
            </a:pPr>
            <a:r>
              <a:rPr lang="en-US" sz="1800" dirty="0"/>
              <a:t>General reflections on the exercise</a:t>
            </a:r>
          </a:p>
        </p:txBody>
      </p:sp>
      <p:grpSp>
        <p:nvGrpSpPr>
          <p:cNvPr id="9" name="Group 8">
            <a:extLst>
              <a:ext uri="{FF2B5EF4-FFF2-40B4-BE49-F238E27FC236}">
                <a16:creationId xmlns:a16="http://schemas.microsoft.com/office/drawing/2014/main" id="{0FDAD1F0-E1C4-AB79-D14C-E6880F5047FC}"/>
              </a:ext>
            </a:extLst>
          </p:cNvPr>
          <p:cNvGrpSpPr/>
          <p:nvPr/>
        </p:nvGrpSpPr>
        <p:grpSpPr>
          <a:xfrm>
            <a:off x="152400" y="6057890"/>
            <a:ext cx="3018642" cy="609600"/>
            <a:chOff x="152400" y="6057890"/>
            <a:chExt cx="3018642" cy="609600"/>
          </a:xfrm>
        </p:grpSpPr>
        <p:sp>
          <p:nvSpPr>
            <p:cNvPr id="10" name="Text Placeholder 13">
              <a:extLst>
                <a:ext uri="{FF2B5EF4-FFF2-40B4-BE49-F238E27FC236}">
                  <a16:creationId xmlns:a16="http://schemas.microsoft.com/office/drawing/2014/main" id="{3EF4752B-8280-EA7F-5235-AF4BA67A8391}"/>
                </a:ext>
              </a:extLst>
            </p:cNvPr>
            <p:cNvSpPr txBox="1">
              <a:spLocks/>
            </p:cNvSpPr>
            <p:nvPr/>
          </p:nvSpPr>
          <p:spPr>
            <a:xfrm>
              <a:off x="609600" y="6172200"/>
              <a:ext cx="2561442" cy="457200"/>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2BB673"/>
                  </a:solidFill>
                </a:rPr>
                <a:t>ACTIVITY HANDOUT 3</a:t>
              </a:r>
            </a:p>
          </p:txBody>
        </p:sp>
        <p:pic>
          <p:nvPicPr>
            <p:cNvPr id="11" name="Picture 10" descr="Text, icon&#10;&#10;Description automatically generated">
              <a:extLst>
                <a:ext uri="{FF2B5EF4-FFF2-40B4-BE49-F238E27FC236}">
                  <a16:creationId xmlns:a16="http://schemas.microsoft.com/office/drawing/2014/main" id="{17EAB786-F1AD-3076-F342-9212854B1B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57890"/>
              <a:ext cx="609600" cy="609600"/>
            </a:xfrm>
            <a:prstGeom prst="rect">
              <a:avLst/>
            </a:prstGeom>
          </p:spPr>
        </p:pic>
      </p:grpSp>
      <p:grpSp>
        <p:nvGrpSpPr>
          <p:cNvPr id="12" name="Group 11">
            <a:extLst>
              <a:ext uri="{FF2B5EF4-FFF2-40B4-BE49-F238E27FC236}">
                <a16:creationId xmlns:a16="http://schemas.microsoft.com/office/drawing/2014/main" id="{940293C4-6BB0-213E-EC85-96C90990EB80}"/>
              </a:ext>
            </a:extLst>
          </p:cNvPr>
          <p:cNvGrpSpPr/>
          <p:nvPr/>
        </p:nvGrpSpPr>
        <p:grpSpPr>
          <a:xfrm>
            <a:off x="3581400" y="6096000"/>
            <a:ext cx="5673136" cy="548640"/>
            <a:chOff x="3810000" y="6096000"/>
            <a:chExt cx="5673136" cy="548640"/>
          </a:xfrm>
        </p:grpSpPr>
        <p:sp>
          <p:nvSpPr>
            <p:cNvPr id="13" name="Text Placeholder 4">
              <a:extLst>
                <a:ext uri="{FF2B5EF4-FFF2-40B4-BE49-F238E27FC236}">
                  <a16:creationId xmlns:a16="http://schemas.microsoft.com/office/drawing/2014/main" id="{A1AC0934-4476-6DB5-D588-FE9CA8EF29FC}"/>
                </a:ext>
              </a:extLst>
            </p:cNvPr>
            <p:cNvSpPr txBox="1">
              <a:spLocks/>
            </p:cNvSpPr>
            <p:nvPr/>
          </p:nvSpPr>
          <p:spPr>
            <a:xfrm>
              <a:off x="4267199" y="6172200"/>
              <a:ext cx="5215937" cy="4572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2BB673"/>
                  </a:solidFill>
                </a:rPr>
                <a:t>EXERCISE 2: CHOOSING NORMS EXPLORATION EXERCISES</a:t>
              </a:r>
            </a:p>
          </p:txBody>
        </p:sp>
        <p:pic>
          <p:nvPicPr>
            <p:cNvPr id="14" name="Picture 13" descr="Icon&#10;&#10;Description automatically generated">
              <a:extLst>
                <a:ext uri="{FF2B5EF4-FFF2-40B4-BE49-F238E27FC236}">
                  <a16:creationId xmlns:a16="http://schemas.microsoft.com/office/drawing/2014/main" id="{E6B133B7-A9EF-A228-F9D7-0882BBB0AB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6096000"/>
              <a:ext cx="548640" cy="548640"/>
            </a:xfrm>
            <a:prstGeom prst="rect">
              <a:avLst/>
            </a:prstGeom>
          </p:spPr>
        </p:pic>
      </p:grpSp>
      <p:grpSp>
        <p:nvGrpSpPr>
          <p:cNvPr id="15" name="Group 14">
            <a:extLst>
              <a:ext uri="{FF2B5EF4-FFF2-40B4-BE49-F238E27FC236}">
                <a16:creationId xmlns:a16="http://schemas.microsoft.com/office/drawing/2014/main" id="{14C62F9E-A3D3-982C-866A-426486FD8903}"/>
              </a:ext>
            </a:extLst>
          </p:cNvPr>
          <p:cNvGrpSpPr/>
          <p:nvPr/>
        </p:nvGrpSpPr>
        <p:grpSpPr>
          <a:xfrm>
            <a:off x="9564569" y="6032505"/>
            <a:ext cx="2017831" cy="647690"/>
            <a:chOff x="9678747" y="6032502"/>
            <a:chExt cx="2017831" cy="647690"/>
          </a:xfrm>
        </p:grpSpPr>
        <p:grpSp>
          <p:nvGrpSpPr>
            <p:cNvPr id="16" name="Group 15">
              <a:extLst>
                <a:ext uri="{FF2B5EF4-FFF2-40B4-BE49-F238E27FC236}">
                  <a16:creationId xmlns:a16="http://schemas.microsoft.com/office/drawing/2014/main" id="{BCD735FB-0085-A90E-7147-1B06DC955E67}"/>
                </a:ext>
              </a:extLst>
            </p:cNvPr>
            <p:cNvGrpSpPr/>
            <p:nvPr/>
          </p:nvGrpSpPr>
          <p:grpSpPr>
            <a:xfrm>
              <a:off x="9678747" y="6032502"/>
              <a:ext cx="590744" cy="647690"/>
              <a:chOff x="9678747" y="6032502"/>
              <a:chExt cx="590744" cy="647690"/>
            </a:xfrm>
          </p:grpSpPr>
          <p:pic>
            <p:nvPicPr>
              <p:cNvPr id="18" name="Picture 17" descr="Icon&#10;&#10;Description automatically generated">
                <a:extLst>
                  <a:ext uri="{FF2B5EF4-FFF2-40B4-BE49-F238E27FC236}">
                    <a16:creationId xmlns:a16="http://schemas.microsoft.com/office/drawing/2014/main" id="{7BC72B48-4230-54CB-21B4-4A4726CE3FB4}"/>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9678747" y="6032502"/>
                <a:ext cx="590744" cy="647690"/>
              </a:xfrm>
              <a:prstGeom prst="rect">
                <a:avLst/>
              </a:prstGeom>
            </p:spPr>
          </p:pic>
          <p:sp>
            <p:nvSpPr>
              <p:cNvPr id="19" name="TextBox 18">
                <a:extLst>
                  <a:ext uri="{FF2B5EF4-FFF2-40B4-BE49-F238E27FC236}">
                    <a16:creationId xmlns:a16="http://schemas.microsoft.com/office/drawing/2014/main" id="{C79DA63E-1241-59EA-0CA2-C0E2DB77A8D6}"/>
                  </a:ext>
                </a:extLst>
              </p:cNvPr>
              <p:cNvSpPr txBox="1"/>
              <p:nvPr/>
            </p:nvSpPr>
            <p:spPr>
              <a:xfrm>
                <a:off x="9741707" y="6327692"/>
                <a:ext cx="464828" cy="292196"/>
              </a:xfrm>
              <a:prstGeom prst="rect">
                <a:avLst/>
              </a:prstGeom>
              <a:noFill/>
            </p:spPr>
            <p:txBody>
              <a:bodyPr wrap="square" rtlCol="0">
                <a:spAutoFit/>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lumMod val="95000"/>
                      </a:schemeClr>
                    </a:solidFill>
                    <a:effectLst/>
                    <a:uLnTx/>
                    <a:uFillTx/>
                    <a:latin typeface="Tw Cen MT Condensed"/>
                    <a:ea typeface="+mn-ea"/>
                    <a:cs typeface="+mn-cs"/>
                  </a:rPr>
                  <a:t>SNET</a:t>
                </a:r>
                <a:endParaRPr kumimoji="0" lang="en-US" sz="2000" b="0" i="0" u="none" strike="noStrike" kern="1200" cap="none" spc="0" normalizeH="0" baseline="0" noProof="0" dirty="0">
                  <a:ln>
                    <a:noFill/>
                  </a:ln>
                  <a:solidFill>
                    <a:schemeClr val="bg1">
                      <a:lumMod val="95000"/>
                    </a:schemeClr>
                  </a:solidFill>
                  <a:effectLst/>
                  <a:uLnTx/>
                  <a:uFillTx/>
                  <a:latin typeface="Tw Cen MT Condensed"/>
                  <a:ea typeface="+mn-ea"/>
                  <a:cs typeface="+mn-cs"/>
                </a:endParaRPr>
              </a:p>
            </p:txBody>
          </p:sp>
        </p:grpSp>
        <p:sp>
          <p:nvSpPr>
            <p:cNvPr id="17" name="Text Placeholder 4">
              <a:extLst>
                <a:ext uri="{FF2B5EF4-FFF2-40B4-BE49-F238E27FC236}">
                  <a16:creationId xmlns:a16="http://schemas.microsoft.com/office/drawing/2014/main" id="{2331DF8C-6123-4992-A5C6-6C7A30AD3000}"/>
                </a:ext>
              </a:extLst>
            </p:cNvPr>
            <p:cNvSpPr txBox="1">
              <a:spLocks/>
            </p:cNvSpPr>
            <p:nvPr/>
          </p:nvSpPr>
          <p:spPr>
            <a:xfrm>
              <a:off x="10207696" y="6172200"/>
              <a:ext cx="1488882" cy="33860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2BB673"/>
                  </a:solidFill>
                  <a:effectLst/>
                  <a:uLnTx/>
                  <a:uFillTx/>
                  <a:latin typeface="Tw Cen MT Condensed"/>
                  <a:ea typeface="+mn-ea"/>
                  <a:cs typeface="+mn-cs"/>
                </a:rPr>
                <a:t>PAGE </a:t>
              </a:r>
              <a:r>
                <a:rPr lang="en-US" sz="2000" dirty="0">
                  <a:solidFill>
                    <a:srgbClr val="2BB673"/>
                  </a:solidFill>
                  <a:latin typeface="Tw Cen MT Condensed"/>
                </a:rPr>
                <a:t>20-21</a:t>
              </a:r>
              <a:endParaRPr kumimoji="0" lang="en-US" sz="2000" b="0" i="0" u="none" strike="noStrike" kern="1200" cap="none" spc="0" normalizeH="0" baseline="0" noProof="0" dirty="0">
                <a:ln>
                  <a:noFill/>
                </a:ln>
                <a:solidFill>
                  <a:srgbClr val="2BB673"/>
                </a:solidFill>
                <a:effectLst/>
                <a:uLnTx/>
                <a:uFillTx/>
                <a:latin typeface="Tw Cen MT Condensed"/>
                <a:ea typeface="+mn-ea"/>
                <a:cs typeface="+mn-cs"/>
              </a:endParaRPr>
            </a:p>
          </p:txBody>
        </p:sp>
      </p:grpSp>
    </p:spTree>
    <p:extLst>
      <p:ext uri="{BB962C8B-B14F-4D97-AF65-F5344CB8AC3E}">
        <p14:creationId xmlns:p14="http://schemas.microsoft.com/office/powerpoint/2010/main" val="89857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D9F1AE-3CB2-DA54-AFC5-D6A09EAA2DA4}"/>
              </a:ext>
            </a:extLst>
          </p:cNvPr>
          <p:cNvSpPr>
            <a:spLocks noGrp="1"/>
          </p:cNvSpPr>
          <p:nvPr>
            <p:ph type="sldNum" sz="quarter" idx="12"/>
          </p:nvPr>
        </p:nvSpPr>
        <p:spPr/>
        <p:txBody>
          <a:bodyPr/>
          <a:lstStyle/>
          <a:p>
            <a:fld id="{5805A9EC-108B-40EA-95FB-2468C466EA14}" type="slidenum">
              <a:rPr lang="en-US" smtClean="0"/>
              <a:t>86</a:t>
            </a:fld>
            <a:endParaRPr lang="en-US" dirty="0"/>
          </a:p>
        </p:txBody>
      </p:sp>
      <p:sp>
        <p:nvSpPr>
          <p:cNvPr id="3" name="Title 2">
            <a:extLst>
              <a:ext uri="{FF2B5EF4-FFF2-40B4-BE49-F238E27FC236}">
                <a16:creationId xmlns:a16="http://schemas.microsoft.com/office/drawing/2014/main" id="{2193B850-9102-C650-E3F2-DDBE6FD148F0}"/>
              </a:ext>
            </a:extLst>
          </p:cNvPr>
          <p:cNvSpPr>
            <a:spLocks noGrp="1"/>
          </p:cNvSpPr>
          <p:nvPr>
            <p:ph type="title"/>
          </p:nvPr>
        </p:nvSpPr>
        <p:spPr/>
        <p:txBody>
          <a:bodyPr>
            <a:normAutofit/>
          </a:bodyPr>
          <a:lstStyle/>
          <a:p>
            <a:r>
              <a:rPr lang="en-US" dirty="0"/>
              <a:t>ACTIVITY 3: PARTICIPANT-LED PLANNING &amp; PREPARING</a:t>
            </a:r>
          </a:p>
        </p:txBody>
      </p:sp>
      <p:sp>
        <p:nvSpPr>
          <p:cNvPr id="7" name="Text Placeholder 2">
            <a:extLst>
              <a:ext uri="{FF2B5EF4-FFF2-40B4-BE49-F238E27FC236}">
                <a16:creationId xmlns:a16="http://schemas.microsoft.com/office/drawing/2014/main" id="{34B43308-8F66-FE3E-F0C0-CA644C87BECA}"/>
              </a:ext>
            </a:extLst>
          </p:cNvPr>
          <p:cNvSpPr txBox="1">
            <a:spLocks/>
          </p:cNvSpPr>
          <p:nvPr/>
        </p:nvSpPr>
        <p:spPr>
          <a:xfrm>
            <a:off x="609600" y="431796"/>
            <a:ext cx="11201400" cy="35611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000" dirty="0">
                <a:solidFill>
                  <a:schemeClr val="accent3"/>
                </a:solidFill>
                <a:latin typeface="+mj-lt"/>
              </a:rPr>
              <a:t>1.   </a:t>
            </a:r>
            <a:r>
              <a:rPr lang="en-US" sz="2000" dirty="0"/>
              <a:t>Group Activity</a:t>
            </a:r>
          </a:p>
          <a:p>
            <a:pPr marL="685800">
              <a:lnSpc>
                <a:spcPct val="100000"/>
              </a:lnSpc>
              <a:spcBef>
                <a:spcPts val="0"/>
              </a:spcBef>
            </a:pPr>
            <a:r>
              <a:rPr lang="en-US" sz="1800" dirty="0"/>
              <a:t>Using your selected case study, determine the number of sites and participants to explore norms in Phase 2 and 3 of the social norms exploration. </a:t>
            </a:r>
          </a:p>
          <a:p>
            <a:pPr lvl="1"/>
            <a:r>
              <a:rPr lang="en-US" sz="1800" dirty="0"/>
              <a:t>Consider the main population groups and exercises you have chosen, the context, the number of sites to visit, the resources, time, and need for the program discussed in the case study. Discuss your rationale. </a:t>
            </a:r>
          </a:p>
          <a:p>
            <a:pPr lvl="1"/>
            <a:r>
              <a:rPr lang="en-US" sz="1800" dirty="0"/>
              <a:t>Once the sites are agreed upon, determine how many participants you will engage based on the guidance in the SNET, considering: </a:t>
            </a:r>
          </a:p>
          <a:p>
            <a:pPr lvl="2"/>
            <a:r>
              <a:rPr lang="en-US" sz="1600" dirty="0"/>
              <a:t>By site/location </a:t>
            </a:r>
          </a:p>
          <a:p>
            <a:pPr lvl="2"/>
            <a:r>
              <a:rPr lang="en-US" sz="1600" dirty="0"/>
              <a:t># of people to include from the main population groups</a:t>
            </a:r>
          </a:p>
          <a:p>
            <a:pPr lvl="2"/>
            <a:r>
              <a:rPr lang="en-US" sz="1600" dirty="0"/>
              <a:t>Exercise chosen </a:t>
            </a:r>
          </a:p>
          <a:p>
            <a:pPr lvl="2"/>
            <a:r>
              <a:rPr lang="en-US" sz="1600" dirty="0"/>
              <a:t># of people to include as reference groups (even if you don’t know them yet, planning for the number of people will help in securing resources)</a:t>
            </a:r>
          </a:p>
          <a:p>
            <a:pPr lvl="1"/>
            <a:r>
              <a:rPr lang="en-US" sz="1800" dirty="0"/>
              <a:t>We suggest developing this information into a table.</a:t>
            </a:r>
          </a:p>
          <a:p>
            <a:pPr lvl="1"/>
            <a:endParaRPr lang="en-US" sz="1800" dirty="0"/>
          </a:p>
        </p:txBody>
      </p:sp>
      <p:sp>
        <p:nvSpPr>
          <p:cNvPr id="8" name="Text Placeholder 2">
            <a:extLst>
              <a:ext uri="{FF2B5EF4-FFF2-40B4-BE49-F238E27FC236}">
                <a16:creationId xmlns:a16="http://schemas.microsoft.com/office/drawing/2014/main" id="{E9418B2E-0E82-BC57-4F2A-9261DCBDD3DD}"/>
              </a:ext>
            </a:extLst>
          </p:cNvPr>
          <p:cNvSpPr txBox="1">
            <a:spLocks/>
          </p:cNvSpPr>
          <p:nvPr/>
        </p:nvSpPr>
        <p:spPr>
          <a:xfrm>
            <a:off x="626918" y="4038600"/>
            <a:ext cx="11201400" cy="6985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000" dirty="0">
                <a:solidFill>
                  <a:schemeClr val="accent3"/>
                </a:solidFill>
                <a:latin typeface="+mj-lt"/>
              </a:rPr>
              <a:t>2.   </a:t>
            </a:r>
            <a:r>
              <a:rPr lang="en-US" sz="2000" dirty="0"/>
              <a:t>Debrief</a:t>
            </a:r>
          </a:p>
          <a:p>
            <a:pPr marL="682625">
              <a:lnSpc>
                <a:spcPct val="100000"/>
              </a:lnSpc>
              <a:spcBef>
                <a:spcPts val="0"/>
              </a:spcBef>
            </a:pPr>
            <a:r>
              <a:rPr lang="en-US" sz="1800" dirty="0"/>
              <a:t>General reflections on the exercise</a:t>
            </a:r>
          </a:p>
        </p:txBody>
      </p:sp>
      <p:grpSp>
        <p:nvGrpSpPr>
          <p:cNvPr id="9" name="Group 8">
            <a:extLst>
              <a:ext uri="{FF2B5EF4-FFF2-40B4-BE49-F238E27FC236}">
                <a16:creationId xmlns:a16="http://schemas.microsoft.com/office/drawing/2014/main" id="{0FDAD1F0-E1C4-AB79-D14C-E6880F5047FC}"/>
              </a:ext>
            </a:extLst>
          </p:cNvPr>
          <p:cNvGrpSpPr/>
          <p:nvPr/>
        </p:nvGrpSpPr>
        <p:grpSpPr>
          <a:xfrm>
            <a:off x="152400" y="6057890"/>
            <a:ext cx="3018642" cy="609600"/>
            <a:chOff x="152400" y="6057890"/>
            <a:chExt cx="3018642" cy="609600"/>
          </a:xfrm>
        </p:grpSpPr>
        <p:sp>
          <p:nvSpPr>
            <p:cNvPr id="10" name="Text Placeholder 13">
              <a:extLst>
                <a:ext uri="{FF2B5EF4-FFF2-40B4-BE49-F238E27FC236}">
                  <a16:creationId xmlns:a16="http://schemas.microsoft.com/office/drawing/2014/main" id="{3EF4752B-8280-EA7F-5235-AF4BA67A8391}"/>
                </a:ext>
              </a:extLst>
            </p:cNvPr>
            <p:cNvSpPr txBox="1">
              <a:spLocks/>
            </p:cNvSpPr>
            <p:nvPr/>
          </p:nvSpPr>
          <p:spPr>
            <a:xfrm>
              <a:off x="609600" y="6172200"/>
              <a:ext cx="2561442" cy="457200"/>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2BB673"/>
                  </a:solidFill>
                </a:rPr>
                <a:t>ACTIVITY HANDOUT 3</a:t>
              </a:r>
            </a:p>
          </p:txBody>
        </p:sp>
        <p:pic>
          <p:nvPicPr>
            <p:cNvPr id="11" name="Picture 10" descr="Text, icon&#10;&#10;Description automatically generated">
              <a:extLst>
                <a:ext uri="{FF2B5EF4-FFF2-40B4-BE49-F238E27FC236}">
                  <a16:creationId xmlns:a16="http://schemas.microsoft.com/office/drawing/2014/main" id="{17EAB786-F1AD-3076-F342-9212854B1B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57890"/>
              <a:ext cx="609600" cy="609600"/>
            </a:xfrm>
            <a:prstGeom prst="rect">
              <a:avLst/>
            </a:prstGeom>
          </p:spPr>
        </p:pic>
      </p:grpSp>
      <p:grpSp>
        <p:nvGrpSpPr>
          <p:cNvPr id="12" name="Group 11">
            <a:extLst>
              <a:ext uri="{FF2B5EF4-FFF2-40B4-BE49-F238E27FC236}">
                <a16:creationId xmlns:a16="http://schemas.microsoft.com/office/drawing/2014/main" id="{940293C4-6BB0-213E-EC85-96C90990EB80}"/>
              </a:ext>
            </a:extLst>
          </p:cNvPr>
          <p:cNvGrpSpPr/>
          <p:nvPr/>
        </p:nvGrpSpPr>
        <p:grpSpPr>
          <a:xfrm>
            <a:off x="3581400" y="6096000"/>
            <a:ext cx="5673136" cy="548640"/>
            <a:chOff x="3810000" y="6096000"/>
            <a:chExt cx="5673136" cy="548640"/>
          </a:xfrm>
        </p:grpSpPr>
        <p:sp>
          <p:nvSpPr>
            <p:cNvPr id="13" name="Text Placeholder 4">
              <a:extLst>
                <a:ext uri="{FF2B5EF4-FFF2-40B4-BE49-F238E27FC236}">
                  <a16:creationId xmlns:a16="http://schemas.microsoft.com/office/drawing/2014/main" id="{A1AC0934-4476-6DB5-D588-FE9CA8EF29FC}"/>
                </a:ext>
              </a:extLst>
            </p:cNvPr>
            <p:cNvSpPr txBox="1">
              <a:spLocks/>
            </p:cNvSpPr>
            <p:nvPr/>
          </p:nvSpPr>
          <p:spPr>
            <a:xfrm>
              <a:off x="4267199" y="6172200"/>
              <a:ext cx="5215937" cy="4572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2BB673"/>
                  </a:solidFill>
                </a:rPr>
                <a:t>EXERCISE 3: DETERMINING NUMBERS TO ENGAGE</a:t>
              </a:r>
            </a:p>
          </p:txBody>
        </p:sp>
        <p:pic>
          <p:nvPicPr>
            <p:cNvPr id="14" name="Picture 13" descr="Icon&#10;&#10;Description automatically generated">
              <a:extLst>
                <a:ext uri="{FF2B5EF4-FFF2-40B4-BE49-F238E27FC236}">
                  <a16:creationId xmlns:a16="http://schemas.microsoft.com/office/drawing/2014/main" id="{E6B133B7-A9EF-A228-F9D7-0882BBB0AB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6096000"/>
              <a:ext cx="548640" cy="548640"/>
            </a:xfrm>
            <a:prstGeom prst="rect">
              <a:avLst/>
            </a:prstGeom>
          </p:spPr>
        </p:pic>
      </p:grpSp>
      <p:grpSp>
        <p:nvGrpSpPr>
          <p:cNvPr id="15" name="Group 14">
            <a:extLst>
              <a:ext uri="{FF2B5EF4-FFF2-40B4-BE49-F238E27FC236}">
                <a16:creationId xmlns:a16="http://schemas.microsoft.com/office/drawing/2014/main" id="{14C62F9E-A3D3-982C-866A-426486FD8903}"/>
              </a:ext>
            </a:extLst>
          </p:cNvPr>
          <p:cNvGrpSpPr/>
          <p:nvPr/>
        </p:nvGrpSpPr>
        <p:grpSpPr>
          <a:xfrm>
            <a:off x="9564569" y="6032505"/>
            <a:ext cx="2017831" cy="647690"/>
            <a:chOff x="9678747" y="6032502"/>
            <a:chExt cx="2017831" cy="647690"/>
          </a:xfrm>
        </p:grpSpPr>
        <p:grpSp>
          <p:nvGrpSpPr>
            <p:cNvPr id="16" name="Group 15">
              <a:extLst>
                <a:ext uri="{FF2B5EF4-FFF2-40B4-BE49-F238E27FC236}">
                  <a16:creationId xmlns:a16="http://schemas.microsoft.com/office/drawing/2014/main" id="{BCD735FB-0085-A90E-7147-1B06DC955E67}"/>
                </a:ext>
              </a:extLst>
            </p:cNvPr>
            <p:cNvGrpSpPr/>
            <p:nvPr/>
          </p:nvGrpSpPr>
          <p:grpSpPr>
            <a:xfrm>
              <a:off x="9678747" y="6032502"/>
              <a:ext cx="590744" cy="647690"/>
              <a:chOff x="9678747" y="6032502"/>
              <a:chExt cx="590744" cy="647690"/>
            </a:xfrm>
          </p:grpSpPr>
          <p:pic>
            <p:nvPicPr>
              <p:cNvPr id="18" name="Picture 17" descr="Icon&#10;&#10;Description automatically generated">
                <a:extLst>
                  <a:ext uri="{FF2B5EF4-FFF2-40B4-BE49-F238E27FC236}">
                    <a16:creationId xmlns:a16="http://schemas.microsoft.com/office/drawing/2014/main" id="{7BC72B48-4230-54CB-21B4-4A4726CE3FB4}"/>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9678747" y="6032502"/>
                <a:ext cx="590744" cy="647690"/>
              </a:xfrm>
              <a:prstGeom prst="rect">
                <a:avLst/>
              </a:prstGeom>
            </p:spPr>
          </p:pic>
          <p:sp>
            <p:nvSpPr>
              <p:cNvPr id="19" name="TextBox 18">
                <a:extLst>
                  <a:ext uri="{FF2B5EF4-FFF2-40B4-BE49-F238E27FC236}">
                    <a16:creationId xmlns:a16="http://schemas.microsoft.com/office/drawing/2014/main" id="{C79DA63E-1241-59EA-0CA2-C0E2DB77A8D6}"/>
                  </a:ext>
                </a:extLst>
              </p:cNvPr>
              <p:cNvSpPr txBox="1"/>
              <p:nvPr/>
            </p:nvSpPr>
            <p:spPr>
              <a:xfrm>
                <a:off x="9741707" y="6327692"/>
                <a:ext cx="464828" cy="292196"/>
              </a:xfrm>
              <a:prstGeom prst="rect">
                <a:avLst/>
              </a:prstGeom>
              <a:noFill/>
            </p:spPr>
            <p:txBody>
              <a:bodyPr wrap="square" rtlCol="0">
                <a:spAutoFit/>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lumMod val="95000"/>
                      </a:schemeClr>
                    </a:solidFill>
                    <a:effectLst/>
                    <a:uLnTx/>
                    <a:uFillTx/>
                    <a:latin typeface="Tw Cen MT Condensed"/>
                    <a:ea typeface="+mn-ea"/>
                    <a:cs typeface="+mn-cs"/>
                  </a:rPr>
                  <a:t>SNET</a:t>
                </a:r>
                <a:endParaRPr kumimoji="0" lang="en-US" sz="2000" b="0" i="0" u="none" strike="noStrike" kern="1200" cap="none" spc="0" normalizeH="0" baseline="0" noProof="0" dirty="0">
                  <a:ln>
                    <a:noFill/>
                  </a:ln>
                  <a:solidFill>
                    <a:schemeClr val="bg1">
                      <a:lumMod val="95000"/>
                    </a:schemeClr>
                  </a:solidFill>
                  <a:effectLst/>
                  <a:uLnTx/>
                  <a:uFillTx/>
                  <a:latin typeface="Tw Cen MT Condensed"/>
                  <a:ea typeface="+mn-ea"/>
                  <a:cs typeface="+mn-cs"/>
                </a:endParaRPr>
              </a:p>
            </p:txBody>
          </p:sp>
        </p:grpSp>
        <p:sp>
          <p:nvSpPr>
            <p:cNvPr id="17" name="Text Placeholder 4">
              <a:extLst>
                <a:ext uri="{FF2B5EF4-FFF2-40B4-BE49-F238E27FC236}">
                  <a16:creationId xmlns:a16="http://schemas.microsoft.com/office/drawing/2014/main" id="{2331DF8C-6123-4992-A5C6-6C7A30AD3000}"/>
                </a:ext>
              </a:extLst>
            </p:cNvPr>
            <p:cNvSpPr txBox="1">
              <a:spLocks/>
            </p:cNvSpPr>
            <p:nvPr/>
          </p:nvSpPr>
          <p:spPr>
            <a:xfrm>
              <a:off x="10207696" y="6172200"/>
              <a:ext cx="1488882" cy="33860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2BB673"/>
                  </a:solidFill>
                  <a:effectLst/>
                  <a:uLnTx/>
                  <a:uFillTx/>
                  <a:latin typeface="Tw Cen MT Condensed"/>
                  <a:ea typeface="+mn-ea"/>
                  <a:cs typeface="+mn-cs"/>
                </a:rPr>
                <a:t>PAGE </a:t>
              </a:r>
              <a:r>
                <a:rPr lang="en-US" sz="2000" dirty="0">
                  <a:solidFill>
                    <a:srgbClr val="2BB673"/>
                  </a:solidFill>
                  <a:latin typeface="Tw Cen MT Condensed"/>
                </a:rPr>
                <a:t>20-21</a:t>
              </a:r>
              <a:endParaRPr kumimoji="0" lang="en-US" sz="2000" b="0" i="0" u="none" strike="noStrike" kern="1200" cap="none" spc="0" normalizeH="0" baseline="0" noProof="0" dirty="0">
                <a:ln>
                  <a:noFill/>
                </a:ln>
                <a:solidFill>
                  <a:srgbClr val="2BB673"/>
                </a:solidFill>
                <a:effectLst/>
                <a:uLnTx/>
                <a:uFillTx/>
                <a:latin typeface="Tw Cen MT Condensed"/>
                <a:ea typeface="+mn-ea"/>
                <a:cs typeface="+mn-cs"/>
              </a:endParaRPr>
            </a:p>
          </p:txBody>
        </p:sp>
      </p:grpSp>
    </p:spTree>
    <p:extLst>
      <p:ext uri="{BB962C8B-B14F-4D97-AF65-F5344CB8AC3E}">
        <p14:creationId xmlns:p14="http://schemas.microsoft.com/office/powerpoint/2010/main" val="12558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D9F1AE-3CB2-DA54-AFC5-D6A09EAA2DA4}"/>
              </a:ext>
            </a:extLst>
          </p:cNvPr>
          <p:cNvSpPr>
            <a:spLocks noGrp="1"/>
          </p:cNvSpPr>
          <p:nvPr>
            <p:ph type="sldNum" sz="quarter" idx="12"/>
          </p:nvPr>
        </p:nvSpPr>
        <p:spPr/>
        <p:txBody>
          <a:bodyPr/>
          <a:lstStyle/>
          <a:p>
            <a:fld id="{5805A9EC-108B-40EA-95FB-2468C466EA14}" type="slidenum">
              <a:rPr lang="en-US" smtClean="0"/>
              <a:t>87</a:t>
            </a:fld>
            <a:endParaRPr lang="en-US" dirty="0"/>
          </a:p>
        </p:txBody>
      </p:sp>
      <p:sp>
        <p:nvSpPr>
          <p:cNvPr id="3" name="Title 2">
            <a:extLst>
              <a:ext uri="{FF2B5EF4-FFF2-40B4-BE49-F238E27FC236}">
                <a16:creationId xmlns:a16="http://schemas.microsoft.com/office/drawing/2014/main" id="{2193B850-9102-C650-E3F2-DDBE6FD148F0}"/>
              </a:ext>
            </a:extLst>
          </p:cNvPr>
          <p:cNvSpPr>
            <a:spLocks noGrp="1"/>
          </p:cNvSpPr>
          <p:nvPr>
            <p:ph type="title"/>
          </p:nvPr>
        </p:nvSpPr>
        <p:spPr/>
        <p:txBody>
          <a:bodyPr>
            <a:normAutofit/>
          </a:bodyPr>
          <a:lstStyle/>
          <a:p>
            <a:r>
              <a:rPr lang="en-US" dirty="0"/>
              <a:t>ACTIVITY 3: PARTICIPANT-LED PLANNING &amp; PREPARING</a:t>
            </a:r>
          </a:p>
        </p:txBody>
      </p:sp>
      <p:sp>
        <p:nvSpPr>
          <p:cNvPr id="7" name="Text Placeholder 2">
            <a:extLst>
              <a:ext uri="{FF2B5EF4-FFF2-40B4-BE49-F238E27FC236}">
                <a16:creationId xmlns:a16="http://schemas.microsoft.com/office/drawing/2014/main" id="{34B43308-8F66-FE3E-F0C0-CA644C87BECA}"/>
              </a:ext>
            </a:extLst>
          </p:cNvPr>
          <p:cNvSpPr txBox="1">
            <a:spLocks/>
          </p:cNvSpPr>
          <p:nvPr/>
        </p:nvSpPr>
        <p:spPr>
          <a:xfrm>
            <a:off x="609600" y="609762"/>
            <a:ext cx="11201400" cy="17524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000" dirty="0">
                <a:solidFill>
                  <a:schemeClr val="accent3"/>
                </a:solidFill>
                <a:latin typeface="+mj-lt"/>
              </a:rPr>
              <a:t>1.   </a:t>
            </a:r>
            <a:r>
              <a:rPr lang="en-US" sz="2000" dirty="0"/>
              <a:t>Group Activity</a:t>
            </a:r>
          </a:p>
          <a:p>
            <a:pPr marL="685800">
              <a:lnSpc>
                <a:spcPct val="100000"/>
              </a:lnSpc>
              <a:spcBef>
                <a:spcPts val="0"/>
              </a:spcBef>
            </a:pPr>
            <a:r>
              <a:rPr lang="en-US" sz="1800" dirty="0"/>
              <a:t>A team of 1-2 people will work independently to develop a fieldwork plan. Include basic information like team members, location(s), dates, main population groups, chosen exercises, sites and sample, and resources needed. </a:t>
            </a:r>
          </a:p>
          <a:p>
            <a:pPr marL="685800">
              <a:lnSpc>
                <a:spcPct val="100000"/>
              </a:lnSpc>
              <a:spcBef>
                <a:spcPts val="0"/>
              </a:spcBef>
            </a:pPr>
            <a:r>
              <a:rPr lang="en-US" sz="1800" dirty="0"/>
              <a:t>Review Table 5 in the SNET in the SNET for other questions to consider to ensure you’ve planned accordingly. </a:t>
            </a:r>
          </a:p>
        </p:txBody>
      </p:sp>
      <p:sp>
        <p:nvSpPr>
          <p:cNvPr id="8" name="Text Placeholder 2">
            <a:extLst>
              <a:ext uri="{FF2B5EF4-FFF2-40B4-BE49-F238E27FC236}">
                <a16:creationId xmlns:a16="http://schemas.microsoft.com/office/drawing/2014/main" id="{E9418B2E-0E82-BC57-4F2A-9261DCBDD3DD}"/>
              </a:ext>
            </a:extLst>
          </p:cNvPr>
          <p:cNvSpPr txBox="1">
            <a:spLocks/>
          </p:cNvSpPr>
          <p:nvPr/>
        </p:nvSpPr>
        <p:spPr>
          <a:xfrm>
            <a:off x="626918" y="2743200"/>
            <a:ext cx="11201400" cy="18922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000" dirty="0">
                <a:solidFill>
                  <a:schemeClr val="accent3"/>
                </a:solidFill>
                <a:latin typeface="+mj-lt"/>
              </a:rPr>
              <a:t>2.   </a:t>
            </a:r>
            <a:r>
              <a:rPr lang="en-US" sz="2000" dirty="0"/>
              <a:t>Debrief</a:t>
            </a:r>
          </a:p>
          <a:p>
            <a:pPr marL="682625">
              <a:lnSpc>
                <a:spcPct val="100000"/>
              </a:lnSpc>
              <a:spcBef>
                <a:spcPts val="0"/>
              </a:spcBef>
            </a:pPr>
            <a:r>
              <a:rPr lang="en-US" sz="1800" dirty="0"/>
              <a:t>After all the Phase 1 activities are completed, come back into plenary and reflect on the planning phase. Discuss questions such as: </a:t>
            </a:r>
          </a:p>
          <a:p>
            <a:pPr marL="1139825" lvl="1">
              <a:lnSpc>
                <a:spcPct val="100000"/>
              </a:lnSpc>
              <a:spcBef>
                <a:spcPts val="0"/>
              </a:spcBef>
            </a:pPr>
            <a:r>
              <a:rPr lang="en-US" sz="1400" dirty="0"/>
              <a:t>Were the activities easy to complete? </a:t>
            </a:r>
          </a:p>
          <a:p>
            <a:pPr marL="1139825" lvl="1">
              <a:lnSpc>
                <a:spcPct val="100000"/>
              </a:lnSpc>
              <a:spcBef>
                <a:spcPts val="0"/>
              </a:spcBef>
            </a:pPr>
            <a:r>
              <a:rPr lang="en-US" sz="1400" dirty="0"/>
              <a:t>What were the most challenging aspects? </a:t>
            </a:r>
          </a:p>
          <a:p>
            <a:pPr marL="1139825" lvl="1">
              <a:lnSpc>
                <a:spcPct val="100000"/>
              </a:lnSpc>
              <a:spcBef>
                <a:spcPts val="0"/>
              </a:spcBef>
            </a:pPr>
            <a:r>
              <a:rPr lang="en-US" sz="1400" dirty="0"/>
              <a:t>What would you do to prepare to lead this Phase in your work? </a:t>
            </a:r>
          </a:p>
        </p:txBody>
      </p:sp>
      <p:grpSp>
        <p:nvGrpSpPr>
          <p:cNvPr id="9" name="Group 8">
            <a:extLst>
              <a:ext uri="{FF2B5EF4-FFF2-40B4-BE49-F238E27FC236}">
                <a16:creationId xmlns:a16="http://schemas.microsoft.com/office/drawing/2014/main" id="{0FDAD1F0-E1C4-AB79-D14C-E6880F5047FC}"/>
              </a:ext>
            </a:extLst>
          </p:cNvPr>
          <p:cNvGrpSpPr/>
          <p:nvPr/>
        </p:nvGrpSpPr>
        <p:grpSpPr>
          <a:xfrm>
            <a:off x="152400" y="6057890"/>
            <a:ext cx="3018642" cy="609600"/>
            <a:chOff x="152400" y="6057890"/>
            <a:chExt cx="3018642" cy="609600"/>
          </a:xfrm>
        </p:grpSpPr>
        <p:sp>
          <p:nvSpPr>
            <p:cNvPr id="10" name="Text Placeholder 13">
              <a:extLst>
                <a:ext uri="{FF2B5EF4-FFF2-40B4-BE49-F238E27FC236}">
                  <a16:creationId xmlns:a16="http://schemas.microsoft.com/office/drawing/2014/main" id="{3EF4752B-8280-EA7F-5235-AF4BA67A8391}"/>
                </a:ext>
              </a:extLst>
            </p:cNvPr>
            <p:cNvSpPr txBox="1">
              <a:spLocks/>
            </p:cNvSpPr>
            <p:nvPr/>
          </p:nvSpPr>
          <p:spPr>
            <a:xfrm>
              <a:off x="609600" y="6172200"/>
              <a:ext cx="2561442" cy="457200"/>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2BB673"/>
                  </a:solidFill>
                </a:rPr>
                <a:t>ACTIVITY HANDOUT 3</a:t>
              </a:r>
            </a:p>
          </p:txBody>
        </p:sp>
        <p:pic>
          <p:nvPicPr>
            <p:cNvPr id="11" name="Picture 10" descr="Text, icon&#10;&#10;Description automatically generated">
              <a:extLst>
                <a:ext uri="{FF2B5EF4-FFF2-40B4-BE49-F238E27FC236}">
                  <a16:creationId xmlns:a16="http://schemas.microsoft.com/office/drawing/2014/main" id="{17EAB786-F1AD-3076-F342-9212854B1B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57890"/>
              <a:ext cx="609600" cy="609600"/>
            </a:xfrm>
            <a:prstGeom prst="rect">
              <a:avLst/>
            </a:prstGeom>
          </p:spPr>
        </p:pic>
      </p:grpSp>
      <p:grpSp>
        <p:nvGrpSpPr>
          <p:cNvPr id="12" name="Group 11">
            <a:extLst>
              <a:ext uri="{FF2B5EF4-FFF2-40B4-BE49-F238E27FC236}">
                <a16:creationId xmlns:a16="http://schemas.microsoft.com/office/drawing/2014/main" id="{940293C4-6BB0-213E-EC85-96C90990EB80}"/>
              </a:ext>
            </a:extLst>
          </p:cNvPr>
          <p:cNvGrpSpPr/>
          <p:nvPr/>
        </p:nvGrpSpPr>
        <p:grpSpPr>
          <a:xfrm>
            <a:off x="3581400" y="6096000"/>
            <a:ext cx="5673136" cy="548640"/>
            <a:chOff x="3810000" y="6096000"/>
            <a:chExt cx="5673136" cy="548640"/>
          </a:xfrm>
        </p:grpSpPr>
        <p:sp>
          <p:nvSpPr>
            <p:cNvPr id="13" name="Text Placeholder 4">
              <a:extLst>
                <a:ext uri="{FF2B5EF4-FFF2-40B4-BE49-F238E27FC236}">
                  <a16:creationId xmlns:a16="http://schemas.microsoft.com/office/drawing/2014/main" id="{A1AC0934-4476-6DB5-D588-FE9CA8EF29FC}"/>
                </a:ext>
              </a:extLst>
            </p:cNvPr>
            <p:cNvSpPr txBox="1">
              <a:spLocks/>
            </p:cNvSpPr>
            <p:nvPr/>
          </p:nvSpPr>
          <p:spPr>
            <a:xfrm>
              <a:off x="4267199" y="6172200"/>
              <a:ext cx="5215937" cy="4572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2BB673"/>
                  </a:solidFill>
                </a:rPr>
                <a:t>EXERCISE 4: DEVELOP FIELDWORK PLAN</a:t>
              </a:r>
            </a:p>
          </p:txBody>
        </p:sp>
        <p:pic>
          <p:nvPicPr>
            <p:cNvPr id="14" name="Picture 13" descr="Icon&#10;&#10;Description automatically generated">
              <a:extLst>
                <a:ext uri="{FF2B5EF4-FFF2-40B4-BE49-F238E27FC236}">
                  <a16:creationId xmlns:a16="http://schemas.microsoft.com/office/drawing/2014/main" id="{E6B133B7-A9EF-A228-F9D7-0882BBB0AB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6096000"/>
              <a:ext cx="548640" cy="548640"/>
            </a:xfrm>
            <a:prstGeom prst="rect">
              <a:avLst/>
            </a:prstGeom>
          </p:spPr>
        </p:pic>
      </p:grpSp>
      <p:grpSp>
        <p:nvGrpSpPr>
          <p:cNvPr id="15" name="Group 14">
            <a:extLst>
              <a:ext uri="{FF2B5EF4-FFF2-40B4-BE49-F238E27FC236}">
                <a16:creationId xmlns:a16="http://schemas.microsoft.com/office/drawing/2014/main" id="{14C62F9E-A3D3-982C-866A-426486FD8903}"/>
              </a:ext>
            </a:extLst>
          </p:cNvPr>
          <p:cNvGrpSpPr/>
          <p:nvPr/>
        </p:nvGrpSpPr>
        <p:grpSpPr>
          <a:xfrm>
            <a:off x="9564569" y="6032505"/>
            <a:ext cx="2017831" cy="647690"/>
            <a:chOff x="9678747" y="6032502"/>
            <a:chExt cx="2017831" cy="647690"/>
          </a:xfrm>
        </p:grpSpPr>
        <p:grpSp>
          <p:nvGrpSpPr>
            <p:cNvPr id="16" name="Group 15">
              <a:extLst>
                <a:ext uri="{FF2B5EF4-FFF2-40B4-BE49-F238E27FC236}">
                  <a16:creationId xmlns:a16="http://schemas.microsoft.com/office/drawing/2014/main" id="{BCD735FB-0085-A90E-7147-1B06DC955E67}"/>
                </a:ext>
              </a:extLst>
            </p:cNvPr>
            <p:cNvGrpSpPr/>
            <p:nvPr/>
          </p:nvGrpSpPr>
          <p:grpSpPr>
            <a:xfrm>
              <a:off x="9678747" y="6032502"/>
              <a:ext cx="590744" cy="647690"/>
              <a:chOff x="9678747" y="6032502"/>
              <a:chExt cx="590744" cy="647690"/>
            </a:xfrm>
          </p:grpSpPr>
          <p:pic>
            <p:nvPicPr>
              <p:cNvPr id="18" name="Picture 17" descr="Icon&#10;&#10;Description automatically generated">
                <a:extLst>
                  <a:ext uri="{FF2B5EF4-FFF2-40B4-BE49-F238E27FC236}">
                    <a16:creationId xmlns:a16="http://schemas.microsoft.com/office/drawing/2014/main" id="{7BC72B48-4230-54CB-21B4-4A4726CE3FB4}"/>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9678747" y="6032502"/>
                <a:ext cx="590744" cy="647690"/>
              </a:xfrm>
              <a:prstGeom prst="rect">
                <a:avLst/>
              </a:prstGeom>
            </p:spPr>
          </p:pic>
          <p:sp>
            <p:nvSpPr>
              <p:cNvPr id="19" name="TextBox 18">
                <a:extLst>
                  <a:ext uri="{FF2B5EF4-FFF2-40B4-BE49-F238E27FC236}">
                    <a16:creationId xmlns:a16="http://schemas.microsoft.com/office/drawing/2014/main" id="{C79DA63E-1241-59EA-0CA2-C0E2DB77A8D6}"/>
                  </a:ext>
                </a:extLst>
              </p:cNvPr>
              <p:cNvSpPr txBox="1"/>
              <p:nvPr/>
            </p:nvSpPr>
            <p:spPr>
              <a:xfrm>
                <a:off x="9741707" y="6327692"/>
                <a:ext cx="464828" cy="292196"/>
              </a:xfrm>
              <a:prstGeom prst="rect">
                <a:avLst/>
              </a:prstGeom>
              <a:noFill/>
            </p:spPr>
            <p:txBody>
              <a:bodyPr wrap="square" rtlCol="0">
                <a:spAutoFit/>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lumMod val="95000"/>
                      </a:schemeClr>
                    </a:solidFill>
                    <a:effectLst/>
                    <a:uLnTx/>
                    <a:uFillTx/>
                    <a:latin typeface="Tw Cen MT Condensed"/>
                    <a:ea typeface="+mn-ea"/>
                    <a:cs typeface="+mn-cs"/>
                  </a:rPr>
                  <a:t>SNET</a:t>
                </a:r>
                <a:endParaRPr kumimoji="0" lang="en-US" sz="2000" b="0" i="0" u="none" strike="noStrike" kern="1200" cap="none" spc="0" normalizeH="0" baseline="0" noProof="0" dirty="0">
                  <a:ln>
                    <a:noFill/>
                  </a:ln>
                  <a:solidFill>
                    <a:schemeClr val="bg1">
                      <a:lumMod val="95000"/>
                    </a:schemeClr>
                  </a:solidFill>
                  <a:effectLst/>
                  <a:uLnTx/>
                  <a:uFillTx/>
                  <a:latin typeface="Tw Cen MT Condensed"/>
                  <a:ea typeface="+mn-ea"/>
                  <a:cs typeface="+mn-cs"/>
                </a:endParaRPr>
              </a:p>
            </p:txBody>
          </p:sp>
        </p:grpSp>
        <p:sp>
          <p:nvSpPr>
            <p:cNvPr id="17" name="Text Placeholder 4">
              <a:extLst>
                <a:ext uri="{FF2B5EF4-FFF2-40B4-BE49-F238E27FC236}">
                  <a16:creationId xmlns:a16="http://schemas.microsoft.com/office/drawing/2014/main" id="{2331DF8C-6123-4992-A5C6-6C7A30AD3000}"/>
                </a:ext>
              </a:extLst>
            </p:cNvPr>
            <p:cNvSpPr txBox="1">
              <a:spLocks/>
            </p:cNvSpPr>
            <p:nvPr/>
          </p:nvSpPr>
          <p:spPr>
            <a:xfrm>
              <a:off x="10207696" y="6172200"/>
              <a:ext cx="1488882" cy="33860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2BB673"/>
                  </a:solidFill>
                  <a:effectLst/>
                  <a:uLnTx/>
                  <a:uFillTx/>
                  <a:latin typeface="Tw Cen MT Condensed"/>
                  <a:ea typeface="+mn-ea"/>
                  <a:cs typeface="+mn-cs"/>
                </a:rPr>
                <a:t>PAGE </a:t>
              </a:r>
              <a:r>
                <a:rPr lang="en-US" sz="2000" dirty="0">
                  <a:solidFill>
                    <a:srgbClr val="2BB673"/>
                  </a:solidFill>
                  <a:latin typeface="Tw Cen MT Condensed"/>
                </a:rPr>
                <a:t>23-24</a:t>
              </a:r>
              <a:endParaRPr kumimoji="0" lang="en-US" sz="2000" b="0" i="0" u="none" strike="noStrike" kern="1200" cap="none" spc="0" normalizeH="0" baseline="0" noProof="0" dirty="0">
                <a:ln>
                  <a:noFill/>
                </a:ln>
                <a:solidFill>
                  <a:srgbClr val="2BB673"/>
                </a:solidFill>
                <a:effectLst/>
                <a:uLnTx/>
                <a:uFillTx/>
                <a:latin typeface="Tw Cen MT Condensed"/>
                <a:ea typeface="+mn-ea"/>
                <a:cs typeface="+mn-cs"/>
              </a:endParaRPr>
            </a:p>
          </p:txBody>
        </p:sp>
      </p:grpSp>
    </p:spTree>
    <p:extLst>
      <p:ext uri="{BB962C8B-B14F-4D97-AF65-F5344CB8AC3E}">
        <p14:creationId xmlns:p14="http://schemas.microsoft.com/office/powerpoint/2010/main" val="155667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2BB673"/>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E9CB03-BC9A-0927-7011-2C90F5842FE7}"/>
              </a:ext>
            </a:extLst>
          </p:cNvPr>
          <p:cNvSpPr>
            <a:spLocks noGrp="1"/>
          </p:cNvSpPr>
          <p:nvPr>
            <p:ph type="sldNum" sz="quarter" idx="12"/>
          </p:nvPr>
        </p:nvSpPr>
        <p:spPr/>
        <p:txBody>
          <a:bodyPr/>
          <a:lstStyle/>
          <a:p>
            <a:fld id="{5805A9EC-108B-40EA-95FB-2468C466EA14}" type="slidenum">
              <a:rPr lang="en-US" smtClean="0"/>
              <a:pPr/>
              <a:t>88</a:t>
            </a:fld>
            <a:endParaRPr lang="en-US" dirty="0"/>
          </a:p>
        </p:txBody>
      </p:sp>
    </p:spTree>
    <p:extLst>
      <p:ext uri="{BB962C8B-B14F-4D97-AF65-F5344CB8AC3E}">
        <p14:creationId xmlns:p14="http://schemas.microsoft.com/office/powerpoint/2010/main" val="12960814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71"/>
        <p:cNvGrpSpPr/>
        <p:nvPr/>
      </p:nvGrpSpPr>
      <p:grpSpPr>
        <a:xfrm>
          <a:off x="0" y="0"/>
          <a:ext cx="0" cy="0"/>
          <a:chOff x="0" y="0"/>
          <a:chExt cx="0" cy="0"/>
        </a:xfrm>
      </p:grpSpPr>
      <p:sp>
        <p:nvSpPr>
          <p:cNvPr id="972" name="Google Shape;972;p20"/>
          <p:cNvSpPr txBox="1">
            <a:spLocks noGrp="1"/>
          </p:cNvSpPr>
          <p:nvPr>
            <p:ph type="title"/>
          </p:nvPr>
        </p:nvSpPr>
        <p:spPr/>
        <p:txBody>
          <a:bodyPr/>
          <a:lstStyle/>
          <a:p>
            <a:r>
              <a:rPr lang="en-US" sz="7200" dirty="0"/>
              <a:t>Participant-led Planning &amp; Preparing </a:t>
            </a:r>
          </a:p>
        </p:txBody>
      </p:sp>
      <p:sp>
        <p:nvSpPr>
          <p:cNvPr id="973" name="Google Shape;973;p20"/>
          <p:cNvSpPr txBox="1">
            <a:spLocks noGrp="1"/>
          </p:cNvSpPr>
          <p:nvPr>
            <p:ph type="body" sz="quarter" idx="11"/>
          </p:nvPr>
        </p:nvSpPr>
        <p:spPr/>
        <p:txBody>
          <a:bodyPr/>
          <a:lstStyle/>
          <a:p>
            <a:r>
              <a:rPr lang="en-US" dirty="0"/>
              <a:t>PRACTICING THE SNET PHASES </a:t>
            </a:r>
          </a:p>
        </p:txBody>
      </p:sp>
    </p:spTree>
    <p:extLst>
      <p:ext uri="{BB962C8B-B14F-4D97-AF65-F5344CB8AC3E}">
        <p14:creationId xmlns:p14="http://schemas.microsoft.com/office/powerpoint/2010/main" val="1316623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5CB97D8-16F4-8D21-DF78-B0CB65C4C723}"/>
              </a:ext>
            </a:extLst>
          </p:cNvPr>
          <p:cNvSpPr txBox="1"/>
          <p:nvPr/>
        </p:nvSpPr>
        <p:spPr>
          <a:xfrm>
            <a:off x="914400" y="762000"/>
            <a:ext cx="9875520" cy="400110"/>
          </a:xfrm>
          <a:prstGeom prst="rect">
            <a:avLst/>
          </a:prstGeom>
          <a:noFill/>
        </p:spPr>
        <p:txBody>
          <a:bodyPr wrap="square" rtlCol="0">
            <a:spAutoFit/>
          </a:bodyPr>
          <a:lstStyle/>
          <a:p>
            <a:r>
              <a:rPr lang="en-US" sz="2000" dirty="0">
                <a:solidFill>
                  <a:schemeClr val="accent2"/>
                </a:solidFill>
                <a:latin typeface="+mj-lt"/>
              </a:rPr>
              <a:t>1.   </a:t>
            </a:r>
            <a:r>
              <a:rPr lang="en-US" sz="2000" dirty="0"/>
              <a:t>Share an example of a norm that you follow each day. </a:t>
            </a:r>
          </a:p>
        </p:txBody>
      </p:sp>
      <p:sp>
        <p:nvSpPr>
          <p:cNvPr id="12" name="TextBox 11">
            <a:extLst>
              <a:ext uri="{FF2B5EF4-FFF2-40B4-BE49-F238E27FC236}">
                <a16:creationId xmlns:a16="http://schemas.microsoft.com/office/drawing/2014/main" id="{6E4335E8-8AFE-C6DC-C28D-54204D9AAD66}"/>
              </a:ext>
            </a:extLst>
          </p:cNvPr>
          <p:cNvSpPr txBox="1"/>
          <p:nvPr/>
        </p:nvSpPr>
        <p:spPr>
          <a:xfrm>
            <a:off x="914400" y="1429525"/>
            <a:ext cx="10515600" cy="400110"/>
          </a:xfrm>
          <a:prstGeom prst="rect">
            <a:avLst/>
          </a:prstGeom>
          <a:noFill/>
        </p:spPr>
        <p:txBody>
          <a:bodyPr wrap="square" rtlCol="0">
            <a:spAutoFit/>
          </a:bodyPr>
          <a:lstStyle/>
          <a:p>
            <a:r>
              <a:rPr lang="en-US" dirty="0">
                <a:solidFill>
                  <a:schemeClr val="accent2"/>
                </a:solidFill>
                <a:latin typeface="+mj-lt"/>
              </a:rPr>
              <a:t>2.   </a:t>
            </a:r>
            <a:r>
              <a:rPr lang="en-US" sz="2000" dirty="0"/>
              <a:t>Provide example norms that participants from the Case Study may experience in their daily life.</a:t>
            </a:r>
          </a:p>
        </p:txBody>
      </p:sp>
      <p:sp>
        <p:nvSpPr>
          <p:cNvPr id="13" name="TextBox 12">
            <a:extLst>
              <a:ext uri="{FF2B5EF4-FFF2-40B4-BE49-F238E27FC236}">
                <a16:creationId xmlns:a16="http://schemas.microsoft.com/office/drawing/2014/main" id="{A08B1A42-C8B5-9864-E6D1-C7597C5E2C3C}"/>
              </a:ext>
            </a:extLst>
          </p:cNvPr>
          <p:cNvSpPr txBox="1"/>
          <p:nvPr/>
        </p:nvSpPr>
        <p:spPr>
          <a:xfrm>
            <a:off x="909530" y="2092027"/>
            <a:ext cx="9875520" cy="2000548"/>
          </a:xfrm>
          <a:prstGeom prst="rect">
            <a:avLst/>
          </a:prstGeom>
          <a:noFill/>
        </p:spPr>
        <p:txBody>
          <a:bodyPr wrap="square" rtlCol="0">
            <a:spAutoFit/>
          </a:bodyPr>
          <a:lstStyle/>
          <a:p>
            <a:r>
              <a:rPr lang="en-US" sz="2000" dirty="0">
                <a:solidFill>
                  <a:schemeClr val="accent2"/>
                </a:solidFill>
                <a:latin typeface="+mj-lt"/>
              </a:rPr>
              <a:t>3.   </a:t>
            </a:r>
            <a:r>
              <a:rPr lang="en-US" sz="2000" dirty="0"/>
              <a:t>Discussion Questions</a:t>
            </a:r>
          </a:p>
          <a:p>
            <a:pPr marL="685800" indent="-285750">
              <a:buFont typeface="Arial" panose="020B0604020202020204" pitchFamily="34" charset="0"/>
              <a:buChar char="•"/>
            </a:pPr>
            <a:r>
              <a:rPr lang="en-US" sz="2000" dirty="0"/>
              <a:t>Are there reactions to the example norms provided?</a:t>
            </a:r>
          </a:p>
          <a:p>
            <a:pPr marL="685800" indent="-285750">
              <a:buFont typeface="Arial" panose="020B0604020202020204" pitchFamily="34" charset="0"/>
              <a:buChar char="•"/>
            </a:pPr>
            <a:r>
              <a:rPr lang="en-US" sz="2000" dirty="0"/>
              <a:t>Do any other norms come to mind?</a:t>
            </a:r>
          </a:p>
          <a:p>
            <a:pPr marL="685800" indent="-285750">
              <a:buFont typeface="Arial" panose="020B0604020202020204" pitchFamily="34" charset="0"/>
              <a:buChar char="•"/>
            </a:pPr>
            <a:r>
              <a:rPr lang="en-US" sz="2000" dirty="0"/>
              <a:t>Do you agree or disagree with any of the norms mentioned? Why?</a:t>
            </a:r>
          </a:p>
          <a:p>
            <a:pPr marL="685800" indent="-285750">
              <a:buFont typeface="Arial" panose="020B0604020202020204" pitchFamily="34" charset="0"/>
              <a:buChar char="•"/>
            </a:pPr>
            <a:r>
              <a:rPr lang="en-US" sz="2000" dirty="0"/>
              <a:t>Who enforces these norms?</a:t>
            </a:r>
          </a:p>
          <a:p>
            <a:pPr marL="685800" indent="-285750">
              <a:buFont typeface="Arial" panose="020B0604020202020204" pitchFamily="34" charset="0"/>
              <a:buChar char="•"/>
            </a:pPr>
            <a:r>
              <a:rPr lang="en-US" sz="2000" dirty="0"/>
              <a:t>How are these norms enforced?</a:t>
            </a:r>
          </a:p>
        </p:txBody>
      </p:sp>
      <p:sp>
        <p:nvSpPr>
          <p:cNvPr id="15" name="Slide Number Placeholder 14">
            <a:extLst>
              <a:ext uri="{FF2B5EF4-FFF2-40B4-BE49-F238E27FC236}">
                <a16:creationId xmlns:a16="http://schemas.microsoft.com/office/drawing/2014/main" id="{10E37748-FCC3-C856-0605-5AACD1A0C7A0}"/>
              </a:ext>
            </a:extLst>
          </p:cNvPr>
          <p:cNvSpPr>
            <a:spLocks noGrp="1"/>
          </p:cNvSpPr>
          <p:nvPr>
            <p:ph type="sldNum" sz="quarter" idx="12"/>
          </p:nvPr>
        </p:nvSpPr>
        <p:spPr/>
        <p:txBody>
          <a:bodyPr/>
          <a:lstStyle/>
          <a:p>
            <a:fld id="{5805A9EC-108B-40EA-95FB-2468C466EA14}" type="slidenum">
              <a:rPr lang="en-US" smtClean="0"/>
              <a:pPr/>
              <a:t>9</a:t>
            </a:fld>
            <a:endParaRPr lang="en-US" dirty="0"/>
          </a:p>
        </p:txBody>
      </p:sp>
      <p:sp>
        <p:nvSpPr>
          <p:cNvPr id="11" name="Title 10">
            <a:extLst>
              <a:ext uri="{FF2B5EF4-FFF2-40B4-BE49-F238E27FC236}">
                <a16:creationId xmlns:a16="http://schemas.microsoft.com/office/drawing/2014/main" id="{49606A11-2757-05B7-A272-08BFD88FA2D4}"/>
              </a:ext>
            </a:extLst>
          </p:cNvPr>
          <p:cNvSpPr>
            <a:spLocks noGrp="1"/>
          </p:cNvSpPr>
          <p:nvPr>
            <p:ph type="title"/>
          </p:nvPr>
        </p:nvSpPr>
        <p:spPr/>
        <p:txBody>
          <a:bodyPr/>
          <a:lstStyle/>
          <a:p>
            <a:r>
              <a:rPr lang="en-US" dirty="0"/>
              <a:t>ACTIVITY 1: SOCIAL NORMS ICEBREAKER</a:t>
            </a:r>
          </a:p>
        </p:txBody>
      </p:sp>
      <p:pic>
        <p:nvPicPr>
          <p:cNvPr id="20" name="Picture 19" descr="Text, icon&#10;&#10;Description automatically generated">
            <a:extLst>
              <a:ext uri="{FF2B5EF4-FFF2-40B4-BE49-F238E27FC236}">
                <a16:creationId xmlns:a16="http://schemas.microsoft.com/office/drawing/2014/main" id="{F7480BBC-73F2-88B8-6F71-0752B4F3D3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51550"/>
            <a:ext cx="609600" cy="609600"/>
          </a:xfrm>
          <a:prstGeom prst="rect">
            <a:avLst/>
          </a:prstGeom>
        </p:spPr>
      </p:pic>
      <p:sp>
        <p:nvSpPr>
          <p:cNvPr id="9" name="Text Placeholder 13">
            <a:extLst>
              <a:ext uri="{FF2B5EF4-FFF2-40B4-BE49-F238E27FC236}">
                <a16:creationId xmlns:a16="http://schemas.microsoft.com/office/drawing/2014/main" id="{3530C2B4-3128-9832-B79E-1C24F119AC05}"/>
              </a:ext>
            </a:extLst>
          </p:cNvPr>
          <p:cNvSpPr txBox="1">
            <a:spLocks/>
          </p:cNvSpPr>
          <p:nvPr/>
        </p:nvSpPr>
        <p:spPr>
          <a:xfrm>
            <a:off x="609600" y="6172200"/>
            <a:ext cx="2561442" cy="457200"/>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2"/>
                </a:solidFill>
              </a:rPr>
              <a:t>ACTIVITY HANDOUT 1</a:t>
            </a:r>
          </a:p>
        </p:txBody>
      </p:sp>
    </p:spTree>
    <p:extLst>
      <p:ext uri="{BB962C8B-B14F-4D97-AF65-F5344CB8AC3E}">
        <p14:creationId xmlns:p14="http://schemas.microsoft.com/office/powerpoint/2010/main" val="125909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2</a:t>
            </a:r>
            <a:br>
              <a:rPr lang="en-US" dirty="0"/>
            </a:br>
            <a:r>
              <a:rPr lang="en-US" dirty="0"/>
              <a:t>IDENTIFY REFERENCE GROUPS</a:t>
            </a:r>
          </a:p>
        </p:txBody>
      </p:sp>
      <p:sp>
        <p:nvSpPr>
          <p:cNvPr id="8" name="Text Placeholder 7"/>
          <p:cNvSpPr>
            <a:spLocks noGrp="1"/>
          </p:cNvSpPr>
          <p:nvPr>
            <p:ph type="body" sz="quarter" idx="13"/>
          </p:nvPr>
        </p:nvSpPr>
        <p:spPr/>
        <p:txBody>
          <a:bodyPr/>
          <a:lstStyle/>
          <a:p>
            <a:r>
              <a:rPr lang="en-US" dirty="0"/>
              <a:t>PAGES 24-31</a:t>
            </a:r>
          </a:p>
        </p:txBody>
      </p:sp>
      <p:sp>
        <p:nvSpPr>
          <p:cNvPr id="9" name="Text Placeholder 8"/>
          <p:cNvSpPr>
            <a:spLocks noGrp="1"/>
          </p:cNvSpPr>
          <p:nvPr>
            <p:ph type="body" sz="quarter" idx="15"/>
          </p:nvPr>
        </p:nvSpPr>
        <p:spPr>
          <a:xfrm>
            <a:off x="10465347" y="4945868"/>
            <a:ext cx="1463040" cy="692932"/>
          </a:xfrm>
        </p:spPr>
        <p:txBody>
          <a:bodyPr>
            <a:normAutofit fontScale="92500"/>
          </a:bodyPr>
          <a:lstStyle/>
          <a:p>
            <a:r>
              <a:rPr lang="en-US" dirty="0"/>
              <a:t>IN OFFICE &amp; </a:t>
            </a:r>
            <a:br>
              <a:rPr lang="en-US" dirty="0"/>
            </a:br>
            <a:r>
              <a:rPr lang="en-US" dirty="0"/>
              <a:t>WITH COMMUNITIES</a:t>
            </a:r>
          </a:p>
        </p:txBody>
      </p:sp>
      <p:sp>
        <p:nvSpPr>
          <p:cNvPr id="3" name="Slide Number Placeholder 2">
            <a:extLst>
              <a:ext uri="{FF2B5EF4-FFF2-40B4-BE49-F238E27FC236}">
                <a16:creationId xmlns:a16="http://schemas.microsoft.com/office/drawing/2014/main" id="{BCE411EA-EB3E-D291-D3FE-3140E0AACC52}"/>
              </a:ext>
            </a:extLst>
          </p:cNvPr>
          <p:cNvSpPr>
            <a:spLocks noGrp="1"/>
          </p:cNvSpPr>
          <p:nvPr>
            <p:ph type="sldNum" sz="quarter" idx="12"/>
          </p:nvPr>
        </p:nvSpPr>
        <p:spPr/>
        <p:txBody>
          <a:bodyPr/>
          <a:lstStyle/>
          <a:p>
            <a:fld id="{5805A9EC-108B-40EA-95FB-2468C466EA14}" type="slidenum">
              <a:rPr lang="en-US" smtClean="0"/>
              <a:t>90</a:t>
            </a:fld>
            <a:endParaRPr lang="en-US" dirty="0"/>
          </a:p>
        </p:txBody>
      </p:sp>
    </p:spTree>
    <p:extLst>
      <p:ext uri="{BB962C8B-B14F-4D97-AF65-F5344CB8AC3E}">
        <p14:creationId xmlns:p14="http://schemas.microsoft.com/office/powerpoint/2010/main" val="26561113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5626A8-D741-CC4C-9DA4-416ECCB5E75B}"/>
              </a:ext>
            </a:extLst>
          </p:cNvPr>
          <p:cNvSpPr/>
          <p:nvPr/>
        </p:nvSpPr>
        <p:spPr>
          <a:xfrm>
            <a:off x="457199" y="1295401"/>
            <a:ext cx="10571265" cy="5283731"/>
          </a:xfrm>
          <a:prstGeom prst="rect">
            <a:avLst/>
          </a:prstGeom>
          <a:solidFill>
            <a:srgbClr val="A8E8EA"/>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5328DD05-3F7E-9E47-B046-33F4EA9222EF}"/>
              </a:ext>
            </a:extLst>
          </p:cNvPr>
          <p:cNvSpPr txBox="1">
            <a:spLocks/>
          </p:cNvSpPr>
          <p:nvPr/>
        </p:nvSpPr>
        <p:spPr>
          <a:xfrm>
            <a:off x="457200" y="1447800"/>
            <a:ext cx="10972800" cy="69852"/>
          </a:xfrm>
          <a:prstGeom prst="rect">
            <a:avLst/>
          </a:prstGeom>
        </p:spPr>
        <p:txBody>
          <a:bodyPr vert="horz" lIns="91440" tIns="45720" rIns="91440" bIns="45720" rtlCol="0" anchor="b">
            <a:normAutofit fontScale="2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7200" b="0" i="0" u="none" strike="noStrike" kern="1200" cap="none" spc="0" normalizeH="0" baseline="0" noProof="0" dirty="0">
              <a:ln>
                <a:noFill/>
              </a:ln>
              <a:solidFill>
                <a:prstClr val="black"/>
              </a:solidFill>
              <a:effectLst/>
              <a:uLnTx/>
              <a:uFillTx/>
              <a:latin typeface="Tw Cen MT Condensed" panose="020B0606020104020203" pitchFamily="34" charset="77"/>
              <a:ea typeface="+mj-ea"/>
              <a:cs typeface="+mj-cs"/>
            </a:endParaRPr>
          </a:p>
        </p:txBody>
      </p:sp>
      <p:graphicFrame>
        <p:nvGraphicFramePr>
          <p:cNvPr id="5" name="Content Placeholder 3">
            <a:extLst>
              <a:ext uri="{FF2B5EF4-FFF2-40B4-BE49-F238E27FC236}">
                <a16:creationId xmlns:a16="http://schemas.microsoft.com/office/drawing/2014/main" id="{DD83FDC5-A6AE-CD49-8581-CF6DD9C6F5C1}"/>
              </a:ext>
            </a:extLst>
          </p:cNvPr>
          <p:cNvGraphicFramePr>
            <a:graphicFrameLocks/>
          </p:cNvGraphicFramePr>
          <p:nvPr>
            <p:extLst>
              <p:ext uri="{D42A27DB-BD31-4B8C-83A1-F6EECF244321}">
                <p14:modId xmlns:p14="http://schemas.microsoft.com/office/powerpoint/2010/main" val="979280888"/>
              </p:ext>
            </p:extLst>
          </p:nvPr>
        </p:nvGraphicFramePr>
        <p:xfrm>
          <a:off x="457200" y="1295400"/>
          <a:ext cx="10591800" cy="4633873"/>
        </p:xfrm>
        <a:graphic>
          <a:graphicData uri="http://schemas.openxmlformats.org/drawingml/2006/table">
            <a:tbl>
              <a:tblPr firstRow="1" firstCol="1" bandRow="1">
                <a:tableStyleId>{5A111915-BE36-4E01-A7E5-04B1672EAD32}</a:tableStyleId>
              </a:tblPr>
              <a:tblGrid>
                <a:gridCol w="4380068">
                  <a:extLst>
                    <a:ext uri="{9D8B030D-6E8A-4147-A177-3AD203B41FA5}">
                      <a16:colId xmlns:a16="http://schemas.microsoft.com/office/drawing/2014/main" val="959667942"/>
                    </a:ext>
                  </a:extLst>
                </a:gridCol>
                <a:gridCol w="2782732">
                  <a:extLst>
                    <a:ext uri="{9D8B030D-6E8A-4147-A177-3AD203B41FA5}">
                      <a16:colId xmlns:a16="http://schemas.microsoft.com/office/drawing/2014/main" val="3336974590"/>
                    </a:ext>
                  </a:extLst>
                </a:gridCol>
                <a:gridCol w="1295400">
                  <a:extLst>
                    <a:ext uri="{9D8B030D-6E8A-4147-A177-3AD203B41FA5}">
                      <a16:colId xmlns:a16="http://schemas.microsoft.com/office/drawing/2014/main" val="2010865862"/>
                    </a:ext>
                  </a:extLst>
                </a:gridCol>
                <a:gridCol w="2133600">
                  <a:extLst>
                    <a:ext uri="{9D8B030D-6E8A-4147-A177-3AD203B41FA5}">
                      <a16:colId xmlns:a16="http://schemas.microsoft.com/office/drawing/2014/main" val="3323117035"/>
                    </a:ext>
                  </a:extLst>
                </a:gridCol>
              </a:tblGrid>
              <a:tr h="1060855">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w Cen MT Condensed" panose="020B0606020104020203" pitchFamily="34" charset="0"/>
                          <a:ea typeface="+mn-ea"/>
                          <a:cs typeface="+mn-cs"/>
                        </a:rPr>
                        <a:t>ACTIVITIES</a:t>
                      </a:r>
                    </a:p>
                  </a:txBody>
                  <a:tcPr marL="68580" marR="68580" marT="0" marB="0" anchor="ctr">
                    <a:lnL w="9525" cap="flat" cmpd="sng" algn="ctr">
                      <a:noFill/>
                      <a:prstDash val="solid"/>
                    </a:lnL>
                    <a:lnR w="38100" cap="flat" cmpd="sng" algn="ctr">
                      <a:solidFill>
                        <a:srgbClr val="25A5A8"/>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8A5A8"/>
                    </a:solidFill>
                  </a:tcPr>
                </a:tc>
                <a:tc>
                  <a:txBody>
                    <a:bodyPr/>
                    <a:lstStyle/>
                    <a:p>
                      <a:pPr marL="0" marR="0" algn="ctr">
                        <a:lnSpc>
                          <a:spcPct val="107000"/>
                        </a:lnSpc>
                        <a:spcBef>
                          <a:spcPts val="0"/>
                        </a:spcBef>
                        <a:spcAft>
                          <a:spcPts val="0"/>
                        </a:spcAft>
                      </a:pPr>
                      <a:r>
                        <a:rPr lang="en-US" sz="3200" dirty="0">
                          <a:effectLst/>
                          <a:latin typeface="Tw Cen MT Condensed" panose="020B0606020104020203" pitchFamily="34" charset="0"/>
                        </a:rPr>
                        <a:t>WHO</a:t>
                      </a:r>
                      <a:endParaRPr lang="en-US" sz="3200"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25A5A8"/>
                      </a:solidFill>
                      <a:prstDash val="solid"/>
                      <a:round/>
                      <a:headEnd type="none" w="med" len="med"/>
                      <a:tailEnd type="none" w="med" len="med"/>
                    </a:lnL>
                    <a:lnR w="38100" cap="flat" cmpd="sng" algn="ctr">
                      <a:solidFill>
                        <a:srgbClr val="25A5A8"/>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8A5A8"/>
                    </a:solidFill>
                  </a:tcPr>
                </a:tc>
                <a:tc>
                  <a:txBody>
                    <a:bodyPr/>
                    <a:lstStyle/>
                    <a:p>
                      <a:pPr marL="0" marR="0" algn="ctr">
                        <a:lnSpc>
                          <a:spcPct val="107000"/>
                        </a:lnSpc>
                        <a:spcBef>
                          <a:spcPts val="0"/>
                        </a:spcBef>
                        <a:spcAft>
                          <a:spcPts val="0"/>
                        </a:spcAft>
                      </a:pPr>
                      <a:r>
                        <a:rPr lang="en-US" sz="3200" dirty="0">
                          <a:effectLst/>
                          <a:latin typeface="Tw Cen MT Condensed" panose="020B0606020104020203" pitchFamily="34" charset="0"/>
                        </a:rPr>
                        <a:t>TIME</a:t>
                      </a:r>
                      <a:endParaRPr lang="en-US" sz="3200"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25A5A8"/>
                      </a:solidFill>
                      <a:prstDash val="solid"/>
                      <a:round/>
                      <a:headEnd type="none" w="med" len="med"/>
                      <a:tailEnd type="none" w="med" len="med"/>
                    </a:lnL>
                    <a:lnR w="38100" cap="flat" cmpd="sng" algn="ctr">
                      <a:solidFill>
                        <a:srgbClr val="25A5A8"/>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8A5A8"/>
                    </a:solidFill>
                  </a:tcPr>
                </a:tc>
                <a:tc>
                  <a:txBody>
                    <a:bodyPr/>
                    <a:lstStyle/>
                    <a:p>
                      <a:pPr marL="0" marR="0" algn="ctr">
                        <a:lnSpc>
                          <a:spcPct val="107000"/>
                        </a:lnSpc>
                        <a:spcBef>
                          <a:spcPts val="0"/>
                        </a:spcBef>
                        <a:spcAft>
                          <a:spcPts val="0"/>
                        </a:spcAft>
                      </a:pPr>
                      <a:r>
                        <a:rPr lang="en-US" sz="3200" dirty="0">
                          <a:effectLst/>
                          <a:latin typeface="Tw Cen MT Condensed" panose="020B0606020104020203" pitchFamily="34" charset="0"/>
                        </a:rPr>
                        <a:t>RESOURCES</a:t>
                      </a:r>
                      <a:endParaRPr lang="en-US" sz="3200"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25A5A8"/>
                      </a:solid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8A5A8"/>
                    </a:solidFill>
                  </a:tcPr>
                </a:tc>
                <a:extLst>
                  <a:ext uri="{0D108BD9-81ED-4DB2-BD59-A6C34878D82A}">
                    <a16:rowId xmlns:a16="http://schemas.microsoft.com/office/drawing/2014/main" val="4117282915"/>
                  </a:ext>
                </a:extLst>
              </a:tr>
              <a:tr h="2217557">
                <a:tc>
                  <a:txBody>
                    <a:bodyPr/>
                    <a:lstStyle/>
                    <a:p>
                      <a:pPr marL="457200" marR="0" lvl="0" indent="-457200" algn="l">
                        <a:lnSpc>
                          <a:spcPct val="107000"/>
                        </a:lnSpc>
                        <a:spcBef>
                          <a:spcPts val="0"/>
                        </a:spcBef>
                        <a:spcAft>
                          <a:spcPts val="0"/>
                        </a:spcAft>
                        <a:buFont typeface="+mj-lt"/>
                        <a:buAutoNum type="arabicPeriod"/>
                      </a:pPr>
                      <a:endParaRPr lang="en-US" sz="2000" b="0" dirty="0">
                        <a:effectLst/>
                        <a:latin typeface="+mn-lt"/>
                      </a:endParaRPr>
                    </a:p>
                    <a:p>
                      <a:pPr marL="457200" marR="0" lvl="0" indent="-457200" algn="l">
                        <a:lnSpc>
                          <a:spcPct val="107000"/>
                        </a:lnSpc>
                        <a:spcBef>
                          <a:spcPts val="0"/>
                        </a:spcBef>
                        <a:spcAft>
                          <a:spcPts val="0"/>
                        </a:spcAft>
                        <a:buFont typeface="+mj-lt"/>
                        <a:buAutoNum type="arabicPeriod"/>
                      </a:pPr>
                      <a:r>
                        <a:rPr lang="en-US" sz="2000" b="0" dirty="0">
                          <a:effectLst/>
                          <a:latin typeface="+mn-lt"/>
                        </a:rPr>
                        <a:t>Adapt the ‘My Social Networks’ exercise. </a:t>
                      </a:r>
                    </a:p>
                    <a:p>
                      <a:pPr marL="457200" marR="0" lvl="0" indent="-457200" algn="l">
                        <a:lnSpc>
                          <a:spcPct val="107000"/>
                        </a:lnSpc>
                        <a:spcBef>
                          <a:spcPts val="0"/>
                        </a:spcBef>
                        <a:spcAft>
                          <a:spcPts val="0"/>
                        </a:spcAft>
                        <a:buFont typeface="+mj-lt"/>
                        <a:buAutoNum type="arabicPeriod"/>
                      </a:pPr>
                      <a:r>
                        <a:rPr lang="en-US" sz="2000" b="0" dirty="0">
                          <a:effectLst/>
                          <a:latin typeface="+mn-lt"/>
                        </a:rPr>
                        <a:t>Create an interview guide.</a:t>
                      </a:r>
                    </a:p>
                    <a:p>
                      <a:pPr marL="457200" marR="0" lvl="0" indent="-457200" algn="l">
                        <a:lnSpc>
                          <a:spcPct val="107000"/>
                        </a:lnSpc>
                        <a:spcBef>
                          <a:spcPts val="0"/>
                        </a:spcBef>
                        <a:spcAft>
                          <a:spcPts val="0"/>
                        </a:spcAft>
                        <a:buFont typeface="+mj-lt"/>
                        <a:buAutoNum type="arabicPeriod"/>
                      </a:pPr>
                      <a:r>
                        <a:rPr lang="en-US" sz="2000" b="0" dirty="0">
                          <a:effectLst/>
                          <a:latin typeface="+mn-lt"/>
                        </a:rPr>
                        <a:t>Plan and prepare for fieldwork.</a:t>
                      </a:r>
                    </a:p>
                    <a:p>
                      <a:pPr marL="457200" marR="0" lvl="0" indent="-457200" algn="l">
                        <a:lnSpc>
                          <a:spcPct val="107000"/>
                        </a:lnSpc>
                        <a:spcBef>
                          <a:spcPts val="0"/>
                        </a:spcBef>
                        <a:spcAft>
                          <a:spcPts val="0"/>
                        </a:spcAft>
                        <a:buFont typeface="+mj-lt"/>
                        <a:buAutoNum type="arabicPeriod"/>
                      </a:pPr>
                      <a:r>
                        <a:rPr lang="en-US" sz="2000" b="0" dirty="0">
                          <a:effectLst/>
                          <a:latin typeface="+mn-lt"/>
                        </a:rPr>
                        <a:t>Conduct speed interviews with the Main Population Group(s).</a:t>
                      </a:r>
                    </a:p>
                    <a:p>
                      <a:pPr marL="457200" marR="0" lvl="0" indent="-457200" algn="l">
                        <a:lnSpc>
                          <a:spcPct val="107000"/>
                        </a:lnSpc>
                        <a:spcBef>
                          <a:spcPts val="0"/>
                        </a:spcBef>
                        <a:spcAft>
                          <a:spcPts val="0"/>
                        </a:spcAft>
                        <a:buFont typeface="+mj-lt"/>
                        <a:buAutoNum type="arabicPeriod"/>
                      </a:pPr>
                      <a:r>
                        <a:rPr lang="en-US" sz="2000" b="0" dirty="0">
                          <a:effectLst/>
                          <a:latin typeface="+mn-lt"/>
                        </a:rPr>
                        <a:t>Rapidly analyze information and determine Reference Groups.</a:t>
                      </a:r>
                    </a:p>
                    <a:p>
                      <a:pPr marL="457200" marR="0" lvl="0" indent="-457200" algn="l">
                        <a:lnSpc>
                          <a:spcPct val="107000"/>
                        </a:lnSpc>
                        <a:spcBef>
                          <a:spcPts val="0"/>
                        </a:spcBef>
                        <a:spcAft>
                          <a:spcPts val="0"/>
                        </a:spcAft>
                        <a:buFont typeface="+mj-lt"/>
                        <a:buAutoNum type="arabicPeriod"/>
                      </a:pPr>
                      <a:r>
                        <a:rPr lang="en-US" sz="2000" b="0" dirty="0">
                          <a:effectLst/>
                          <a:latin typeface="+mn-lt"/>
                        </a:rPr>
                        <a:t>Invite additional participants for Phase 3.</a:t>
                      </a:r>
                    </a:p>
                  </a:txBody>
                  <a:tcPr marL="68580" marR="68580" marT="0" marB="0">
                    <a:lnL w="9525" cap="flat" cmpd="sng" algn="ctr">
                      <a:noFill/>
                      <a:prstDash val="solid"/>
                    </a:lnL>
                    <a:lnR w="38100" cap="flat" cmpd="sng" algn="ctr">
                      <a:solidFill>
                        <a:srgbClr val="25A5A8"/>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marL="57150" marR="0" indent="0" algn="l">
                        <a:lnSpc>
                          <a:spcPct val="107000"/>
                        </a:lnSpc>
                        <a:spcBef>
                          <a:spcPts val="0"/>
                        </a:spcBef>
                        <a:spcAft>
                          <a:spcPts val="0"/>
                        </a:spcAft>
                        <a:buFont typeface="Arial" panose="020B0604020202020204" pitchFamily="34" charset="0"/>
                        <a:buNone/>
                      </a:pPr>
                      <a:endParaRPr lang="en-US" sz="2000" dirty="0">
                        <a:effectLst/>
                        <a:latin typeface="+mn-lt"/>
                        <a:ea typeface="Calibri" panose="020F0502020204030204" pitchFamily="34" charset="0"/>
                        <a:cs typeface="Times New Roman" panose="02020603050405020304" pitchFamily="18" charset="0"/>
                      </a:endParaRPr>
                    </a:p>
                    <a:p>
                      <a:pPr marL="57150" marR="0" indent="0" algn="l">
                        <a:lnSpc>
                          <a:spcPct val="107000"/>
                        </a:lnSpc>
                        <a:spcBef>
                          <a:spcPts val="0"/>
                        </a:spcBef>
                        <a:spcAft>
                          <a:spcPts val="0"/>
                        </a:spcAft>
                        <a:buFont typeface="Arial" panose="020B0604020202020204" pitchFamily="34" charset="0"/>
                        <a:buNone/>
                      </a:pPr>
                      <a:r>
                        <a:rPr lang="en-US" sz="2000" b="1" dirty="0">
                          <a:effectLst/>
                          <a:latin typeface="+mn-lt"/>
                          <a:ea typeface="Calibri" panose="020F0502020204030204" pitchFamily="34" charset="0"/>
                          <a:cs typeface="Times New Roman" panose="02020603050405020304" pitchFamily="18" charset="0"/>
                        </a:rPr>
                        <a:t>Core team </a:t>
                      </a:r>
                      <a:r>
                        <a:rPr lang="en-US" sz="2000" dirty="0">
                          <a:effectLst/>
                          <a:latin typeface="+mn-lt"/>
                          <a:ea typeface="Calibri" panose="020F0502020204030204" pitchFamily="34" charset="0"/>
                          <a:cs typeface="Times New Roman" panose="02020603050405020304" pitchFamily="18" charset="0"/>
                        </a:rPr>
                        <a:t>– responsible for overall activity</a:t>
                      </a:r>
                    </a:p>
                    <a:p>
                      <a:pPr marL="57150" marR="0" indent="0" algn="l">
                        <a:lnSpc>
                          <a:spcPct val="107000"/>
                        </a:lnSpc>
                        <a:spcBef>
                          <a:spcPts val="0"/>
                        </a:spcBef>
                        <a:spcAft>
                          <a:spcPts val="0"/>
                        </a:spcAft>
                        <a:buFont typeface="Arial" panose="020B0604020202020204" pitchFamily="34" charset="0"/>
                        <a:buNone/>
                      </a:pPr>
                      <a:endParaRPr lang="en-US" sz="2000" dirty="0">
                        <a:effectLst/>
                        <a:latin typeface="+mn-lt"/>
                        <a:ea typeface="Calibri" panose="020F0502020204030204" pitchFamily="34" charset="0"/>
                        <a:cs typeface="Times New Roman" panose="02020603050405020304" pitchFamily="18" charset="0"/>
                      </a:endParaRPr>
                    </a:p>
                    <a:p>
                      <a:pPr marL="57150" marR="0" indent="0" algn="l">
                        <a:lnSpc>
                          <a:spcPct val="107000"/>
                        </a:lnSpc>
                        <a:spcBef>
                          <a:spcPts val="0"/>
                        </a:spcBef>
                        <a:spcAft>
                          <a:spcPts val="0"/>
                        </a:spcAft>
                        <a:buFont typeface="Arial" panose="020B0604020202020204" pitchFamily="34" charset="0"/>
                        <a:buNone/>
                      </a:pPr>
                      <a:r>
                        <a:rPr lang="en-US" sz="2000" b="1" dirty="0">
                          <a:effectLst/>
                          <a:latin typeface="+mn-lt"/>
                          <a:ea typeface="Calibri" panose="020F0502020204030204" pitchFamily="34" charset="0"/>
                          <a:cs typeface="Times New Roman" panose="02020603050405020304" pitchFamily="18" charset="0"/>
                        </a:rPr>
                        <a:t>Field team </a:t>
                      </a:r>
                      <a:r>
                        <a:rPr lang="en-US" sz="2000" dirty="0">
                          <a:effectLst/>
                          <a:latin typeface="+mn-lt"/>
                          <a:ea typeface="Calibri" panose="020F0502020204030204" pitchFamily="34" charset="0"/>
                          <a:cs typeface="Times New Roman" panose="02020603050405020304" pitchFamily="18" charset="0"/>
                        </a:rPr>
                        <a:t>– conducts rapid interviews</a:t>
                      </a:r>
                    </a:p>
                  </a:txBody>
                  <a:tcPr marL="68580" marR="68580" marT="0" marB="0">
                    <a:lnL w="38100" cap="flat" cmpd="sng" algn="ctr">
                      <a:solidFill>
                        <a:srgbClr val="25A5A8"/>
                      </a:solidFill>
                      <a:prstDash val="solid"/>
                      <a:round/>
                      <a:headEnd type="none" w="med" len="med"/>
                      <a:tailEnd type="none" w="med" len="med"/>
                    </a:lnL>
                    <a:lnR w="38100" cap="flat" cmpd="sng" algn="ctr">
                      <a:solidFill>
                        <a:srgbClr val="25A5A8"/>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marL="0" marR="0" indent="0" algn="l">
                        <a:lnSpc>
                          <a:spcPct val="107000"/>
                        </a:lnSpc>
                        <a:spcBef>
                          <a:spcPts val="0"/>
                        </a:spcBef>
                        <a:spcAft>
                          <a:spcPts val="0"/>
                        </a:spcAft>
                        <a:buFont typeface="Arial" panose="020B0604020202020204" pitchFamily="34" charset="0"/>
                        <a:buNone/>
                      </a:pPr>
                      <a:endParaRPr lang="en-US" sz="2000" dirty="0">
                        <a:effectLst/>
                        <a:latin typeface="+mn-lt"/>
                        <a:ea typeface="Calibri" panose="020F0502020204030204" pitchFamily="34" charset="0"/>
                        <a:cs typeface="Times New Roman" panose="02020603050405020304" pitchFamily="18" charset="0"/>
                      </a:endParaRPr>
                    </a:p>
                    <a:p>
                      <a:pPr marL="0" marR="0" indent="0" algn="l">
                        <a:lnSpc>
                          <a:spcPct val="107000"/>
                        </a:lnSpc>
                        <a:spcBef>
                          <a:spcPts val="0"/>
                        </a:spcBef>
                        <a:spcAft>
                          <a:spcPts val="0"/>
                        </a:spcAft>
                        <a:buFont typeface="Arial" panose="020B0604020202020204" pitchFamily="34" charset="0"/>
                        <a:buNone/>
                      </a:pPr>
                      <a:r>
                        <a:rPr lang="en-US" sz="2000" dirty="0">
                          <a:effectLst/>
                          <a:latin typeface="+mn-lt"/>
                          <a:ea typeface="Calibri" panose="020F0502020204030204" pitchFamily="34" charset="0"/>
                          <a:cs typeface="Times New Roman" panose="02020603050405020304" pitchFamily="18" charset="0"/>
                        </a:rPr>
                        <a:t>~2 days</a:t>
                      </a:r>
                    </a:p>
                  </a:txBody>
                  <a:tcPr marL="68580" marR="68580" marT="0" marB="0">
                    <a:lnL w="38100" cap="flat" cmpd="sng" algn="ctr">
                      <a:solidFill>
                        <a:srgbClr val="25A5A8"/>
                      </a:solidFill>
                      <a:prstDash val="solid"/>
                      <a:round/>
                      <a:headEnd type="none" w="med" len="med"/>
                      <a:tailEnd type="none" w="med" len="med"/>
                    </a:lnL>
                    <a:lnR w="38100" cap="flat" cmpd="sng" algn="ctr">
                      <a:solidFill>
                        <a:srgbClr val="25A5A8"/>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marL="0" marR="0" indent="0" algn="l">
                        <a:lnSpc>
                          <a:spcPct val="107000"/>
                        </a:lnSpc>
                        <a:spcBef>
                          <a:spcPts val="0"/>
                        </a:spcBef>
                        <a:spcAft>
                          <a:spcPts val="0"/>
                        </a:spcAft>
                        <a:buFont typeface="Arial" panose="020B0604020202020204" pitchFamily="34" charset="0"/>
                        <a:buNone/>
                      </a:pPr>
                      <a:endParaRPr lang="en-US" sz="2000" dirty="0">
                        <a:effectLst/>
                        <a:latin typeface="+mn-lt"/>
                        <a:ea typeface="Calibri" panose="020F0502020204030204" pitchFamily="34" charset="0"/>
                        <a:cs typeface="Times New Roman" panose="02020603050405020304" pitchFamily="18" charset="0"/>
                      </a:endParaRPr>
                    </a:p>
                    <a:p>
                      <a:pPr marL="69850" marR="0" indent="0" algn="l">
                        <a:lnSpc>
                          <a:spcPct val="107000"/>
                        </a:lnSpc>
                        <a:spcBef>
                          <a:spcPts val="0"/>
                        </a:spcBef>
                        <a:spcAft>
                          <a:spcPts val="0"/>
                        </a:spcAft>
                        <a:buFont typeface="Arial" panose="020B0604020202020204" pitchFamily="34" charset="0"/>
                        <a:buNone/>
                        <a:tabLst/>
                      </a:pPr>
                      <a:r>
                        <a:rPr lang="en-US" sz="2000" dirty="0">
                          <a:effectLst/>
                          <a:latin typeface="+mn-lt"/>
                          <a:ea typeface="Calibri" panose="020F0502020204030204" pitchFamily="34" charset="0"/>
                          <a:cs typeface="Times New Roman" panose="02020603050405020304" pitchFamily="18" charset="0"/>
                        </a:rPr>
                        <a:t>Interview guide, pens/pencils, recording forms</a:t>
                      </a:r>
                    </a:p>
                  </a:txBody>
                  <a:tcPr marL="68580" marR="68580" marT="0" marB="0">
                    <a:lnL w="38100" cap="flat" cmpd="sng" algn="ctr">
                      <a:solidFill>
                        <a:srgbClr val="25A5A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88178336"/>
                  </a:ext>
                </a:extLst>
              </a:tr>
            </a:tbl>
          </a:graphicData>
        </a:graphic>
      </p:graphicFrame>
      <p:sp>
        <p:nvSpPr>
          <p:cNvPr id="30" name="Text Placeholder 29">
            <a:extLst>
              <a:ext uri="{FF2B5EF4-FFF2-40B4-BE49-F238E27FC236}">
                <a16:creationId xmlns:a16="http://schemas.microsoft.com/office/drawing/2014/main" id="{8B595774-5FE7-B444-8D10-55F7B7F64B66}"/>
              </a:ext>
            </a:extLst>
          </p:cNvPr>
          <p:cNvSpPr>
            <a:spLocks noGrp="1"/>
          </p:cNvSpPr>
          <p:nvPr>
            <p:ph type="body" sz="quarter" idx="16"/>
          </p:nvPr>
        </p:nvSpPr>
        <p:spPr/>
        <p:txBody>
          <a:bodyPr/>
          <a:lstStyle/>
          <a:p>
            <a:r>
              <a:rPr lang="en-US" dirty="0"/>
              <a:t>PAGE 24</a:t>
            </a:r>
          </a:p>
        </p:txBody>
      </p:sp>
      <p:sp>
        <p:nvSpPr>
          <p:cNvPr id="31" name="Text Placeholder 30">
            <a:extLst>
              <a:ext uri="{FF2B5EF4-FFF2-40B4-BE49-F238E27FC236}">
                <a16:creationId xmlns:a16="http://schemas.microsoft.com/office/drawing/2014/main" id="{BF91BD19-AA0C-5E45-B227-1BEEAFB83861}"/>
              </a:ext>
            </a:extLst>
          </p:cNvPr>
          <p:cNvSpPr>
            <a:spLocks noGrp="1"/>
          </p:cNvSpPr>
          <p:nvPr>
            <p:ph type="body" sz="quarter" idx="17"/>
          </p:nvPr>
        </p:nvSpPr>
        <p:spPr/>
        <p:txBody>
          <a:bodyPr>
            <a:normAutofit lnSpcReduction="10000"/>
          </a:bodyPr>
          <a:lstStyle/>
          <a:p>
            <a:r>
              <a:rPr lang="en-US" dirty="0"/>
              <a:t>OFFICE, THEN COMMUNITIES</a:t>
            </a:r>
          </a:p>
        </p:txBody>
      </p:sp>
      <p:sp>
        <p:nvSpPr>
          <p:cNvPr id="2" name="Slide Number Placeholder 1">
            <a:extLst>
              <a:ext uri="{FF2B5EF4-FFF2-40B4-BE49-F238E27FC236}">
                <a16:creationId xmlns:a16="http://schemas.microsoft.com/office/drawing/2014/main" id="{93F4618E-9F3C-CE50-448A-C3FEF8B801F9}"/>
              </a:ext>
            </a:extLst>
          </p:cNvPr>
          <p:cNvSpPr>
            <a:spLocks noGrp="1"/>
          </p:cNvSpPr>
          <p:nvPr>
            <p:ph type="sldNum" sz="quarter" idx="12"/>
          </p:nvPr>
        </p:nvSpPr>
        <p:spPr/>
        <p:txBody>
          <a:bodyPr/>
          <a:lstStyle/>
          <a:p>
            <a:fld id="{5805A9EC-108B-40EA-95FB-2468C466EA14}" type="slidenum">
              <a:rPr lang="en-US" smtClean="0"/>
              <a:t>91</a:t>
            </a:fld>
            <a:endParaRPr lang="en-US" dirty="0"/>
          </a:p>
        </p:txBody>
      </p:sp>
    </p:spTree>
    <p:extLst>
      <p:ext uri="{BB962C8B-B14F-4D97-AF65-F5344CB8AC3E}">
        <p14:creationId xmlns:p14="http://schemas.microsoft.com/office/powerpoint/2010/main" val="31587004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CCFEDE2C-F5C8-044C-9DCA-40AFD0186A02}"/>
              </a:ext>
            </a:extLst>
          </p:cNvPr>
          <p:cNvSpPr>
            <a:spLocks noGrp="1"/>
          </p:cNvSpPr>
          <p:nvPr>
            <p:ph idx="1"/>
          </p:nvPr>
        </p:nvSpPr>
        <p:spPr/>
        <p:txBody>
          <a:bodyPr/>
          <a:lstStyle/>
          <a:p>
            <a:r>
              <a:rPr lang="en-US" dirty="0"/>
              <a:t>With your </a:t>
            </a:r>
            <a:r>
              <a:rPr lang="en-US" b="1" dirty="0"/>
              <a:t>main population groups </a:t>
            </a:r>
            <a:r>
              <a:rPr lang="en-US" dirty="0"/>
              <a:t>and field work plan in place, you’ll create a series of interview questions to identify reference groups. </a:t>
            </a:r>
          </a:p>
          <a:p>
            <a:r>
              <a:rPr lang="en-US" dirty="0"/>
              <a:t>As a team at your identified sites, you’ll ask participants who they turn for advice and support for each behavior, using the “My Social Networks” exercise.</a:t>
            </a:r>
          </a:p>
          <a:p>
            <a:r>
              <a:rPr lang="en-US" dirty="0"/>
              <a:t>In this activity you’ll first adapt and then practice the adapted guide. </a:t>
            </a:r>
          </a:p>
          <a:p>
            <a:endParaRPr lang="en-US" dirty="0"/>
          </a:p>
        </p:txBody>
      </p:sp>
      <p:sp>
        <p:nvSpPr>
          <p:cNvPr id="12" name="Text Placeholder 11">
            <a:extLst>
              <a:ext uri="{FF2B5EF4-FFF2-40B4-BE49-F238E27FC236}">
                <a16:creationId xmlns:a16="http://schemas.microsoft.com/office/drawing/2014/main" id="{6EA29B6D-F63F-F446-8601-E178641B6FB1}"/>
              </a:ext>
            </a:extLst>
          </p:cNvPr>
          <p:cNvSpPr>
            <a:spLocks noGrp="1"/>
          </p:cNvSpPr>
          <p:nvPr>
            <p:ph type="body" sz="quarter" idx="13"/>
          </p:nvPr>
        </p:nvSpPr>
        <p:spPr/>
        <p:txBody>
          <a:bodyPr/>
          <a:lstStyle/>
          <a:p>
            <a:r>
              <a:rPr lang="en-US" dirty="0"/>
              <a:t>PAGE 26</a:t>
            </a:r>
          </a:p>
        </p:txBody>
      </p:sp>
      <p:sp>
        <p:nvSpPr>
          <p:cNvPr id="21" name="Text Placeholder 20">
            <a:extLst>
              <a:ext uri="{FF2B5EF4-FFF2-40B4-BE49-F238E27FC236}">
                <a16:creationId xmlns:a16="http://schemas.microsoft.com/office/drawing/2014/main" id="{464FB1DA-1582-484F-A3C9-1AC66F856066}"/>
              </a:ext>
            </a:extLst>
          </p:cNvPr>
          <p:cNvSpPr>
            <a:spLocks noGrp="1"/>
          </p:cNvSpPr>
          <p:nvPr>
            <p:ph type="body" sz="quarter" idx="15"/>
          </p:nvPr>
        </p:nvSpPr>
        <p:spPr/>
        <p:txBody>
          <a:bodyPr/>
          <a:lstStyle/>
          <a:p>
            <a:r>
              <a:rPr lang="en-US" dirty="0"/>
              <a:t>IN OFFICE </a:t>
            </a:r>
          </a:p>
        </p:txBody>
      </p:sp>
      <p:sp>
        <p:nvSpPr>
          <p:cNvPr id="2" name="Title 1"/>
          <p:cNvSpPr>
            <a:spLocks noGrp="1"/>
          </p:cNvSpPr>
          <p:nvPr>
            <p:ph type="title"/>
          </p:nvPr>
        </p:nvSpPr>
        <p:spPr/>
        <p:txBody>
          <a:bodyPr>
            <a:normAutofit/>
          </a:bodyPr>
          <a:lstStyle/>
          <a:p>
            <a:r>
              <a:rPr lang="en-US" dirty="0"/>
              <a:t>ADAPT THE ‘MY SOCIAL NETWORKS’ EXERCISE</a:t>
            </a:r>
          </a:p>
        </p:txBody>
      </p:sp>
      <p:sp>
        <p:nvSpPr>
          <p:cNvPr id="20" name="Text Placeholder 19">
            <a:extLst>
              <a:ext uri="{FF2B5EF4-FFF2-40B4-BE49-F238E27FC236}">
                <a16:creationId xmlns:a16="http://schemas.microsoft.com/office/drawing/2014/main" id="{6420F9DB-62A0-3042-97A8-CE57BC8238CF}"/>
              </a:ext>
            </a:extLst>
          </p:cNvPr>
          <p:cNvSpPr>
            <a:spLocks noGrp="1"/>
          </p:cNvSpPr>
          <p:nvPr>
            <p:ph type="body" sz="quarter" idx="14"/>
          </p:nvPr>
        </p:nvSpPr>
        <p:spPr/>
        <p:txBody>
          <a:bodyPr/>
          <a:lstStyle/>
          <a:p>
            <a:endParaRPr lang="en-US" dirty="0"/>
          </a:p>
        </p:txBody>
      </p:sp>
      <p:sp>
        <p:nvSpPr>
          <p:cNvPr id="3" name="Slide Number Placeholder 2">
            <a:extLst>
              <a:ext uri="{FF2B5EF4-FFF2-40B4-BE49-F238E27FC236}">
                <a16:creationId xmlns:a16="http://schemas.microsoft.com/office/drawing/2014/main" id="{ADC4ECE1-B769-3062-F87C-C801696B48A3}"/>
              </a:ext>
            </a:extLst>
          </p:cNvPr>
          <p:cNvSpPr>
            <a:spLocks noGrp="1"/>
          </p:cNvSpPr>
          <p:nvPr>
            <p:ph type="sldNum" sz="quarter" idx="12"/>
          </p:nvPr>
        </p:nvSpPr>
        <p:spPr/>
        <p:txBody>
          <a:bodyPr/>
          <a:lstStyle/>
          <a:p>
            <a:fld id="{5805A9EC-108B-40EA-95FB-2468C466EA14}" type="slidenum">
              <a:rPr lang="en-US" smtClean="0"/>
              <a:t>92</a:t>
            </a:fld>
            <a:endParaRPr lang="en-US" dirty="0"/>
          </a:p>
        </p:txBody>
      </p:sp>
    </p:spTree>
    <p:extLst>
      <p:ext uri="{BB962C8B-B14F-4D97-AF65-F5344CB8AC3E}">
        <p14:creationId xmlns:p14="http://schemas.microsoft.com/office/powerpoint/2010/main" val="40751293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96109B1F-D722-1645-B1A3-C3ACB64A6FB1}"/>
              </a:ext>
            </a:extLst>
          </p:cNvPr>
          <p:cNvGraphicFramePr>
            <a:graphicFrameLocks noGrp="1"/>
          </p:cNvGraphicFramePr>
          <p:nvPr>
            <p:extLst>
              <p:ext uri="{D42A27DB-BD31-4B8C-83A1-F6EECF244321}">
                <p14:modId xmlns:p14="http://schemas.microsoft.com/office/powerpoint/2010/main" val="1816955318"/>
              </p:ext>
            </p:extLst>
          </p:nvPr>
        </p:nvGraphicFramePr>
        <p:xfrm>
          <a:off x="825047" y="2176482"/>
          <a:ext cx="7772400" cy="4380624"/>
        </p:xfrm>
        <a:graphic>
          <a:graphicData uri="http://schemas.openxmlformats.org/drawingml/2006/table">
            <a:tbl>
              <a:tblPr firstRow="1" firstCol="1" bandRow="1"/>
              <a:tblGrid>
                <a:gridCol w="7772400">
                  <a:extLst>
                    <a:ext uri="{9D8B030D-6E8A-4147-A177-3AD203B41FA5}">
                      <a16:colId xmlns:a16="http://schemas.microsoft.com/office/drawing/2014/main" val="1330958533"/>
                    </a:ext>
                  </a:extLst>
                </a:gridCol>
              </a:tblGrid>
              <a:tr h="359987">
                <a:tc>
                  <a:txBody>
                    <a:bodyPr/>
                    <a:lstStyle/>
                    <a:p>
                      <a:pPr marL="0" marR="0" algn="l">
                        <a:lnSpc>
                          <a:spcPct val="110000"/>
                        </a:lnSpc>
                        <a:spcBef>
                          <a:spcPts val="0"/>
                        </a:spcBef>
                        <a:spcAft>
                          <a:spcPts val="0"/>
                        </a:spcAft>
                      </a:pPr>
                      <a:r>
                        <a:rPr lang="en-US" sz="1700" b="0" dirty="0">
                          <a:solidFill>
                            <a:srgbClr val="FFFFFF"/>
                          </a:solidFill>
                          <a:effectLst/>
                          <a:latin typeface="Tw Cen MT Condensed" panose="020B0606020104020203" pitchFamily="34" charset="77"/>
                          <a:ea typeface="Times New Roman" panose="02020603050405020304" pitchFamily="18" charset="0"/>
                          <a:cs typeface="Times New Roman" panose="02020603050405020304" pitchFamily="18" charset="0"/>
                        </a:rPr>
                        <a:t>‘MY SOCIAL NETWORK’ ADAPTATION GUIDANCE</a:t>
                      </a:r>
                      <a:endParaRPr lang="en-US" sz="1700" b="1" dirty="0">
                        <a:solidFill>
                          <a:srgbClr val="404040"/>
                        </a:solidFill>
                        <a:effectLst/>
                        <a:latin typeface="Tw Cen MT Condensed" panose="020B0606020104020203" pitchFamily="34" charset="77"/>
                        <a:ea typeface="Times New Roman" panose="02020603050405020304" pitchFamily="18" charset="0"/>
                        <a:cs typeface="Times New Roman" panose="02020603050405020304" pitchFamily="18" charset="0"/>
                      </a:endParaRPr>
                    </a:p>
                  </a:txBody>
                  <a:tcPr marL="57752" marR="57752" marT="0" marB="0" anchor="ctr">
                    <a:lnL w="12700" cap="flat" cmpd="sng" algn="ctr">
                      <a:solidFill>
                        <a:srgbClr val="2BB4B6"/>
                      </a:solidFill>
                      <a:prstDash val="solid"/>
                      <a:round/>
                      <a:headEnd type="none" w="med" len="med"/>
                      <a:tailEnd type="none" w="med" len="med"/>
                    </a:lnL>
                    <a:lnR w="12700" cap="flat" cmpd="sng" algn="ctr">
                      <a:solidFill>
                        <a:srgbClr val="2BB4B6"/>
                      </a:solidFill>
                      <a:prstDash val="solid"/>
                      <a:round/>
                      <a:headEnd type="none" w="med" len="med"/>
                      <a:tailEnd type="none" w="med" len="med"/>
                    </a:lnR>
                    <a:lnT w="12700" cap="flat" cmpd="sng" algn="ctr">
                      <a:solidFill>
                        <a:srgbClr val="2BB4B6"/>
                      </a:solidFill>
                      <a:prstDash val="solid"/>
                      <a:round/>
                      <a:headEnd type="none" w="med" len="med"/>
                      <a:tailEnd type="none" w="med" len="med"/>
                    </a:lnT>
                    <a:lnB w="12700" cap="flat" cmpd="sng" algn="ctr">
                      <a:solidFill>
                        <a:srgbClr val="2BB4B6"/>
                      </a:solidFill>
                      <a:prstDash val="solid"/>
                      <a:round/>
                      <a:headEnd type="none" w="med" len="med"/>
                      <a:tailEnd type="none" w="med" len="med"/>
                    </a:lnB>
                    <a:solidFill>
                      <a:srgbClr val="2BB4B6"/>
                    </a:solidFill>
                  </a:tcPr>
                </a:tc>
                <a:extLst>
                  <a:ext uri="{0D108BD9-81ED-4DB2-BD59-A6C34878D82A}">
                    <a16:rowId xmlns:a16="http://schemas.microsoft.com/office/drawing/2014/main" val="118137965"/>
                  </a:ext>
                </a:extLst>
              </a:tr>
              <a:tr h="300847">
                <a:tc>
                  <a:txBody>
                    <a:bodyPr/>
                    <a:lstStyle/>
                    <a:p>
                      <a:pPr marL="0" marR="0" algn="l">
                        <a:lnSpc>
                          <a:spcPct val="110000"/>
                        </a:lnSpc>
                        <a:spcBef>
                          <a:spcPts val="0"/>
                        </a:spcBef>
                        <a:spcAft>
                          <a:spcPts val="0"/>
                        </a:spcAft>
                      </a:pPr>
                      <a:r>
                        <a:rPr lang="en-US" sz="1700" b="1" dirty="0">
                          <a:solidFill>
                            <a:srgbClr val="404040"/>
                          </a:solidFill>
                          <a:effectLst/>
                          <a:latin typeface="Tw Cen MT Condensed" panose="020B0606020104020203" pitchFamily="34" charset="77"/>
                          <a:ea typeface="Times New Roman" panose="02020603050405020304" pitchFamily="18" charset="0"/>
                          <a:cs typeface="Times New Roman" panose="02020603050405020304" pitchFamily="18" charset="0"/>
                        </a:rPr>
                        <a:t>‘My Social Networks’</a:t>
                      </a:r>
                      <a:r>
                        <a:rPr lang="en-US" sz="1700" b="0" dirty="0">
                          <a:solidFill>
                            <a:srgbClr val="404040"/>
                          </a:solidFill>
                          <a:effectLst/>
                          <a:latin typeface="Tw Cen MT Condensed" panose="020B0606020104020203" pitchFamily="34" charset="77"/>
                          <a:ea typeface="Times New Roman" panose="02020603050405020304" pitchFamily="18" charset="0"/>
                          <a:cs typeface="Times New Roman" panose="02020603050405020304" pitchFamily="18" charset="0"/>
                        </a:rPr>
                        <a:t> Exercise</a:t>
                      </a:r>
                      <a:endParaRPr lang="en-US" sz="1700" b="1" dirty="0">
                        <a:solidFill>
                          <a:srgbClr val="404040"/>
                        </a:solidFill>
                        <a:effectLst/>
                        <a:latin typeface="Tw Cen MT Condensed" panose="020B0606020104020203" pitchFamily="34" charset="77"/>
                        <a:ea typeface="Times New Roman" panose="02020603050405020304" pitchFamily="18" charset="0"/>
                        <a:cs typeface="Times New Roman" panose="02020603050405020304" pitchFamily="18" charset="0"/>
                      </a:endParaRPr>
                    </a:p>
                  </a:txBody>
                  <a:tcPr marL="57752" marR="57752" marT="0" marB="0" anchor="ctr">
                    <a:lnL w="12700" cap="flat" cmpd="sng" algn="ctr">
                      <a:solidFill>
                        <a:srgbClr val="2BB4B6"/>
                      </a:solidFill>
                      <a:prstDash val="solid"/>
                      <a:round/>
                      <a:headEnd type="none" w="med" len="med"/>
                      <a:tailEnd type="none" w="med" len="med"/>
                    </a:lnL>
                    <a:lnR w="12700" cap="flat" cmpd="sng" algn="ctr">
                      <a:solidFill>
                        <a:srgbClr val="2BB4B6"/>
                      </a:solidFill>
                      <a:prstDash val="solid"/>
                      <a:round/>
                      <a:headEnd type="none" w="med" len="med"/>
                      <a:tailEnd type="none" w="med" len="med"/>
                    </a:lnR>
                    <a:lnT w="12700" cap="flat" cmpd="sng" algn="ctr">
                      <a:solidFill>
                        <a:srgbClr val="2BB4B6"/>
                      </a:solidFill>
                      <a:prstDash val="solid"/>
                      <a:round/>
                      <a:headEnd type="none" w="med" len="med"/>
                      <a:tailEnd type="none" w="med" len="med"/>
                    </a:lnT>
                    <a:lnB w="12700" cap="flat" cmpd="sng" algn="ctr">
                      <a:solidFill>
                        <a:srgbClr val="2BB4B6"/>
                      </a:solidFill>
                      <a:prstDash val="solid"/>
                      <a:round/>
                      <a:headEnd type="none" w="med" len="med"/>
                      <a:tailEnd type="none" w="med" len="med"/>
                    </a:lnB>
                    <a:solidFill>
                      <a:srgbClr val="D0F3F4"/>
                    </a:solidFill>
                  </a:tcPr>
                </a:tc>
                <a:extLst>
                  <a:ext uri="{0D108BD9-81ED-4DB2-BD59-A6C34878D82A}">
                    <a16:rowId xmlns:a16="http://schemas.microsoft.com/office/drawing/2014/main" val="2566363573"/>
                  </a:ext>
                </a:extLst>
              </a:tr>
              <a:tr h="1683058">
                <a:tc>
                  <a:txBody>
                    <a:bodyPr/>
                    <a:lstStyle/>
                    <a:p>
                      <a:pPr marL="0" marR="0" algn="l">
                        <a:lnSpc>
                          <a:spcPct val="115000"/>
                        </a:lnSpc>
                        <a:spcBef>
                          <a:spcPts val="0"/>
                        </a:spcBef>
                        <a:spcAft>
                          <a:spcPts val="600"/>
                        </a:spcAft>
                      </a:pPr>
                      <a:r>
                        <a:rPr lang="en-US" sz="120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Purpose:</a:t>
                      </a:r>
                      <a:r>
                        <a:rPr lang="en-US" sz="12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Learn which people are influential (part of a person’s Reference Group) and provide guidance, information, advice or support on a specific issue related to the behavior of interest</a:t>
                      </a:r>
                      <a:endParaRPr lang="en-US" sz="15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600"/>
                        </a:spcAft>
                      </a:pPr>
                      <a:r>
                        <a:rPr lang="en-US" sz="120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Use with:</a:t>
                      </a:r>
                      <a:r>
                        <a:rPr lang="en-US" sz="12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Main Population Group(s)</a:t>
                      </a:r>
                      <a:endParaRPr lang="en-US" sz="15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600"/>
                        </a:spcAft>
                      </a:pPr>
                      <a:r>
                        <a:rPr lang="en-US" sz="120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Time:</a:t>
                      </a:r>
                      <a:r>
                        <a:rPr lang="en-US" sz="12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5-10 minutes per interview</a:t>
                      </a:r>
                      <a:endParaRPr lang="en-US" sz="15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600"/>
                        </a:spcAft>
                      </a:pPr>
                      <a:r>
                        <a:rPr lang="en-US" sz="120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Mode:</a:t>
                      </a:r>
                      <a:r>
                        <a:rPr lang="en-US" sz="12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One-on-one interview</a:t>
                      </a:r>
                      <a:endParaRPr lang="en-US" sz="15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600"/>
                        </a:spcAft>
                      </a:pPr>
                      <a:r>
                        <a:rPr lang="en-US" sz="120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Resources:</a:t>
                      </a:r>
                      <a:r>
                        <a:rPr lang="en-US" sz="12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Interview Guide (which includes consent), information recording form, pens/pencils</a:t>
                      </a:r>
                      <a:endParaRPr lang="en-US" sz="15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752" marR="57752" marT="0" marB="0" anchor="ctr">
                    <a:lnL w="12700" cap="flat" cmpd="sng" algn="ctr">
                      <a:solidFill>
                        <a:srgbClr val="2BB4B6"/>
                      </a:solidFill>
                      <a:prstDash val="solid"/>
                      <a:round/>
                      <a:headEnd type="none" w="med" len="med"/>
                      <a:tailEnd type="none" w="med" len="med"/>
                    </a:lnL>
                    <a:lnR w="12700" cap="flat" cmpd="sng" algn="ctr">
                      <a:solidFill>
                        <a:srgbClr val="2BB4B6"/>
                      </a:solidFill>
                      <a:prstDash val="solid"/>
                      <a:round/>
                      <a:headEnd type="none" w="med" len="med"/>
                      <a:tailEnd type="none" w="med" len="med"/>
                    </a:lnR>
                    <a:lnT w="12700" cap="flat" cmpd="sng" algn="ctr">
                      <a:solidFill>
                        <a:srgbClr val="2BB4B6"/>
                      </a:solidFill>
                      <a:prstDash val="solid"/>
                      <a:round/>
                      <a:headEnd type="none" w="med" len="med"/>
                      <a:tailEnd type="none" w="med" len="med"/>
                    </a:lnT>
                    <a:lnB w="12700" cap="flat" cmpd="sng" algn="ctr">
                      <a:solidFill>
                        <a:srgbClr val="2BB4B6"/>
                      </a:solidFill>
                      <a:prstDash val="solid"/>
                      <a:round/>
                      <a:headEnd type="none" w="med" len="med"/>
                      <a:tailEnd type="none" w="med" len="med"/>
                    </a:lnB>
                    <a:solidFill>
                      <a:srgbClr val="FFFFFF"/>
                    </a:solidFill>
                  </a:tcPr>
                </a:tc>
                <a:extLst>
                  <a:ext uri="{0D108BD9-81ED-4DB2-BD59-A6C34878D82A}">
                    <a16:rowId xmlns:a16="http://schemas.microsoft.com/office/drawing/2014/main" val="2144161860"/>
                  </a:ext>
                </a:extLst>
              </a:tr>
              <a:tr h="359987">
                <a:tc>
                  <a:txBody>
                    <a:bodyPr/>
                    <a:lstStyle/>
                    <a:p>
                      <a:pPr marL="0" marR="0" algn="l">
                        <a:lnSpc>
                          <a:spcPct val="110000"/>
                        </a:lnSpc>
                        <a:spcBef>
                          <a:spcPts val="0"/>
                        </a:spcBef>
                        <a:spcAft>
                          <a:spcPts val="0"/>
                        </a:spcAft>
                      </a:pPr>
                      <a:r>
                        <a:rPr lang="en-US" sz="1700" b="1" dirty="0">
                          <a:solidFill>
                            <a:srgbClr val="404040"/>
                          </a:solidFill>
                          <a:effectLst/>
                          <a:latin typeface="Tw Cen MT Condensed" panose="020B0606020104020203" pitchFamily="34" charset="77"/>
                          <a:ea typeface="Times New Roman" panose="02020603050405020304" pitchFamily="18" charset="0"/>
                          <a:cs typeface="Times New Roman" panose="02020603050405020304" pitchFamily="18" charset="0"/>
                        </a:rPr>
                        <a:t>‘My Social Networks’ </a:t>
                      </a:r>
                      <a:r>
                        <a:rPr lang="en-US" sz="1700" b="0" dirty="0">
                          <a:solidFill>
                            <a:srgbClr val="404040"/>
                          </a:solidFill>
                          <a:effectLst/>
                          <a:latin typeface="Tw Cen MT Condensed" panose="020B0606020104020203" pitchFamily="34" charset="77"/>
                          <a:ea typeface="Times New Roman" panose="02020603050405020304" pitchFamily="18" charset="0"/>
                          <a:cs typeface="Times New Roman" panose="02020603050405020304" pitchFamily="18" charset="0"/>
                        </a:rPr>
                        <a:t>General Approach</a:t>
                      </a:r>
                      <a:r>
                        <a:rPr lang="en-US" sz="1700" b="1" dirty="0">
                          <a:solidFill>
                            <a:srgbClr val="404040"/>
                          </a:solidFill>
                          <a:effectLst/>
                          <a:latin typeface="Tw Cen MT Condensed" panose="020B0606020104020203" pitchFamily="34" charset="77"/>
                          <a:ea typeface="Times New Roman" panose="02020603050405020304" pitchFamily="18" charset="0"/>
                          <a:cs typeface="Times New Roman" panose="02020603050405020304" pitchFamily="18" charset="0"/>
                        </a:rPr>
                        <a:t> </a:t>
                      </a:r>
                    </a:p>
                  </a:txBody>
                  <a:tcPr marL="57752" marR="57752" marT="0" marB="0" anchor="ctr">
                    <a:lnL w="12700" cap="flat" cmpd="sng" algn="ctr">
                      <a:solidFill>
                        <a:srgbClr val="2BB4B6"/>
                      </a:solidFill>
                      <a:prstDash val="solid"/>
                      <a:round/>
                      <a:headEnd type="none" w="med" len="med"/>
                      <a:tailEnd type="none" w="med" len="med"/>
                    </a:lnL>
                    <a:lnR w="12700" cap="flat" cmpd="sng" algn="ctr">
                      <a:solidFill>
                        <a:srgbClr val="2BB4B6"/>
                      </a:solidFill>
                      <a:prstDash val="solid"/>
                      <a:round/>
                      <a:headEnd type="none" w="med" len="med"/>
                      <a:tailEnd type="none" w="med" len="med"/>
                    </a:lnR>
                    <a:lnT w="12700" cap="flat" cmpd="sng" algn="ctr">
                      <a:solidFill>
                        <a:srgbClr val="2BB4B6"/>
                      </a:solidFill>
                      <a:prstDash val="solid"/>
                      <a:round/>
                      <a:headEnd type="none" w="med" len="med"/>
                      <a:tailEnd type="none" w="med" len="med"/>
                    </a:lnT>
                    <a:lnB w="12700" cap="flat" cmpd="sng" algn="ctr">
                      <a:solidFill>
                        <a:srgbClr val="2BB4B6"/>
                      </a:solidFill>
                      <a:prstDash val="solid"/>
                      <a:round/>
                      <a:headEnd type="none" w="med" len="med"/>
                      <a:tailEnd type="none" w="med" len="med"/>
                    </a:lnB>
                    <a:solidFill>
                      <a:srgbClr val="D0F3F4"/>
                    </a:solidFill>
                  </a:tcPr>
                </a:tc>
                <a:extLst>
                  <a:ext uri="{0D108BD9-81ED-4DB2-BD59-A6C34878D82A}">
                    <a16:rowId xmlns:a16="http://schemas.microsoft.com/office/drawing/2014/main" val="791413331"/>
                  </a:ext>
                </a:extLst>
              </a:tr>
              <a:tr h="1461922">
                <a:tc>
                  <a:txBody>
                    <a:bodyPr/>
                    <a:lstStyle/>
                    <a:p>
                      <a:pPr marL="342900" marR="0" lvl="0" indent="-342900" algn="l">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Set up a good place to conduct interviews, ensuring that the location is somewhere close to where other participants are waiting, but far enough away to ensure others do not hear the interview. </a:t>
                      </a:r>
                      <a:endParaRPr lang="en-US" sz="15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Invite, one at a time, a participant to sit next to you.</a:t>
                      </a:r>
                      <a:endParaRPr lang="en-US" sz="15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Conduct the speed interviews, using your interview guide and the information recording form. </a:t>
                      </a:r>
                      <a:endParaRPr lang="en-US" sz="15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a:lnSpc>
                          <a:spcPct val="115000"/>
                        </a:lnSpc>
                        <a:spcBef>
                          <a:spcPts val="0"/>
                        </a:spcBef>
                        <a:spcAft>
                          <a:spcPts val="0"/>
                        </a:spcAft>
                        <a:buFont typeface="+mj-lt"/>
                        <a:buAutoNum type="arabicPeriod"/>
                      </a:pPr>
                      <a:r>
                        <a:rPr lang="en-US" sz="12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Thank the participant and call the next participant to the interview area. </a:t>
                      </a:r>
                      <a:endParaRPr lang="en-US" sz="15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2" marR="57752" marT="0" marB="0" anchor="ctr">
                    <a:lnL w="12700" cap="flat" cmpd="sng" algn="ctr">
                      <a:solidFill>
                        <a:srgbClr val="2BB4B6"/>
                      </a:solidFill>
                      <a:prstDash val="solid"/>
                      <a:round/>
                      <a:headEnd type="none" w="med" len="med"/>
                      <a:tailEnd type="none" w="med" len="med"/>
                    </a:lnL>
                    <a:lnR w="12700" cap="flat" cmpd="sng" algn="ctr">
                      <a:solidFill>
                        <a:srgbClr val="2BB4B6"/>
                      </a:solidFill>
                      <a:prstDash val="solid"/>
                      <a:round/>
                      <a:headEnd type="none" w="med" len="med"/>
                      <a:tailEnd type="none" w="med" len="med"/>
                    </a:lnR>
                    <a:lnT w="12700" cap="flat" cmpd="sng" algn="ctr">
                      <a:solidFill>
                        <a:srgbClr val="2BB4B6"/>
                      </a:solidFill>
                      <a:prstDash val="solid"/>
                      <a:round/>
                      <a:headEnd type="none" w="med" len="med"/>
                      <a:tailEnd type="none" w="med" len="med"/>
                    </a:lnT>
                    <a:lnB w="12700" cap="flat" cmpd="sng" algn="ctr">
                      <a:solidFill>
                        <a:srgbClr val="2BB4B6"/>
                      </a:solidFill>
                      <a:prstDash val="solid"/>
                      <a:round/>
                      <a:headEnd type="none" w="med" len="med"/>
                      <a:tailEnd type="none" w="med" len="med"/>
                    </a:lnB>
                    <a:solidFill>
                      <a:srgbClr val="FFFFFF"/>
                    </a:solidFill>
                  </a:tcPr>
                </a:tc>
                <a:extLst>
                  <a:ext uri="{0D108BD9-81ED-4DB2-BD59-A6C34878D82A}">
                    <a16:rowId xmlns:a16="http://schemas.microsoft.com/office/drawing/2014/main" val="2012104366"/>
                  </a:ext>
                </a:extLst>
              </a:tr>
              <a:tr h="214823">
                <a:tc>
                  <a:txBody>
                    <a:bodyPr/>
                    <a:lstStyle/>
                    <a:p>
                      <a:pPr marL="0" marR="0" algn="l">
                        <a:lnSpc>
                          <a:spcPct val="115000"/>
                        </a:lnSpc>
                        <a:spcBef>
                          <a:spcPts val="0"/>
                        </a:spcBef>
                        <a:spcAft>
                          <a:spcPts val="0"/>
                        </a:spcAft>
                      </a:pPr>
                      <a:r>
                        <a:rPr lang="en-US" sz="1200" i="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Source: Adapted from Social Networks and Health, Valente, 2010.</a:t>
                      </a:r>
                      <a:endParaRPr lang="en-US" sz="15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752" marR="57752" marT="0" marB="0" anchor="ctr">
                    <a:lnL w="12700" cap="flat" cmpd="sng" algn="ctr">
                      <a:solidFill>
                        <a:srgbClr val="2BB4B6"/>
                      </a:solidFill>
                      <a:prstDash val="solid"/>
                      <a:round/>
                      <a:headEnd type="none" w="med" len="med"/>
                      <a:tailEnd type="none" w="med" len="med"/>
                    </a:lnL>
                    <a:lnR w="12700" cap="flat" cmpd="sng" algn="ctr">
                      <a:solidFill>
                        <a:srgbClr val="2BB4B6"/>
                      </a:solidFill>
                      <a:prstDash val="solid"/>
                      <a:round/>
                      <a:headEnd type="none" w="med" len="med"/>
                      <a:tailEnd type="none" w="med" len="med"/>
                    </a:lnR>
                    <a:lnT w="12700" cap="flat" cmpd="sng" algn="ctr">
                      <a:solidFill>
                        <a:srgbClr val="2BB4B6"/>
                      </a:solidFill>
                      <a:prstDash val="solid"/>
                      <a:round/>
                      <a:headEnd type="none" w="med" len="med"/>
                      <a:tailEnd type="none" w="med" len="med"/>
                    </a:lnT>
                    <a:lnB w="12700" cap="flat" cmpd="sng" algn="ctr">
                      <a:solidFill>
                        <a:srgbClr val="2BB4B6"/>
                      </a:solidFill>
                      <a:prstDash val="solid"/>
                      <a:round/>
                      <a:headEnd type="none" w="med" len="med"/>
                      <a:tailEnd type="none" w="med" len="med"/>
                    </a:lnB>
                    <a:solidFill>
                      <a:srgbClr val="FFFFFF"/>
                    </a:solidFill>
                  </a:tcPr>
                </a:tc>
                <a:extLst>
                  <a:ext uri="{0D108BD9-81ED-4DB2-BD59-A6C34878D82A}">
                    <a16:rowId xmlns:a16="http://schemas.microsoft.com/office/drawing/2014/main" val="2572210919"/>
                  </a:ext>
                </a:extLst>
              </a:tr>
            </a:tbl>
          </a:graphicData>
        </a:graphic>
      </p:graphicFrame>
      <p:sp>
        <p:nvSpPr>
          <p:cNvPr id="22" name="Content Placeholder 21">
            <a:extLst>
              <a:ext uri="{FF2B5EF4-FFF2-40B4-BE49-F238E27FC236}">
                <a16:creationId xmlns:a16="http://schemas.microsoft.com/office/drawing/2014/main" id="{6DA7869E-91BA-3D47-97BC-5A5DB752C7DD}"/>
              </a:ext>
            </a:extLst>
          </p:cNvPr>
          <p:cNvSpPr>
            <a:spLocks noGrp="1"/>
          </p:cNvSpPr>
          <p:nvPr>
            <p:ph idx="1"/>
          </p:nvPr>
        </p:nvSpPr>
        <p:spPr>
          <a:xfrm>
            <a:off x="413567" y="999096"/>
            <a:ext cx="8595360" cy="1097280"/>
          </a:xfrm>
        </p:spPr>
        <p:txBody>
          <a:bodyPr>
            <a:normAutofit/>
          </a:bodyPr>
          <a:lstStyle/>
          <a:p>
            <a:r>
              <a:rPr lang="en-US" sz="2400" dirty="0"/>
              <a:t>Provided here is the guidance about the ‘My Social Networks’ Exercise and the approach used to conduct it. Use this to adapt to your context!</a:t>
            </a:r>
            <a:endParaRPr lang="en-US" sz="3200" dirty="0"/>
          </a:p>
        </p:txBody>
      </p:sp>
      <p:sp>
        <p:nvSpPr>
          <p:cNvPr id="44" name="Text Placeholder 43">
            <a:extLst>
              <a:ext uri="{FF2B5EF4-FFF2-40B4-BE49-F238E27FC236}">
                <a16:creationId xmlns:a16="http://schemas.microsoft.com/office/drawing/2014/main" id="{EF58C895-D2A9-BC47-A288-4432A83013B8}"/>
              </a:ext>
            </a:extLst>
          </p:cNvPr>
          <p:cNvSpPr>
            <a:spLocks noGrp="1"/>
          </p:cNvSpPr>
          <p:nvPr>
            <p:ph type="body" sz="quarter" idx="13"/>
          </p:nvPr>
        </p:nvSpPr>
        <p:spPr/>
        <p:txBody>
          <a:bodyPr/>
          <a:lstStyle/>
          <a:p>
            <a:r>
              <a:rPr lang="en-US" dirty="0"/>
              <a:t>PAGE 26</a:t>
            </a:r>
          </a:p>
        </p:txBody>
      </p:sp>
      <p:sp>
        <p:nvSpPr>
          <p:cNvPr id="46" name="Text Placeholder 45">
            <a:extLst>
              <a:ext uri="{FF2B5EF4-FFF2-40B4-BE49-F238E27FC236}">
                <a16:creationId xmlns:a16="http://schemas.microsoft.com/office/drawing/2014/main" id="{4EEC2268-565C-5849-885F-AAB6A0159476}"/>
              </a:ext>
            </a:extLst>
          </p:cNvPr>
          <p:cNvSpPr>
            <a:spLocks noGrp="1"/>
          </p:cNvSpPr>
          <p:nvPr>
            <p:ph type="body" sz="quarter" idx="15"/>
          </p:nvPr>
        </p:nvSpPr>
        <p:spPr/>
        <p:txBody>
          <a:bodyPr/>
          <a:lstStyle/>
          <a:p>
            <a:r>
              <a:rPr lang="en-US" dirty="0"/>
              <a:t>IN OFFICE </a:t>
            </a:r>
          </a:p>
        </p:txBody>
      </p:sp>
      <p:sp>
        <p:nvSpPr>
          <p:cNvPr id="21" name="Title 20">
            <a:extLst>
              <a:ext uri="{FF2B5EF4-FFF2-40B4-BE49-F238E27FC236}">
                <a16:creationId xmlns:a16="http://schemas.microsoft.com/office/drawing/2014/main" id="{5DDCC5F3-36EE-5D4A-9DCF-58E73BDA435D}"/>
              </a:ext>
            </a:extLst>
          </p:cNvPr>
          <p:cNvSpPr>
            <a:spLocks noGrp="1"/>
          </p:cNvSpPr>
          <p:nvPr>
            <p:ph type="title"/>
          </p:nvPr>
        </p:nvSpPr>
        <p:spPr/>
        <p:txBody>
          <a:bodyPr/>
          <a:lstStyle/>
          <a:p>
            <a:r>
              <a:rPr lang="en-US" dirty="0"/>
              <a:t>ADAPT THE ‘MY SOCIAL NETWORKS’ EXERCISE</a:t>
            </a:r>
          </a:p>
        </p:txBody>
      </p:sp>
      <p:sp>
        <p:nvSpPr>
          <p:cNvPr id="45" name="Text Placeholder 44">
            <a:extLst>
              <a:ext uri="{FF2B5EF4-FFF2-40B4-BE49-F238E27FC236}">
                <a16:creationId xmlns:a16="http://schemas.microsoft.com/office/drawing/2014/main" id="{B5D9B97E-D808-844A-853B-DEDF9E7CA3FD}"/>
              </a:ext>
            </a:extLst>
          </p:cNvPr>
          <p:cNvSpPr>
            <a:spLocks noGrp="1"/>
          </p:cNvSpPr>
          <p:nvPr>
            <p:ph type="body" sz="quarter" idx="14"/>
          </p:nvPr>
        </p:nvSpPr>
        <p:spPr/>
        <p:txBody>
          <a:bodyPr/>
          <a:lstStyle/>
          <a:p>
            <a:endParaRPr lang="en-US" dirty="0"/>
          </a:p>
        </p:txBody>
      </p:sp>
      <p:sp>
        <p:nvSpPr>
          <p:cNvPr id="2" name="Slide Number Placeholder 1">
            <a:extLst>
              <a:ext uri="{FF2B5EF4-FFF2-40B4-BE49-F238E27FC236}">
                <a16:creationId xmlns:a16="http://schemas.microsoft.com/office/drawing/2014/main" id="{B19C46B5-C4FE-3FD3-4587-776B58298085}"/>
              </a:ext>
            </a:extLst>
          </p:cNvPr>
          <p:cNvSpPr>
            <a:spLocks noGrp="1"/>
          </p:cNvSpPr>
          <p:nvPr>
            <p:ph type="sldNum" sz="quarter" idx="12"/>
          </p:nvPr>
        </p:nvSpPr>
        <p:spPr/>
        <p:txBody>
          <a:bodyPr/>
          <a:lstStyle/>
          <a:p>
            <a:fld id="{5805A9EC-108B-40EA-95FB-2468C466EA14}" type="slidenum">
              <a:rPr lang="en-US" smtClean="0"/>
              <a:t>93</a:t>
            </a:fld>
            <a:endParaRPr lang="en-US" dirty="0"/>
          </a:p>
        </p:txBody>
      </p:sp>
    </p:spTree>
    <p:extLst>
      <p:ext uri="{BB962C8B-B14F-4D97-AF65-F5344CB8AC3E}">
        <p14:creationId xmlns:p14="http://schemas.microsoft.com/office/powerpoint/2010/main" val="1755916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50CCDD-598E-9042-91CB-71991E27D51C}"/>
              </a:ext>
            </a:extLst>
          </p:cNvPr>
          <p:cNvSpPr>
            <a:spLocks noGrp="1"/>
          </p:cNvSpPr>
          <p:nvPr>
            <p:ph idx="1"/>
          </p:nvPr>
        </p:nvSpPr>
        <p:spPr/>
        <p:txBody>
          <a:bodyPr/>
          <a:lstStyle/>
          <a:p>
            <a:r>
              <a:rPr lang="en-US" dirty="0"/>
              <a:t>Once you’re familiar with the ‘My Social Networks’ Activity, and have adapted it to your program context, move to create an interview guide to use in fieldwork. </a:t>
            </a:r>
          </a:p>
          <a:p>
            <a:r>
              <a:rPr lang="en-US" b="1" i="1" dirty="0"/>
              <a:t>Note</a:t>
            </a:r>
            <a:r>
              <a:rPr lang="en-US" i="1" dirty="0"/>
              <a:t>: Depending on your main population groups and behaviors of interest, you may need to develop multiple interview guides for each group/behavior! </a:t>
            </a:r>
          </a:p>
          <a:p>
            <a:endParaRPr lang="en-US" dirty="0"/>
          </a:p>
        </p:txBody>
      </p:sp>
      <p:sp>
        <p:nvSpPr>
          <p:cNvPr id="7" name="Text Placeholder 6">
            <a:extLst>
              <a:ext uri="{FF2B5EF4-FFF2-40B4-BE49-F238E27FC236}">
                <a16:creationId xmlns:a16="http://schemas.microsoft.com/office/drawing/2014/main" id="{B657996C-A874-9042-94D3-7625A18CDE4B}"/>
              </a:ext>
            </a:extLst>
          </p:cNvPr>
          <p:cNvSpPr>
            <a:spLocks noGrp="1"/>
          </p:cNvSpPr>
          <p:nvPr>
            <p:ph type="body" sz="quarter" idx="13"/>
          </p:nvPr>
        </p:nvSpPr>
        <p:spPr/>
        <p:txBody>
          <a:bodyPr/>
          <a:lstStyle/>
          <a:p>
            <a:r>
              <a:rPr lang="en-US" dirty="0"/>
              <a:t>PAGE 27</a:t>
            </a:r>
          </a:p>
        </p:txBody>
      </p:sp>
      <p:sp>
        <p:nvSpPr>
          <p:cNvPr id="9" name="Text Placeholder 8">
            <a:extLst>
              <a:ext uri="{FF2B5EF4-FFF2-40B4-BE49-F238E27FC236}">
                <a16:creationId xmlns:a16="http://schemas.microsoft.com/office/drawing/2014/main" id="{587B05D0-32EA-3C4B-82FE-252EF1151DBF}"/>
              </a:ext>
            </a:extLst>
          </p:cNvPr>
          <p:cNvSpPr>
            <a:spLocks noGrp="1"/>
          </p:cNvSpPr>
          <p:nvPr>
            <p:ph type="body" sz="quarter" idx="15"/>
          </p:nvPr>
        </p:nvSpPr>
        <p:spPr/>
        <p:txBody>
          <a:bodyPr/>
          <a:lstStyle/>
          <a:p>
            <a:r>
              <a:rPr lang="en-US" dirty="0"/>
              <a:t>IN OFFICE </a:t>
            </a:r>
          </a:p>
        </p:txBody>
      </p:sp>
      <p:sp>
        <p:nvSpPr>
          <p:cNvPr id="2" name="Title 1"/>
          <p:cNvSpPr>
            <a:spLocks noGrp="1"/>
          </p:cNvSpPr>
          <p:nvPr>
            <p:ph type="title"/>
          </p:nvPr>
        </p:nvSpPr>
        <p:spPr/>
        <p:txBody>
          <a:bodyPr>
            <a:noAutofit/>
          </a:bodyPr>
          <a:lstStyle/>
          <a:p>
            <a:pPr algn="l">
              <a:lnSpc>
                <a:spcPct val="80000"/>
              </a:lnSpc>
            </a:pPr>
            <a:r>
              <a:rPr lang="en-US" dirty="0"/>
              <a:t>CREATE AN INTERVIEW GUIDE</a:t>
            </a:r>
          </a:p>
        </p:txBody>
      </p:sp>
      <p:sp>
        <p:nvSpPr>
          <p:cNvPr id="8" name="Text Placeholder 7">
            <a:extLst>
              <a:ext uri="{FF2B5EF4-FFF2-40B4-BE49-F238E27FC236}">
                <a16:creationId xmlns:a16="http://schemas.microsoft.com/office/drawing/2014/main" id="{17B745A5-6851-1D49-AEFC-DF0321256E9E}"/>
              </a:ext>
            </a:extLst>
          </p:cNvPr>
          <p:cNvSpPr>
            <a:spLocks noGrp="1"/>
          </p:cNvSpPr>
          <p:nvPr>
            <p:ph type="body" sz="quarter" idx="14"/>
          </p:nvPr>
        </p:nvSpPr>
        <p:spPr/>
        <p:txBody>
          <a:bodyPr/>
          <a:lstStyle/>
          <a:p>
            <a:endParaRPr lang="en-US" dirty="0"/>
          </a:p>
        </p:txBody>
      </p:sp>
      <p:sp>
        <p:nvSpPr>
          <p:cNvPr id="4" name="Slide Number Placeholder 3">
            <a:extLst>
              <a:ext uri="{FF2B5EF4-FFF2-40B4-BE49-F238E27FC236}">
                <a16:creationId xmlns:a16="http://schemas.microsoft.com/office/drawing/2014/main" id="{4921E006-C371-F237-4F0A-CDD302212686}"/>
              </a:ext>
            </a:extLst>
          </p:cNvPr>
          <p:cNvSpPr>
            <a:spLocks noGrp="1"/>
          </p:cNvSpPr>
          <p:nvPr>
            <p:ph type="sldNum" sz="quarter" idx="12"/>
          </p:nvPr>
        </p:nvSpPr>
        <p:spPr/>
        <p:txBody>
          <a:bodyPr/>
          <a:lstStyle/>
          <a:p>
            <a:fld id="{5805A9EC-108B-40EA-95FB-2468C466EA14}" type="slidenum">
              <a:rPr lang="en-US" smtClean="0"/>
              <a:t>94</a:t>
            </a:fld>
            <a:endParaRPr lang="en-US" dirty="0"/>
          </a:p>
        </p:txBody>
      </p:sp>
    </p:spTree>
    <p:extLst>
      <p:ext uri="{BB962C8B-B14F-4D97-AF65-F5344CB8AC3E}">
        <p14:creationId xmlns:p14="http://schemas.microsoft.com/office/powerpoint/2010/main" val="37340452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37558561"/>
              </p:ext>
            </p:extLst>
          </p:nvPr>
        </p:nvGraphicFramePr>
        <p:xfrm>
          <a:off x="1143000" y="1742884"/>
          <a:ext cx="7162800" cy="4959502"/>
        </p:xfrm>
        <a:graphic>
          <a:graphicData uri="http://schemas.openxmlformats.org/drawingml/2006/table">
            <a:tbl>
              <a:tblPr firstRow="1" firstCol="1" bandRow="1"/>
              <a:tblGrid>
                <a:gridCol w="1418377">
                  <a:extLst>
                    <a:ext uri="{9D8B030D-6E8A-4147-A177-3AD203B41FA5}">
                      <a16:colId xmlns:a16="http://schemas.microsoft.com/office/drawing/2014/main" val="957205328"/>
                    </a:ext>
                  </a:extLst>
                </a:gridCol>
                <a:gridCol w="5744423">
                  <a:extLst>
                    <a:ext uri="{9D8B030D-6E8A-4147-A177-3AD203B41FA5}">
                      <a16:colId xmlns:a16="http://schemas.microsoft.com/office/drawing/2014/main" val="3029815282"/>
                    </a:ext>
                  </a:extLst>
                </a:gridCol>
              </a:tblGrid>
              <a:tr h="323651">
                <a:tc gridSpan="2">
                  <a:txBody>
                    <a:bodyPr/>
                    <a:lstStyle/>
                    <a:p>
                      <a:pPr marL="0" marR="0">
                        <a:lnSpc>
                          <a:spcPct val="107000"/>
                        </a:lnSpc>
                        <a:spcBef>
                          <a:spcPts val="0"/>
                        </a:spcBef>
                        <a:spcAft>
                          <a:spcPts val="0"/>
                        </a:spcAft>
                      </a:pPr>
                      <a:r>
                        <a:rPr lang="en-US" sz="1600" b="0" dirty="0">
                          <a:solidFill>
                            <a:schemeClr val="bg1"/>
                          </a:solidFill>
                          <a:effectLst/>
                          <a:latin typeface="Tw Cen MT Condensed" panose="020B0606020104020203" pitchFamily="34" charset="0"/>
                          <a:ea typeface="Times New Roman" panose="02020603050405020304" pitchFamily="18" charset="0"/>
                          <a:cs typeface="Calibri" panose="020F0502020204030204" pitchFamily="34" charset="0"/>
                        </a:rPr>
                        <a:t>GUIDELINES FOR INTERVIEW GUIDE </a:t>
                      </a:r>
                      <a:endParaRPr lang="en-US" sz="105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646" marR="82646" marT="41323" marB="41323" anchor="ctr">
                    <a:lnL w="12700" cap="flat" cmpd="sng" algn="ctr">
                      <a:solidFill>
                        <a:srgbClr val="28A5A8"/>
                      </a:solidFill>
                      <a:prstDash val="solid"/>
                      <a:round/>
                      <a:headEnd type="none" w="med" len="med"/>
                      <a:tailEnd type="none" w="med" len="med"/>
                    </a:lnL>
                    <a:lnR w="12700" cap="flat" cmpd="sng" algn="ctr">
                      <a:solidFill>
                        <a:srgbClr val="28A5A8"/>
                      </a:solidFill>
                      <a:prstDash val="solid"/>
                      <a:round/>
                      <a:headEnd type="none" w="med" len="med"/>
                      <a:tailEnd type="none" w="med" len="med"/>
                    </a:lnR>
                    <a:lnT w="12700" cap="flat" cmpd="sng" algn="ctr">
                      <a:solidFill>
                        <a:srgbClr val="28A5A8"/>
                      </a:solidFill>
                      <a:prstDash val="solid"/>
                      <a:round/>
                      <a:headEnd type="none" w="med" len="med"/>
                      <a:tailEnd type="none" w="med" len="med"/>
                    </a:lnT>
                    <a:lnB w="12700" cap="flat" cmpd="sng" algn="ctr">
                      <a:solidFill>
                        <a:srgbClr val="28A5A8"/>
                      </a:solidFill>
                      <a:prstDash val="solid"/>
                      <a:round/>
                      <a:headEnd type="none" w="med" len="med"/>
                      <a:tailEnd type="none" w="med" len="med"/>
                    </a:lnB>
                    <a:solidFill>
                      <a:srgbClr val="2FC3C7"/>
                    </a:solidFill>
                  </a:tcPr>
                </a:tc>
                <a:tc hMerge="1">
                  <a:txBody>
                    <a:bodyPr/>
                    <a:lstStyle/>
                    <a:p>
                      <a:endParaRPr lang="en-US"/>
                    </a:p>
                  </a:txBody>
                  <a:tcPr/>
                </a:tc>
                <a:extLst>
                  <a:ext uri="{0D108BD9-81ED-4DB2-BD59-A6C34878D82A}">
                    <a16:rowId xmlns:a16="http://schemas.microsoft.com/office/drawing/2014/main" val="3236159409"/>
                  </a:ext>
                </a:extLst>
              </a:tr>
              <a:tr h="731917">
                <a:tc>
                  <a:txBody>
                    <a:bodyPr/>
                    <a:lstStyle/>
                    <a:p>
                      <a:pPr marL="0" marR="0" algn="l" defTabSz="914400" rtl="0" eaLnBrk="1" latinLnBrk="0" hangingPunct="1">
                        <a:lnSpc>
                          <a:spcPct val="107000"/>
                        </a:lnSpc>
                        <a:spcBef>
                          <a:spcPts val="0"/>
                        </a:spcBef>
                        <a:spcAft>
                          <a:spcPts val="0"/>
                        </a:spcAft>
                      </a:pPr>
                      <a:r>
                        <a:rPr lang="en-US" sz="11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Meeting information</a:t>
                      </a:r>
                    </a:p>
                  </a:txBody>
                  <a:tcPr marL="49133" marR="49133" marT="0" marB="0" anchor="ctr">
                    <a:lnL w="12700" cap="flat" cmpd="sng" algn="ctr">
                      <a:solidFill>
                        <a:srgbClr val="28A5A8"/>
                      </a:solidFill>
                      <a:prstDash val="solid"/>
                      <a:round/>
                      <a:headEnd type="none" w="med" len="med"/>
                      <a:tailEnd type="none" w="med" len="med"/>
                    </a:lnL>
                    <a:lnR w="12700" cap="flat" cmpd="sng" algn="ctr">
                      <a:solidFill>
                        <a:srgbClr val="28A5A8"/>
                      </a:solidFill>
                      <a:prstDash val="solid"/>
                      <a:round/>
                      <a:headEnd type="none" w="med" len="med"/>
                      <a:tailEnd type="none" w="med" len="med"/>
                    </a:lnR>
                    <a:lnT w="12700" cap="flat" cmpd="sng" algn="ctr">
                      <a:solidFill>
                        <a:srgbClr val="28A5A8"/>
                      </a:solidFill>
                      <a:prstDash val="solid"/>
                      <a:round/>
                      <a:headEnd type="none" w="med" len="med"/>
                      <a:tailEnd type="none" w="med" len="med"/>
                    </a:lnT>
                    <a:lnB w="12700" cap="flat" cmpd="sng" algn="ctr">
                      <a:solidFill>
                        <a:srgbClr val="28A5A8"/>
                      </a:solidFill>
                      <a:prstDash val="solid"/>
                      <a:round/>
                      <a:headEnd type="none" w="med" len="med"/>
                      <a:tailEnd type="none" w="med" len="med"/>
                    </a:lnB>
                    <a:solidFill>
                      <a:schemeClr val="accent3">
                        <a:lumMod val="20000"/>
                        <a:lumOff val="80000"/>
                      </a:schemeClr>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Create a summary section to collect general information on the number who participated, the group of interest they represent, occupation, in what place, on what day the meeting was held, and who facilitated the exercise.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133" marR="49133" marT="0" marB="0" anchor="ctr">
                    <a:lnL w="12700" cap="flat" cmpd="sng" algn="ctr">
                      <a:solidFill>
                        <a:srgbClr val="28A5A8"/>
                      </a:solidFill>
                      <a:prstDash val="solid"/>
                      <a:round/>
                      <a:headEnd type="none" w="med" len="med"/>
                      <a:tailEnd type="none" w="med" len="med"/>
                    </a:lnL>
                    <a:lnR w="12700" cap="flat" cmpd="sng" algn="ctr">
                      <a:solidFill>
                        <a:srgbClr val="28A5A8"/>
                      </a:solidFill>
                      <a:prstDash val="solid"/>
                      <a:round/>
                      <a:headEnd type="none" w="med" len="med"/>
                      <a:tailEnd type="none" w="med" len="med"/>
                    </a:lnR>
                    <a:lnT w="12700" cap="flat" cmpd="sng" algn="ctr">
                      <a:solidFill>
                        <a:srgbClr val="28A5A8"/>
                      </a:solidFill>
                      <a:prstDash val="solid"/>
                      <a:round/>
                      <a:headEnd type="none" w="med" len="med"/>
                      <a:tailEnd type="none" w="med" len="med"/>
                    </a:lnT>
                    <a:lnB w="12700" cap="flat" cmpd="sng" algn="ctr">
                      <a:solidFill>
                        <a:srgbClr val="28A5A8"/>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133065551"/>
                  </a:ext>
                </a:extLst>
              </a:tr>
              <a:tr h="2748010">
                <a:tc>
                  <a:txBody>
                    <a:bodyPr/>
                    <a:lstStyle/>
                    <a:p>
                      <a:pPr marL="0" marR="0" algn="l" defTabSz="914400" rtl="0" eaLnBrk="1" latinLnBrk="0" hangingPunct="1">
                        <a:lnSpc>
                          <a:spcPct val="107000"/>
                        </a:lnSpc>
                        <a:spcBef>
                          <a:spcPts val="0"/>
                        </a:spcBef>
                        <a:spcAft>
                          <a:spcPts val="0"/>
                        </a:spcAft>
                      </a:pPr>
                      <a:r>
                        <a:rPr lang="en-US" sz="11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good introduction</a:t>
                      </a:r>
                    </a:p>
                  </a:txBody>
                  <a:tcPr marL="49133" marR="49133" marT="0" marB="0" anchor="ctr">
                    <a:lnL w="12700" cap="flat" cmpd="sng" algn="ctr">
                      <a:solidFill>
                        <a:srgbClr val="28A5A8"/>
                      </a:solidFill>
                      <a:prstDash val="solid"/>
                      <a:round/>
                      <a:headEnd type="none" w="med" len="med"/>
                      <a:tailEnd type="none" w="med" len="med"/>
                    </a:lnL>
                    <a:lnR w="12700" cap="flat" cmpd="sng" algn="ctr">
                      <a:solidFill>
                        <a:srgbClr val="28A5A8"/>
                      </a:solidFill>
                      <a:prstDash val="solid"/>
                      <a:round/>
                      <a:headEnd type="none" w="med" len="med"/>
                      <a:tailEnd type="none" w="med" len="med"/>
                    </a:lnR>
                    <a:lnT w="12700" cap="flat" cmpd="sng" algn="ctr">
                      <a:solidFill>
                        <a:srgbClr val="28A5A8"/>
                      </a:solidFill>
                      <a:prstDash val="solid"/>
                      <a:round/>
                      <a:headEnd type="none" w="med" len="med"/>
                      <a:tailEnd type="none" w="med" len="med"/>
                    </a:lnT>
                    <a:lnB w="12700" cap="flat" cmpd="sng" algn="ctr">
                      <a:solidFill>
                        <a:srgbClr val="28A5A8"/>
                      </a:solidFill>
                      <a:prstDash val="solid"/>
                      <a:round/>
                      <a:headEnd type="none" w="med" len="med"/>
                      <a:tailEnd type="none" w="med" len="med"/>
                    </a:lnB>
                    <a:solidFill>
                      <a:schemeClr val="accent3">
                        <a:lumMod val="20000"/>
                        <a:lumOff val="80000"/>
                      </a:schemeClr>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Create an introduction section for the My Social Networks exercise that includes: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An introduction of the team</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The objective of the social norms exploration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Assure participants that what is discussed will not be shared outside the social norms exploration team except in very general terms.  They will not be identified by name or village (confidentiality).</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Obtaining the participants consent to speak with the team.  If not, they should feel free to leave.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Confirming that PARTICIPANTS ARE UNDER 18 YEARS, if present,  should already have advance permission to participate from a parent or career.  As you begin the interview, you should still ask whether the young one agrees to speak with the team (obtaining consent).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The questions to ask the participant(s)!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133" marR="49133" marT="0" marB="0" anchor="ctr">
                    <a:lnL w="12700" cap="flat" cmpd="sng" algn="ctr">
                      <a:solidFill>
                        <a:srgbClr val="28A5A8"/>
                      </a:solidFill>
                      <a:prstDash val="solid"/>
                      <a:round/>
                      <a:headEnd type="none" w="med" len="med"/>
                      <a:tailEnd type="none" w="med" len="med"/>
                    </a:lnL>
                    <a:lnR w="12700" cap="flat" cmpd="sng" algn="ctr">
                      <a:solidFill>
                        <a:srgbClr val="28A5A8"/>
                      </a:solidFill>
                      <a:prstDash val="solid"/>
                      <a:round/>
                      <a:headEnd type="none" w="med" len="med"/>
                      <a:tailEnd type="none" w="med" len="med"/>
                    </a:lnR>
                    <a:lnT w="12700" cap="flat" cmpd="sng" algn="ctr">
                      <a:solidFill>
                        <a:srgbClr val="28A5A8"/>
                      </a:solidFill>
                      <a:prstDash val="solid"/>
                      <a:round/>
                      <a:headEnd type="none" w="med" len="med"/>
                      <a:tailEnd type="none" w="med" len="med"/>
                    </a:lnT>
                    <a:lnB w="12700" cap="flat" cmpd="sng" algn="ctr">
                      <a:solidFill>
                        <a:srgbClr val="28A5A8"/>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29386777"/>
                  </a:ext>
                </a:extLst>
              </a:tr>
              <a:tr h="568575">
                <a:tc>
                  <a:txBody>
                    <a:bodyPr/>
                    <a:lstStyle/>
                    <a:p>
                      <a:pPr marL="0" marR="0" algn="l" defTabSz="914400" rtl="0" eaLnBrk="1" latinLnBrk="0" hangingPunct="1">
                        <a:lnSpc>
                          <a:spcPct val="107000"/>
                        </a:lnSpc>
                        <a:spcBef>
                          <a:spcPts val="0"/>
                        </a:spcBef>
                        <a:spcAft>
                          <a:spcPts val="0"/>
                        </a:spcAft>
                      </a:pPr>
                      <a:r>
                        <a:rPr lang="en-US" sz="11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Specific questions for your SNE</a:t>
                      </a:r>
                    </a:p>
                  </a:txBody>
                  <a:tcPr marL="49133" marR="49133" marT="0" marB="0" anchor="ctr">
                    <a:lnL w="12700" cap="flat" cmpd="sng" algn="ctr">
                      <a:solidFill>
                        <a:srgbClr val="28A5A8"/>
                      </a:solidFill>
                      <a:prstDash val="solid"/>
                      <a:round/>
                      <a:headEnd type="none" w="med" len="med"/>
                      <a:tailEnd type="none" w="med" len="med"/>
                    </a:lnL>
                    <a:lnR w="12700" cap="flat" cmpd="sng" algn="ctr">
                      <a:solidFill>
                        <a:srgbClr val="28A5A8"/>
                      </a:solidFill>
                      <a:prstDash val="solid"/>
                      <a:round/>
                      <a:headEnd type="none" w="med" len="med"/>
                      <a:tailEnd type="none" w="med" len="med"/>
                    </a:lnR>
                    <a:lnT w="12700" cap="flat" cmpd="sng" algn="ctr">
                      <a:solidFill>
                        <a:srgbClr val="28A5A8"/>
                      </a:solidFill>
                      <a:prstDash val="solid"/>
                      <a:round/>
                      <a:headEnd type="none" w="med" len="med"/>
                      <a:tailEnd type="none" w="med" len="med"/>
                    </a:lnT>
                    <a:lnB w="12700" cap="flat" cmpd="sng" algn="ctr">
                      <a:solidFill>
                        <a:srgbClr val="28A5A8"/>
                      </a:solidFill>
                      <a:prstDash val="solid"/>
                      <a:round/>
                      <a:headEnd type="none" w="med" len="med"/>
                      <a:tailEnd type="none" w="med" len="med"/>
                    </a:lnB>
                    <a:solidFill>
                      <a:schemeClr val="accent3">
                        <a:lumMod val="20000"/>
                        <a:lumOff val="80000"/>
                      </a:schemeClr>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Insert here the interview questions you developed in Activity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133" marR="49133" marT="0" marB="0" anchor="ctr">
                    <a:lnL w="12700" cap="flat" cmpd="sng" algn="ctr">
                      <a:solidFill>
                        <a:srgbClr val="28A5A8"/>
                      </a:solidFill>
                      <a:prstDash val="solid"/>
                      <a:round/>
                      <a:headEnd type="none" w="med" len="med"/>
                      <a:tailEnd type="none" w="med" len="med"/>
                    </a:lnL>
                    <a:lnR w="12700" cap="flat" cmpd="sng" algn="ctr">
                      <a:solidFill>
                        <a:srgbClr val="28A5A8"/>
                      </a:solidFill>
                      <a:prstDash val="solid"/>
                      <a:round/>
                      <a:headEnd type="none" w="med" len="med"/>
                      <a:tailEnd type="none" w="med" len="med"/>
                    </a:lnR>
                    <a:lnT w="12700" cap="flat" cmpd="sng" algn="ctr">
                      <a:solidFill>
                        <a:srgbClr val="28A5A8"/>
                      </a:solidFill>
                      <a:prstDash val="solid"/>
                      <a:round/>
                      <a:headEnd type="none" w="med" len="med"/>
                      <a:tailEnd type="none" w="med" len="med"/>
                    </a:lnT>
                    <a:lnB w="12700" cap="flat" cmpd="sng" algn="ctr">
                      <a:solidFill>
                        <a:srgbClr val="28A5A8"/>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314320886"/>
                  </a:ext>
                </a:extLst>
              </a:tr>
              <a:tr h="577973">
                <a:tc>
                  <a:txBody>
                    <a:bodyPr/>
                    <a:lstStyle/>
                    <a:p>
                      <a:pPr marL="0" marR="0" algn="l" defTabSz="914400" rtl="0" eaLnBrk="1" latinLnBrk="0" hangingPunct="1">
                        <a:lnSpc>
                          <a:spcPct val="107000"/>
                        </a:lnSpc>
                        <a:spcBef>
                          <a:spcPts val="0"/>
                        </a:spcBef>
                        <a:spcAft>
                          <a:spcPts val="0"/>
                        </a:spcAft>
                      </a:pPr>
                      <a:r>
                        <a:rPr lang="en-US" sz="11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nice ending</a:t>
                      </a:r>
                    </a:p>
                  </a:txBody>
                  <a:tcPr marL="49133" marR="49133" marT="0" marB="0" anchor="ctr">
                    <a:lnL w="12700" cap="flat" cmpd="sng" algn="ctr">
                      <a:solidFill>
                        <a:srgbClr val="28A5A8"/>
                      </a:solidFill>
                      <a:prstDash val="solid"/>
                      <a:round/>
                      <a:headEnd type="none" w="med" len="med"/>
                      <a:tailEnd type="none" w="med" len="med"/>
                    </a:lnL>
                    <a:lnR w="12700" cap="flat" cmpd="sng" algn="ctr">
                      <a:solidFill>
                        <a:srgbClr val="28A5A8"/>
                      </a:solidFill>
                      <a:prstDash val="solid"/>
                      <a:round/>
                      <a:headEnd type="none" w="med" len="med"/>
                      <a:tailEnd type="none" w="med" len="med"/>
                    </a:lnR>
                    <a:lnT w="12700" cap="flat" cmpd="sng" algn="ctr">
                      <a:solidFill>
                        <a:srgbClr val="28A5A8"/>
                      </a:solidFill>
                      <a:prstDash val="solid"/>
                      <a:round/>
                      <a:headEnd type="none" w="med" len="med"/>
                      <a:tailEnd type="none" w="med" len="med"/>
                    </a:lnT>
                    <a:lnB w="12700" cap="flat" cmpd="sng" algn="ctr">
                      <a:solidFill>
                        <a:srgbClr val="28A5A8"/>
                      </a:solidFill>
                      <a:prstDash val="solid"/>
                      <a:round/>
                      <a:headEnd type="none" w="med" len="med"/>
                      <a:tailEnd type="none" w="med" len="med"/>
                    </a:lnB>
                    <a:solidFill>
                      <a:schemeClr val="accent3">
                        <a:lumMod val="20000"/>
                        <a:lumOff val="80000"/>
                      </a:schemeClr>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Add an ending to the guide that: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Thanks the participant for her/his time and idea. Asks them if they have any questions for the team.</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133" marR="49133" marT="0" marB="0" anchor="ctr">
                    <a:lnL w="12700" cap="flat" cmpd="sng" algn="ctr">
                      <a:solidFill>
                        <a:srgbClr val="28A5A8"/>
                      </a:solidFill>
                      <a:prstDash val="solid"/>
                      <a:round/>
                      <a:headEnd type="none" w="med" len="med"/>
                      <a:tailEnd type="none" w="med" len="med"/>
                    </a:lnL>
                    <a:lnR w="12700" cap="flat" cmpd="sng" algn="ctr">
                      <a:solidFill>
                        <a:srgbClr val="28A5A8"/>
                      </a:solidFill>
                      <a:prstDash val="solid"/>
                      <a:round/>
                      <a:headEnd type="none" w="med" len="med"/>
                      <a:tailEnd type="none" w="med" len="med"/>
                    </a:lnR>
                    <a:lnT w="12700" cap="flat" cmpd="sng" algn="ctr">
                      <a:solidFill>
                        <a:srgbClr val="28A5A8"/>
                      </a:solidFill>
                      <a:prstDash val="solid"/>
                      <a:round/>
                      <a:headEnd type="none" w="med" len="med"/>
                      <a:tailEnd type="none" w="med" len="med"/>
                    </a:lnT>
                    <a:lnB w="12700" cap="flat" cmpd="sng" algn="ctr">
                      <a:solidFill>
                        <a:srgbClr val="28A5A8"/>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570577834"/>
                  </a:ext>
                </a:extLst>
              </a:tr>
            </a:tbl>
          </a:graphicData>
        </a:graphic>
      </p:graphicFrame>
      <p:sp>
        <p:nvSpPr>
          <p:cNvPr id="17" name="Content Placeholder 16">
            <a:extLst>
              <a:ext uri="{FF2B5EF4-FFF2-40B4-BE49-F238E27FC236}">
                <a16:creationId xmlns:a16="http://schemas.microsoft.com/office/drawing/2014/main" id="{D1924769-FC65-5641-928D-6184F4A1EBE6}"/>
              </a:ext>
            </a:extLst>
          </p:cNvPr>
          <p:cNvSpPr>
            <a:spLocks noGrp="1"/>
          </p:cNvSpPr>
          <p:nvPr>
            <p:ph idx="1"/>
          </p:nvPr>
        </p:nvSpPr>
        <p:spPr>
          <a:xfrm>
            <a:off x="421588" y="828484"/>
            <a:ext cx="8595360" cy="1248835"/>
          </a:xfrm>
        </p:spPr>
        <p:txBody>
          <a:bodyPr>
            <a:normAutofit/>
          </a:bodyPr>
          <a:lstStyle/>
          <a:p>
            <a:r>
              <a:rPr lang="en-US" sz="2400" dirty="0"/>
              <a:t>In the annexes in the SNET, you will find a template you can use to adapt to complete the development of a guide. </a:t>
            </a:r>
          </a:p>
        </p:txBody>
      </p:sp>
      <p:sp>
        <p:nvSpPr>
          <p:cNvPr id="21" name="Text Placeholder 20">
            <a:extLst>
              <a:ext uri="{FF2B5EF4-FFF2-40B4-BE49-F238E27FC236}">
                <a16:creationId xmlns:a16="http://schemas.microsoft.com/office/drawing/2014/main" id="{EA2615D6-F91D-9648-B7B1-BBF0E71363F6}"/>
              </a:ext>
            </a:extLst>
          </p:cNvPr>
          <p:cNvSpPr>
            <a:spLocks noGrp="1"/>
          </p:cNvSpPr>
          <p:nvPr>
            <p:ph type="body" sz="quarter" idx="13"/>
          </p:nvPr>
        </p:nvSpPr>
        <p:spPr/>
        <p:txBody>
          <a:bodyPr/>
          <a:lstStyle/>
          <a:p>
            <a:r>
              <a:rPr lang="en-US" dirty="0"/>
              <a:t>PAGE 27</a:t>
            </a:r>
          </a:p>
        </p:txBody>
      </p:sp>
      <p:sp>
        <p:nvSpPr>
          <p:cNvPr id="22" name="Text Placeholder 21">
            <a:extLst>
              <a:ext uri="{FF2B5EF4-FFF2-40B4-BE49-F238E27FC236}">
                <a16:creationId xmlns:a16="http://schemas.microsoft.com/office/drawing/2014/main" id="{FFC88D5D-9D9A-9A4B-A24A-A24B6991C34F}"/>
              </a:ext>
            </a:extLst>
          </p:cNvPr>
          <p:cNvSpPr>
            <a:spLocks noGrp="1"/>
          </p:cNvSpPr>
          <p:nvPr>
            <p:ph type="body" sz="quarter" idx="14"/>
          </p:nvPr>
        </p:nvSpPr>
        <p:spPr/>
        <p:txBody>
          <a:bodyPr/>
          <a:lstStyle/>
          <a:p>
            <a:endParaRPr lang="en-US" dirty="0"/>
          </a:p>
        </p:txBody>
      </p:sp>
      <p:sp>
        <p:nvSpPr>
          <p:cNvPr id="23" name="Text Placeholder 22">
            <a:extLst>
              <a:ext uri="{FF2B5EF4-FFF2-40B4-BE49-F238E27FC236}">
                <a16:creationId xmlns:a16="http://schemas.microsoft.com/office/drawing/2014/main" id="{05401CB7-589A-304D-BEB7-F8C5FE7C9C4A}"/>
              </a:ext>
            </a:extLst>
          </p:cNvPr>
          <p:cNvSpPr>
            <a:spLocks noGrp="1"/>
          </p:cNvSpPr>
          <p:nvPr>
            <p:ph type="body" sz="quarter" idx="15"/>
          </p:nvPr>
        </p:nvSpPr>
        <p:spPr/>
        <p:txBody>
          <a:bodyPr/>
          <a:lstStyle/>
          <a:p>
            <a:r>
              <a:rPr lang="en-US" dirty="0"/>
              <a:t>IN OFFICE </a:t>
            </a:r>
          </a:p>
        </p:txBody>
      </p:sp>
      <p:sp>
        <p:nvSpPr>
          <p:cNvPr id="16" name="Title 15">
            <a:extLst>
              <a:ext uri="{FF2B5EF4-FFF2-40B4-BE49-F238E27FC236}">
                <a16:creationId xmlns:a16="http://schemas.microsoft.com/office/drawing/2014/main" id="{A310FF00-E1C8-9B4F-9E88-5B83E1C59DC7}"/>
              </a:ext>
            </a:extLst>
          </p:cNvPr>
          <p:cNvSpPr>
            <a:spLocks noGrp="1"/>
          </p:cNvSpPr>
          <p:nvPr>
            <p:ph type="title"/>
          </p:nvPr>
        </p:nvSpPr>
        <p:spPr>
          <a:xfrm>
            <a:off x="421588" y="0"/>
            <a:ext cx="8595360" cy="914400"/>
          </a:xfrm>
        </p:spPr>
        <p:txBody>
          <a:bodyPr/>
          <a:lstStyle/>
          <a:p>
            <a:r>
              <a:rPr lang="en-US" dirty="0"/>
              <a:t>CREATE AN INTERVIEW GUIDE</a:t>
            </a:r>
          </a:p>
        </p:txBody>
      </p:sp>
      <p:sp>
        <p:nvSpPr>
          <p:cNvPr id="2" name="Slide Number Placeholder 1">
            <a:extLst>
              <a:ext uri="{FF2B5EF4-FFF2-40B4-BE49-F238E27FC236}">
                <a16:creationId xmlns:a16="http://schemas.microsoft.com/office/drawing/2014/main" id="{DCEFF67B-546A-A4A1-18B5-73BCB00094D6}"/>
              </a:ext>
            </a:extLst>
          </p:cNvPr>
          <p:cNvSpPr>
            <a:spLocks noGrp="1"/>
          </p:cNvSpPr>
          <p:nvPr>
            <p:ph type="sldNum" sz="quarter" idx="12"/>
          </p:nvPr>
        </p:nvSpPr>
        <p:spPr/>
        <p:txBody>
          <a:bodyPr/>
          <a:lstStyle/>
          <a:p>
            <a:fld id="{5805A9EC-108B-40EA-95FB-2468C466EA14}" type="slidenum">
              <a:rPr lang="en-US" smtClean="0"/>
              <a:t>95</a:t>
            </a:fld>
            <a:endParaRPr lang="en-US" dirty="0"/>
          </a:p>
        </p:txBody>
      </p:sp>
    </p:spTree>
    <p:extLst>
      <p:ext uri="{BB962C8B-B14F-4D97-AF65-F5344CB8AC3E}">
        <p14:creationId xmlns:p14="http://schemas.microsoft.com/office/powerpoint/2010/main" val="3165970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9075D75-FE72-CC45-9D34-0504DD656382}"/>
              </a:ext>
            </a:extLst>
          </p:cNvPr>
          <p:cNvSpPr>
            <a:spLocks noGrp="1"/>
          </p:cNvSpPr>
          <p:nvPr>
            <p:ph idx="1"/>
          </p:nvPr>
        </p:nvSpPr>
        <p:spPr/>
        <p:txBody>
          <a:bodyPr/>
          <a:lstStyle/>
          <a:p>
            <a:r>
              <a:rPr lang="en-US" dirty="0"/>
              <a:t>Once you’re at this point, you should have your adapted guides and have practiced them.</a:t>
            </a:r>
          </a:p>
          <a:p>
            <a:r>
              <a:rPr lang="en-US" dirty="0"/>
              <a:t>To continue with Phase 2, the core and field teams organize field work, including visiting sites and invitations to main population groups to participate in these rapid interviews. </a:t>
            </a:r>
          </a:p>
          <a:p>
            <a:endParaRPr lang="en-US" dirty="0"/>
          </a:p>
        </p:txBody>
      </p:sp>
      <p:sp>
        <p:nvSpPr>
          <p:cNvPr id="12" name="Text Placeholder 11">
            <a:extLst>
              <a:ext uri="{FF2B5EF4-FFF2-40B4-BE49-F238E27FC236}">
                <a16:creationId xmlns:a16="http://schemas.microsoft.com/office/drawing/2014/main" id="{4F62412B-6DFF-3440-8F5A-EB9C9A4800E8}"/>
              </a:ext>
            </a:extLst>
          </p:cNvPr>
          <p:cNvSpPr>
            <a:spLocks noGrp="1"/>
          </p:cNvSpPr>
          <p:nvPr>
            <p:ph type="body" sz="quarter" idx="13"/>
          </p:nvPr>
        </p:nvSpPr>
        <p:spPr/>
        <p:txBody>
          <a:bodyPr/>
          <a:lstStyle/>
          <a:p>
            <a:r>
              <a:rPr lang="en-US" dirty="0"/>
              <a:t>PAGES 28-29</a:t>
            </a:r>
          </a:p>
        </p:txBody>
      </p:sp>
      <p:sp>
        <p:nvSpPr>
          <p:cNvPr id="15" name="Text Placeholder 14">
            <a:extLst>
              <a:ext uri="{FF2B5EF4-FFF2-40B4-BE49-F238E27FC236}">
                <a16:creationId xmlns:a16="http://schemas.microsoft.com/office/drawing/2014/main" id="{71D72778-E9FF-C04F-9650-3E0BB616AF44}"/>
              </a:ext>
            </a:extLst>
          </p:cNvPr>
          <p:cNvSpPr>
            <a:spLocks noGrp="1"/>
          </p:cNvSpPr>
          <p:nvPr>
            <p:ph type="body" sz="quarter" idx="14"/>
          </p:nvPr>
        </p:nvSpPr>
        <p:spPr/>
        <p:txBody>
          <a:bodyPr/>
          <a:lstStyle/>
          <a:p>
            <a:endParaRPr lang="en-US" dirty="0"/>
          </a:p>
        </p:txBody>
      </p:sp>
      <p:sp>
        <p:nvSpPr>
          <p:cNvPr id="16" name="Text Placeholder 15">
            <a:extLst>
              <a:ext uri="{FF2B5EF4-FFF2-40B4-BE49-F238E27FC236}">
                <a16:creationId xmlns:a16="http://schemas.microsoft.com/office/drawing/2014/main" id="{BD7C6604-B239-364B-8E9F-BB9AD10E2BA0}"/>
              </a:ext>
            </a:extLst>
          </p:cNvPr>
          <p:cNvSpPr>
            <a:spLocks noGrp="1"/>
          </p:cNvSpPr>
          <p:nvPr>
            <p:ph type="body" sz="quarter" idx="15"/>
          </p:nvPr>
        </p:nvSpPr>
        <p:spPr/>
        <p:txBody>
          <a:bodyPr>
            <a:normAutofit lnSpcReduction="10000"/>
          </a:bodyPr>
          <a:lstStyle/>
          <a:p>
            <a:r>
              <a:rPr lang="en-US" dirty="0"/>
              <a:t>IN OFFICE/WITH COMMUNITIES</a:t>
            </a:r>
          </a:p>
        </p:txBody>
      </p:sp>
      <p:sp>
        <p:nvSpPr>
          <p:cNvPr id="2" name="Title 1"/>
          <p:cNvSpPr>
            <a:spLocks noGrp="1"/>
          </p:cNvSpPr>
          <p:nvPr>
            <p:ph type="title"/>
          </p:nvPr>
        </p:nvSpPr>
        <p:spPr/>
        <p:txBody>
          <a:bodyPr/>
          <a:lstStyle/>
          <a:p>
            <a:r>
              <a:rPr lang="en-US" dirty="0"/>
              <a:t>PREPARE FOR FIELDWORK</a:t>
            </a:r>
          </a:p>
        </p:txBody>
      </p:sp>
      <p:sp>
        <p:nvSpPr>
          <p:cNvPr id="3" name="Slide Number Placeholder 2">
            <a:extLst>
              <a:ext uri="{FF2B5EF4-FFF2-40B4-BE49-F238E27FC236}">
                <a16:creationId xmlns:a16="http://schemas.microsoft.com/office/drawing/2014/main" id="{4E1BD2FD-A590-C557-5C66-A5D7C5A84922}"/>
              </a:ext>
            </a:extLst>
          </p:cNvPr>
          <p:cNvSpPr>
            <a:spLocks noGrp="1"/>
          </p:cNvSpPr>
          <p:nvPr>
            <p:ph type="sldNum" sz="quarter" idx="12"/>
          </p:nvPr>
        </p:nvSpPr>
        <p:spPr/>
        <p:txBody>
          <a:bodyPr/>
          <a:lstStyle/>
          <a:p>
            <a:fld id="{5805A9EC-108B-40EA-95FB-2468C466EA14}" type="slidenum">
              <a:rPr lang="en-US" smtClean="0"/>
              <a:t>96</a:t>
            </a:fld>
            <a:endParaRPr lang="en-US" dirty="0"/>
          </a:p>
        </p:txBody>
      </p:sp>
    </p:spTree>
    <p:extLst>
      <p:ext uri="{BB962C8B-B14F-4D97-AF65-F5344CB8AC3E}">
        <p14:creationId xmlns:p14="http://schemas.microsoft.com/office/powerpoint/2010/main" val="5589258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D0E68FC-C26B-47F3-9A72-47388E7D656F}"/>
              </a:ext>
            </a:extLst>
          </p:cNvPr>
          <p:cNvSpPr txBox="1">
            <a:spLocks/>
          </p:cNvSpPr>
          <p:nvPr/>
        </p:nvSpPr>
        <p:spPr>
          <a:xfrm>
            <a:off x="764822" y="2286000"/>
            <a:ext cx="10588978" cy="3276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ü"/>
              <a:defRPr sz="3200" kern="1200">
                <a:solidFill>
                  <a:schemeClr val="tx1">
                    <a:lumMod val="50000"/>
                    <a:lumOff val="50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50000"/>
                    <a:lumOff val="50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endParaRPr kumimoji="0" lang="en-US" i="0" u="none" strike="noStrike" kern="1200" cap="none" spc="0" normalizeH="0" baseline="0" noProof="0" dirty="0">
              <a:ln>
                <a:noFill/>
              </a:ln>
              <a:solidFill>
                <a:srgbClr val="393941"/>
              </a:solidFill>
              <a:effectLst/>
              <a:uLnTx/>
              <a:uFillTx/>
              <a:latin typeface="Calibri"/>
            </a:endParaRPr>
          </a:p>
        </p:txBody>
      </p:sp>
      <p:sp>
        <p:nvSpPr>
          <p:cNvPr id="13" name="Content Placeholder 12">
            <a:extLst>
              <a:ext uri="{FF2B5EF4-FFF2-40B4-BE49-F238E27FC236}">
                <a16:creationId xmlns:a16="http://schemas.microsoft.com/office/drawing/2014/main" id="{7F20547D-06D9-4E40-A7F4-E9F30435E9FA}"/>
              </a:ext>
            </a:extLst>
          </p:cNvPr>
          <p:cNvSpPr>
            <a:spLocks noGrp="1"/>
          </p:cNvSpPr>
          <p:nvPr>
            <p:ph idx="1"/>
          </p:nvPr>
        </p:nvSpPr>
        <p:spPr>
          <a:xfrm>
            <a:off x="421588" y="1738423"/>
            <a:ext cx="8595360" cy="5029200"/>
          </a:xfrm>
        </p:spPr>
        <p:txBody>
          <a:bodyPr/>
          <a:lstStyle/>
          <a:p>
            <a:pPr>
              <a:defRPr/>
            </a:pPr>
            <a:r>
              <a:rPr lang="en-US" b="1" dirty="0"/>
              <a:t>Field work begins</a:t>
            </a:r>
            <a:r>
              <a:rPr lang="en-US" dirty="0"/>
              <a:t>! </a:t>
            </a:r>
          </a:p>
          <a:p>
            <a:pPr>
              <a:defRPr/>
            </a:pPr>
            <a:r>
              <a:rPr lang="en-US" dirty="0"/>
              <a:t>Speed interviews are conducted with main population groups and are often done by multiple field teams in the same site. </a:t>
            </a:r>
          </a:p>
          <a:p>
            <a:pPr>
              <a:defRPr/>
            </a:pPr>
            <a:r>
              <a:rPr lang="en-US" dirty="0"/>
              <a:t>These are often over 1 day, and across sites. If teams are small, it may take more time to reach all sites. </a:t>
            </a:r>
          </a:p>
          <a:p>
            <a:endParaRPr lang="en-US" dirty="0"/>
          </a:p>
        </p:txBody>
      </p:sp>
      <p:sp>
        <p:nvSpPr>
          <p:cNvPr id="14" name="Text Placeholder 13">
            <a:extLst>
              <a:ext uri="{FF2B5EF4-FFF2-40B4-BE49-F238E27FC236}">
                <a16:creationId xmlns:a16="http://schemas.microsoft.com/office/drawing/2014/main" id="{5BE8713D-DE12-7744-9CA2-3F4B73E02BE0}"/>
              </a:ext>
            </a:extLst>
          </p:cNvPr>
          <p:cNvSpPr>
            <a:spLocks noGrp="1"/>
          </p:cNvSpPr>
          <p:nvPr>
            <p:ph type="body" sz="quarter" idx="13"/>
          </p:nvPr>
        </p:nvSpPr>
        <p:spPr/>
        <p:txBody>
          <a:bodyPr/>
          <a:lstStyle/>
          <a:p>
            <a:r>
              <a:rPr lang="en-US" dirty="0"/>
              <a:t>PAGES 29-30</a:t>
            </a:r>
          </a:p>
        </p:txBody>
      </p:sp>
      <p:sp>
        <p:nvSpPr>
          <p:cNvPr id="15" name="Text Placeholder 14">
            <a:extLst>
              <a:ext uri="{FF2B5EF4-FFF2-40B4-BE49-F238E27FC236}">
                <a16:creationId xmlns:a16="http://schemas.microsoft.com/office/drawing/2014/main" id="{B0875E0D-B623-4949-9BDE-C76060E5A200}"/>
              </a:ext>
            </a:extLst>
          </p:cNvPr>
          <p:cNvSpPr>
            <a:spLocks noGrp="1"/>
          </p:cNvSpPr>
          <p:nvPr>
            <p:ph type="body" sz="quarter" idx="14"/>
          </p:nvPr>
        </p:nvSpPr>
        <p:spPr/>
        <p:txBody>
          <a:bodyPr/>
          <a:lstStyle/>
          <a:p>
            <a:endParaRPr lang="en-US" dirty="0"/>
          </a:p>
        </p:txBody>
      </p:sp>
      <p:sp>
        <p:nvSpPr>
          <p:cNvPr id="16" name="Text Placeholder 15">
            <a:extLst>
              <a:ext uri="{FF2B5EF4-FFF2-40B4-BE49-F238E27FC236}">
                <a16:creationId xmlns:a16="http://schemas.microsoft.com/office/drawing/2014/main" id="{F19A6854-E8C2-9B43-B211-CF39B2F4F2EE}"/>
              </a:ext>
            </a:extLst>
          </p:cNvPr>
          <p:cNvSpPr>
            <a:spLocks noGrp="1"/>
          </p:cNvSpPr>
          <p:nvPr>
            <p:ph type="body" sz="quarter" idx="15"/>
          </p:nvPr>
        </p:nvSpPr>
        <p:spPr/>
        <p:txBody>
          <a:bodyPr>
            <a:normAutofit lnSpcReduction="10000"/>
          </a:bodyPr>
          <a:lstStyle/>
          <a:p>
            <a:r>
              <a:rPr lang="en-US" dirty="0"/>
              <a:t>WITH COMMUNITIES</a:t>
            </a:r>
          </a:p>
        </p:txBody>
      </p:sp>
      <p:sp>
        <p:nvSpPr>
          <p:cNvPr id="12" name="Title 11">
            <a:extLst>
              <a:ext uri="{FF2B5EF4-FFF2-40B4-BE49-F238E27FC236}">
                <a16:creationId xmlns:a16="http://schemas.microsoft.com/office/drawing/2014/main" id="{7440A456-DAA6-3B4B-98B5-CEC8B2E94A86}"/>
              </a:ext>
            </a:extLst>
          </p:cNvPr>
          <p:cNvSpPr>
            <a:spLocks noGrp="1"/>
          </p:cNvSpPr>
          <p:nvPr>
            <p:ph type="title"/>
          </p:nvPr>
        </p:nvSpPr>
        <p:spPr>
          <a:xfrm>
            <a:off x="393514" y="247291"/>
            <a:ext cx="8595360" cy="1334218"/>
          </a:xfrm>
        </p:spPr>
        <p:txBody>
          <a:bodyPr>
            <a:normAutofit/>
          </a:bodyPr>
          <a:lstStyle/>
          <a:p>
            <a:r>
              <a:rPr lang="en-US" dirty="0"/>
              <a:t>CONDUCT SPEED INTERVIEWS WITH THE MAIN POPULATION GROUP(S)</a:t>
            </a:r>
          </a:p>
        </p:txBody>
      </p:sp>
      <p:sp>
        <p:nvSpPr>
          <p:cNvPr id="2" name="Slide Number Placeholder 1">
            <a:extLst>
              <a:ext uri="{FF2B5EF4-FFF2-40B4-BE49-F238E27FC236}">
                <a16:creationId xmlns:a16="http://schemas.microsoft.com/office/drawing/2014/main" id="{4C53C3F7-25FB-0AEA-EA29-D2D4D825EA7E}"/>
              </a:ext>
            </a:extLst>
          </p:cNvPr>
          <p:cNvSpPr>
            <a:spLocks noGrp="1"/>
          </p:cNvSpPr>
          <p:nvPr>
            <p:ph type="sldNum" sz="quarter" idx="12"/>
          </p:nvPr>
        </p:nvSpPr>
        <p:spPr/>
        <p:txBody>
          <a:bodyPr/>
          <a:lstStyle/>
          <a:p>
            <a:fld id="{5805A9EC-108B-40EA-95FB-2468C466EA14}" type="slidenum">
              <a:rPr lang="en-US" smtClean="0"/>
              <a:t>97</a:t>
            </a:fld>
            <a:endParaRPr lang="en-US" dirty="0"/>
          </a:p>
        </p:txBody>
      </p:sp>
    </p:spTree>
    <p:extLst>
      <p:ext uri="{BB962C8B-B14F-4D97-AF65-F5344CB8AC3E}">
        <p14:creationId xmlns:p14="http://schemas.microsoft.com/office/powerpoint/2010/main" val="258737878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3D8DE8B1-0A33-8C42-9BBC-6F9D3E8F8522}"/>
              </a:ext>
            </a:extLst>
          </p:cNvPr>
          <p:cNvSpPr txBox="1">
            <a:spLocks noChangeArrowheads="1"/>
          </p:cNvSpPr>
          <p:nvPr/>
        </p:nvSpPr>
        <p:spPr bwMode="auto">
          <a:xfrm>
            <a:off x="1447800" y="2357568"/>
            <a:ext cx="6681059" cy="3952972"/>
          </a:xfrm>
          <a:prstGeom prst="rect">
            <a:avLst/>
          </a:prstGeom>
          <a:solidFill>
            <a:srgbClr val="28A5A8">
              <a:alpha val="20000"/>
            </a:srgbClr>
          </a:solidFill>
          <a:ln w="9525">
            <a:noFill/>
            <a:miter lim="800000"/>
            <a:headEnd/>
            <a:tailEnd/>
          </a:ln>
        </p:spPr>
        <p:txBody>
          <a:bodyPr rot="0" vert="horz" wrap="square" lIns="0" tIns="0" rIns="0" bIns="0" anchor="t" anchorCtr="0">
            <a:noAutofit/>
          </a:bodyPr>
          <a:lstStyle/>
          <a:p>
            <a:pPr marL="182880" marR="182880">
              <a:spcBef>
                <a:spcPts val="800"/>
              </a:spcBef>
              <a:spcAft>
                <a:spcPts val="0"/>
              </a:spcAft>
            </a:pPr>
            <a:r>
              <a:rPr lang="en-US" sz="3600" dirty="0">
                <a:solidFill>
                  <a:srgbClr val="404040"/>
                </a:solidFill>
                <a:effectLst/>
                <a:latin typeface="Tw Cen MT Condensed" panose="020B0606020104020203" pitchFamily="34" charset="77"/>
                <a:ea typeface="Calibri" panose="020F0502020204030204" pitchFamily="34" charset="0"/>
                <a:cs typeface="Times New Roman" panose="02020603050405020304" pitchFamily="18" charset="0"/>
              </a:rPr>
              <a:t>CASE STUDY</a:t>
            </a:r>
          </a:p>
          <a:p>
            <a:pPr marL="182880" marR="182880">
              <a:spcBef>
                <a:spcPts val="0"/>
              </a:spcBef>
              <a:spcAft>
                <a:spcPts val="600"/>
              </a:spcAft>
            </a:pPr>
            <a:r>
              <a:rPr lang="en-US" sz="2000" dirty="0">
                <a:solidFill>
                  <a:srgbClr val="404040"/>
                </a:solidFill>
                <a:effectLst/>
                <a:latin typeface="Tw Cen MT Condensed" panose="020B0606020104020203" pitchFamily="34" charset="77"/>
                <a:ea typeface="Calibri" panose="020F0502020204030204" pitchFamily="34" charset="0"/>
                <a:cs typeface="Times New Roman" panose="02020603050405020304" pitchFamily="18" charset="0"/>
              </a:rPr>
              <a:t>Organizing speed interviews to learn about people’s Reference Groups</a:t>
            </a:r>
          </a:p>
          <a:p>
            <a:pPr marL="182880" marR="182880">
              <a:lnSpc>
                <a:spcPct val="115000"/>
              </a:lnSpc>
              <a:spcBef>
                <a:spcPts val="0"/>
              </a:spcBef>
              <a:spcAft>
                <a:spcPts val="600"/>
              </a:spcAft>
            </a:pPr>
            <a:r>
              <a:rPr lang="en-US" sz="11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In the Transforming Masculinities program, were the behaviors of interest were reducing intimate partner violence and family planning use, the program population was divided into subgroups: newly married couples age 18–24 (female and male) and first-time parents age 18–24 (female and male), with and without children. </a:t>
            </a:r>
          </a:p>
          <a:p>
            <a:pPr marL="182880" marR="182880">
              <a:lnSpc>
                <a:spcPct val="115000"/>
              </a:lnSpc>
              <a:spcBef>
                <a:spcPts val="0"/>
              </a:spcBef>
              <a:spcAft>
                <a:spcPts val="600"/>
              </a:spcAft>
            </a:pPr>
            <a:r>
              <a:rPr lang="en-US" sz="11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To organize for the day of speed interviews which aimed to interview 30 participants per site, the Field Team arranged with the local communities to invite members to one of two time blocks to avoid participants having to wait too long to be interviewed. The community also offered a large room with tables and chairs to hold the interviews in privacy.</a:t>
            </a:r>
          </a:p>
          <a:p>
            <a:pPr marL="182880" marR="182880">
              <a:lnSpc>
                <a:spcPct val="115000"/>
              </a:lnSpc>
              <a:spcBef>
                <a:spcPts val="0"/>
              </a:spcBef>
              <a:spcAft>
                <a:spcPts val="600"/>
              </a:spcAft>
            </a:pPr>
            <a:r>
              <a:rPr lang="en-US" sz="11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When the team arrived, they introduced themselves to the first group of participants, the subjects to be discussed and confidentiality and safety. A facilitator did an icebreaker with the whole group to build comfort. There were three interviewers, who sat at different tables. Each interviewer conducted 5 speed interviews, one after the other, until all participants were interviewed. When the second group of participants arrived, the same process was followed.</a:t>
            </a:r>
          </a:p>
        </p:txBody>
      </p:sp>
      <p:sp>
        <p:nvSpPr>
          <p:cNvPr id="11" name="Content Placeholder 10">
            <a:extLst>
              <a:ext uri="{FF2B5EF4-FFF2-40B4-BE49-F238E27FC236}">
                <a16:creationId xmlns:a16="http://schemas.microsoft.com/office/drawing/2014/main" id="{ADD27871-6476-2E4A-A680-D309A3C13411}"/>
              </a:ext>
            </a:extLst>
          </p:cNvPr>
          <p:cNvSpPr>
            <a:spLocks noGrp="1"/>
          </p:cNvSpPr>
          <p:nvPr>
            <p:ph idx="1"/>
          </p:nvPr>
        </p:nvSpPr>
        <p:spPr>
          <a:xfrm>
            <a:off x="393514" y="1447799"/>
            <a:ext cx="8979085" cy="909769"/>
          </a:xfrm>
        </p:spPr>
        <p:txBody>
          <a:bodyPr>
            <a:normAutofit fontScale="92500" lnSpcReduction="10000"/>
          </a:bodyPr>
          <a:lstStyle/>
          <a:p>
            <a:r>
              <a:rPr lang="en-US" sz="2400" dirty="0"/>
              <a:t>The Case Study on Page 29 provides information on conducting ‘My Social Networks’ with 4 groups of main populations throughout 1 day of field work. </a:t>
            </a:r>
          </a:p>
          <a:p>
            <a:endParaRPr lang="en-US" sz="3200" dirty="0"/>
          </a:p>
        </p:txBody>
      </p:sp>
      <p:sp>
        <p:nvSpPr>
          <p:cNvPr id="13" name="Text Placeholder 12">
            <a:extLst>
              <a:ext uri="{FF2B5EF4-FFF2-40B4-BE49-F238E27FC236}">
                <a16:creationId xmlns:a16="http://schemas.microsoft.com/office/drawing/2014/main" id="{2CFAECA3-AAD8-0241-8169-0AA46F2EFA7C}"/>
              </a:ext>
            </a:extLst>
          </p:cNvPr>
          <p:cNvSpPr>
            <a:spLocks noGrp="1"/>
          </p:cNvSpPr>
          <p:nvPr>
            <p:ph type="body" sz="quarter" idx="14"/>
          </p:nvPr>
        </p:nvSpPr>
        <p:spPr/>
        <p:txBody>
          <a:bodyPr/>
          <a:lstStyle/>
          <a:p>
            <a:endParaRPr lang="en-US" dirty="0"/>
          </a:p>
        </p:txBody>
      </p:sp>
      <p:sp>
        <p:nvSpPr>
          <p:cNvPr id="14" name="Text Placeholder 13">
            <a:extLst>
              <a:ext uri="{FF2B5EF4-FFF2-40B4-BE49-F238E27FC236}">
                <a16:creationId xmlns:a16="http://schemas.microsoft.com/office/drawing/2014/main" id="{C3B44067-A9B9-6443-B244-6E93BFE2E83C}"/>
              </a:ext>
            </a:extLst>
          </p:cNvPr>
          <p:cNvSpPr>
            <a:spLocks noGrp="1"/>
          </p:cNvSpPr>
          <p:nvPr>
            <p:ph type="body" sz="quarter" idx="15"/>
          </p:nvPr>
        </p:nvSpPr>
        <p:spPr/>
        <p:txBody>
          <a:bodyPr>
            <a:normAutofit lnSpcReduction="10000"/>
          </a:bodyPr>
          <a:lstStyle/>
          <a:p>
            <a:r>
              <a:rPr lang="en-US" dirty="0"/>
              <a:t>WITH COMMUNITIES</a:t>
            </a:r>
          </a:p>
        </p:txBody>
      </p:sp>
      <p:sp>
        <p:nvSpPr>
          <p:cNvPr id="10" name="Title 9">
            <a:extLst>
              <a:ext uri="{FF2B5EF4-FFF2-40B4-BE49-F238E27FC236}">
                <a16:creationId xmlns:a16="http://schemas.microsoft.com/office/drawing/2014/main" id="{00FD04DE-572C-FA4F-955B-2617AD837C7F}"/>
              </a:ext>
            </a:extLst>
          </p:cNvPr>
          <p:cNvSpPr>
            <a:spLocks noGrp="1"/>
          </p:cNvSpPr>
          <p:nvPr>
            <p:ph type="title"/>
          </p:nvPr>
        </p:nvSpPr>
        <p:spPr>
          <a:xfrm>
            <a:off x="393514" y="247290"/>
            <a:ext cx="8595360" cy="1200509"/>
          </a:xfrm>
        </p:spPr>
        <p:txBody>
          <a:bodyPr>
            <a:normAutofit/>
          </a:bodyPr>
          <a:lstStyle/>
          <a:p>
            <a:r>
              <a:rPr lang="en-US" dirty="0">
                <a:latin typeface="Tw Cen MT Condensed" panose="020B0606020104020203" pitchFamily="34" charset="77"/>
                <a:ea typeface="Calibri" panose="020F0502020204030204" pitchFamily="34" charset="0"/>
                <a:cs typeface="Times New Roman" panose="02020603050405020304" pitchFamily="18" charset="0"/>
              </a:rPr>
              <a:t>CONDUCT SPEED INTERVIEWS WITH THE MAIN POPULATION GROUP(S)</a:t>
            </a:r>
            <a:r>
              <a:rPr lang="en-US" dirty="0">
                <a:latin typeface="Tw Cen MT Condensed" panose="020B0606020104020203" pitchFamily="34" charset="77"/>
              </a:rPr>
              <a:t> </a:t>
            </a:r>
            <a:endParaRPr lang="en-US" dirty="0"/>
          </a:p>
        </p:txBody>
      </p:sp>
      <p:sp>
        <p:nvSpPr>
          <p:cNvPr id="16" name="Text Placeholder 15">
            <a:extLst>
              <a:ext uri="{FF2B5EF4-FFF2-40B4-BE49-F238E27FC236}">
                <a16:creationId xmlns:a16="http://schemas.microsoft.com/office/drawing/2014/main" id="{1472471C-AB60-8A4C-86CE-19AF024B2939}"/>
              </a:ext>
            </a:extLst>
          </p:cNvPr>
          <p:cNvSpPr>
            <a:spLocks noGrp="1"/>
          </p:cNvSpPr>
          <p:nvPr>
            <p:ph type="body" sz="quarter" idx="13"/>
          </p:nvPr>
        </p:nvSpPr>
        <p:spPr/>
        <p:txBody>
          <a:bodyPr/>
          <a:lstStyle/>
          <a:p>
            <a:r>
              <a:rPr lang="en-US" dirty="0"/>
              <a:t>PAGES 29-30</a:t>
            </a:r>
          </a:p>
        </p:txBody>
      </p:sp>
      <p:sp>
        <p:nvSpPr>
          <p:cNvPr id="2" name="Slide Number Placeholder 1">
            <a:extLst>
              <a:ext uri="{FF2B5EF4-FFF2-40B4-BE49-F238E27FC236}">
                <a16:creationId xmlns:a16="http://schemas.microsoft.com/office/drawing/2014/main" id="{02FB26FB-4A96-C5BB-3FD1-075EA2D7C1F2}"/>
              </a:ext>
            </a:extLst>
          </p:cNvPr>
          <p:cNvSpPr>
            <a:spLocks noGrp="1"/>
          </p:cNvSpPr>
          <p:nvPr>
            <p:ph type="sldNum" sz="quarter" idx="12"/>
          </p:nvPr>
        </p:nvSpPr>
        <p:spPr/>
        <p:txBody>
          <a:bodyPr/>
          <a:lstStyle/>
          <a:p>
            <a:fld id="{5805A9EC-108B-40EA-95FB-2468C466EA14}" type="slidenum">
              <a:rPr lang="en-US" smtClean="0"/>
              <a:t>98</a:t>
            </a:fld>
            <a:endParaRPr lang="en-US" dirty="0"/>
          </a:p>
        </p:txBody>
      </p:sp>
    </p:spTree>
    <p:extLst>
      <p:ext uri="{BB962C8B-B14F-4D97-AF65-F5344CB8AC3E}">
        <p14:creationId xmlns:p14="http://schemas.microsoft.com/office/powerpoint/2010/main" val="38131155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2A1ADCD-48AB-D844-9ADF-ACAFEF0DE709}"/>
              </a:ext>
            </a:extLst>
          </p:cNvPr>
          <p:cNvSpPr>
            <a:spLocks noGrp="1"/>
          </p:cNvSpPr>
          <p:nvPr>
            <p:ph idx="1"/>
          </p:nvPr>
        </p:nvSpPr>
        <p:spPr/>
        <p:txBody>
          <a:bodyPr/>
          <a:lstStyle/>
          <a:p>
            <a:r>
              <a:rPr lang="en-US" dirty="0"/>
              <a:t>After all teams have completed interviews and information from all participants in all sites is compiled, begin a rapid analysis of the findings. </a:t>
            </a:r>
          </a:p>
          <a:p>
            <a:r>
              <a:rPr lang="en-US" dirty="0"/>
              <a:t>Once your rapid analysis is complete, we recommend sharing and vetting them with the participants for accuracy. </a:t>
            </a:r>
          </a:p>
          <a:p>
            <a:endParaRPr lang="en-US" dirty="0"/>
          </a:p>
        </p:txBody>
      </p:sp>
      <p:sp>
        <p:nvSpPr>
          <p:cNvPr id="12" name="Text Placeholder 11">
            <a:extLst>
              <a:ext uri="{FF2B5EF4-FFF2-40B4-BE49-F238E27FC236}">
                <a16:creationId xmlns:a16="http://schemas.microsoft.com/office/drawing/2014/main" id="{FB042BA5-39F6-334B-A82A-7AEB8F26AA1C}"/>
              </a:ext>
            </a:extLst>
          </p:cNvPr>
          <p:cNvSpPr>
            <a:spLocks noGrp="1"/>
          </p:cNvSpPr>
          <p:nvPr>
            <p:ph type="body" sz="quarter" idx="13"/>
          </p:nvPr>
        </p:nvSpPr>
        <p:spPr/>
        <p:txBody>
          <a:bodyPr/>
          <a:lstStyle/>
          <a:p>
            <a:r>
              <a:rPr lang="en-US" dirty="0"/>
              <a:t>PAGES 30-31</a:t>
            </a:r>
          </a:p>
        </p:txBody>
      </p:sp>
      <p:sp>
        <p:nvSpPr>
          <p:cNvPr id="13" name="Text Placeholder 12">
            <a:extLst>
              <a:ext uri="{FF2B5EF4-FFF2-40B4-BE49-F238E27FC236}">
                <a16:creationId xmlns:a16="http://schemas.microsoft.com/office/drawing/2014/main" id="{BDC9BA45-A069-7242-A104-EE639C7DEA30}"/>
              </a:ext>
            </a:extLst>
          </p:cNvPr>
          <p:cNvSpPr>
            <a:spLocks noGrp="1"/>
          </p:cNvSpPr>
          <p:nvPr>
            <p:ph type="body" sz="quarter" idx="14"/>
          </p:nvPr>
        </p:nvSpPr>
        <p:spPr/>
        <p:txBody>
          <a:bodyPr/>
          <a:lstStyle/>
          <a:p>
            <a:endParaRPr lang="en-US" dirty="0"/>
          </a:p>
        </p:txBody>
      </p:sp>
      <p:sp>
        <p:nvSpPr>
          <p:cNvPr id="14" name="Text Placeholder 13">
            <a:extLst>
              <a:ext uri="{FF2B5EF4-FFF2-40B4-BE49-F238E27FC236}">
                <a16:creationId xmlns:a16="http://schemas.microsoft.com/office/drawing/2014/main" id="{9C85C1D5-9383-474B-B886-99D5DDD39FBF}"/>
              </a:ext>
            </a:extLst>
          </p:cNvPr>
          <p:cNvSpPr>
            <a:spLocks noGrp="1"/>
          </p:cNvSpPr>
          <p:nvPr>
            <p:ph type="body" sz="quarter" idx="15"/>
          </p:nvPr>
        </p:nvSpPr>
        <p:spPr/>
        <p:txBody>
          <a:bodyPr>
            <a:normAutofit lnSpcReduction="10000"/>
          </a:bodyPr>
          <a:lstStyle/>
          <a:p>
            <a:r>
              <a:rPr lang="en-US" dirty="0"/>
              <a:t>WITH COMMUNITIES</a:t>
            </a:r>
          </a:p>
        </p:txBody>
      </p:sp>
      <p:sp>
        <p:nvSpPr>
          <p:cNvPr id="2" name="Title 1"/>
          <p:cNvSpPr>
            <a:spLocks noGrp="1"/>
          </p:cNvSpPr>
          <p:nvPr>
            <p:ph type="title"/>
          </p:nvPr>
        </p:nvSpPr>
        <p:spPr/>
        <p:txBody>
          <a:bodyPr>
            <a:normAutofit fontScale="90000"/>
          </a:bodyPr>
          <a:lstStyle/>
          <a:p>
            <a:r>
              <a:rPr lang="en-US" dirty="0"/>
              <a:t>RAPIDLY ANALYZE INFORMATION TO DETERMINE REFERENCE GROUPS</a:t>
            </a:r>
          </a:p>
        </p:txBody>
      </p:sp>
      <p:sp>
        <p:nvSpPr>
          <p:cNvPr id="3" name="Slide Number Placeholder 2">
            <a:extLst>
              <a:ext uri="{FF2B5EF4-FFF2-40B4-BE49-F238E27FC236}">
                <a16:creationId xmlns:a16="http://schemas.microsoft.com/office/drawing/2014/main" id="{BFD61614-A093-E40F-DD1C-68F9F1D5E79F}"/>
              </a:ext>
            </a:extLst>
          </p:cNvPr>
          <p:cNvSpPr>
            <a:spLocks noGrp="1"/>
          </p:cNvSpPr>
          <p:nvPr>
            <p:ph type="sldNum" sz="quarter" idx="12"/>
          </p:nvPr>
        </p:nvSpPr>
        <p:spPr/>
        <p:txBody>
          <a:bodyPr/>
          <a:lstStyle/>
          <a:p>
            <a:fld id="{5805A9EC-108B-40EA-95FB-2468C466EA14}" type="slidenum">
              <a:rPr lang="en-US" smtClean="0"/>
              <a:t>99</a:t>
            </a:fld>
            <a:endParaRPr lang="en-US" dirty="0"/>
          </a:p>
        </p:txBody>
      </p:sp>
    </p:spTree>
    <p:extLst>
      <p:ext uri="{BB962C8B-B14F-4D97-AF65-F5344CB8AC3E}">
        <p14:creationId xmlns:p14="http://schemas.microsoft.com/office/powerpoint/2010/main" val="24668556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NET Training Deck">
  <a:themeElements>
    <a:clrScheme name="SNET Colors">
      <a:dk1>
        <a:srgbClr val="595959"/>
      </a:dk1>
      <a:lt1>
        <a:srgbClr val="FFFFFF"/>
      </a:lt1>
      <a:dk2>
        <a:srgbClr val="595959"/>
      </a:dk2>
      <a:lt2>
        <a:srgbClr val="D9D9D9"/>
      </a:lt2>
      <a:accent1>
        <a:srgbClr val="009457"/>
      </a:accent1>
      <a:accent2>
        <a:srgbClr val="2BB673"/>
      </a:accent2>
      <a:accent3>
        <a:srgbClr val="2BB4B6"/>
      </a:accent3>
      <a:accent4>
        <a:srgbClr val="2B6FB6"/>
      </a:accent4>
      <a:accent5>
        <a:srgbClr val="00B0F0"/>
      </a:accent5>
      <a:accent6>
        <a:srgbClr val="B62BB4"/>
      </a:accent6>
      <a:hlink>
        <a:srgbClr val="2B6FB6"/>
      </a:hlink>
      <a:folHlink>
        <a:srgbClr val="515257"/>
      </a:folHlink>
    </a:clrScheme>
    <a:fontScheme name="Custom 2">
      <a:majorFont>
        <a:latin typeface="Tw Cen MT Condense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PASSAGES TEMPLATE">
  <a:themeElements>
    <a:clrScheme name="Passages Color Scheme">
      <a:dk1>
        <a:srgbClr val="D9D9D9"/>
      </a:dk1>
      <a:lt1>
        <a:srgbClr val="A6A7AC"/>
      </a:lt1>
      <a:dk2>
        <a:srgbClr val="53585F"/>
      </a:dk2>
      <a:lt2>
        <a:srgbClr val="DCDEE0"/>
      </a:lt2>
      <a:accent1>
        <a:srgbClr val="1E9457"/>
      </a:accent1>
      <a:accent2>
        <a:srgbClr val="2BB673"/>
      </a:accent2>
      <a:accent3>
        <a:srgbClr val="2BB4B6"/>
      </a:accent3>
      <a:accent4>
        <a:srgbClr val="2B6FB6"/>
      </a:accent4>
      <a:accent5>
        <a:srgbClr val="B62BB4"/>
      </a:accent5>
      <a:accent6>
        <a:srgbClr val="B4B62B"/>
      </a:accent6>
      <a:hlink>
        <a:srgbClr val="EDEDEE"/>
      </a:hlink>
      <a:folHlink>
        <a:srgbClr val="51525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110066</TotalTime>
  <Words>33451</Words>
  <Application>Microsoft Macintosh PowerPoint</Application>
  <PresentationFormat>Widescreen</PresentationFormat>
  <Paragraphs>2456</Paragraphs>
  <Slides>155</Slides>
  <Notes>155</Notes>
  <HiddenSlides>0</HiddenSlides>
  <MMClips>1</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155</vt:i4>
      </vt:variant>
    </vt:vector>
  </HeadingPairs>
  <TitlesOfParts>
    <vt:vector size="175" baseType="lpstr">
      <vt:lpstr>Arial</vt:lpstr>
      <vt:lpstr>Calibri</vt:lpstr>
      <vt:lpstr>Calibri Light</vt:lpstr>
      <vt:lpstr>Courier New</vt:lpstr>
      <vt:lpstr>Gill Sans</vt:lpstr>
      <vt:lpstr>Gill Sans MT</vt:lpstr>
      <vt:lpstr>Helvetica Light</vt:lpstr>
      <vt:lpstr>Helvetica Neue</vt:lpstr>
      <vt:lpstr>Helvetica Neue Light</vt:lpstr>
      <vt:lpstr>Montserrat</vt:lpstr>
      <vt:lpstr>Montserrat SemiBold</vt:lpstr>
      <vt:lpstr>Noto Sans Symbols</vt:lpstr>
      <vt:lpstr>PT Sans</vt:lpstr>
      <vt:lpstr>Roboto</vt:lpstr>
      <vt:lpstr>Symbol</vt:lpstr>
      <vt:lpstr>Tw Cen MT Condensed</vt:lpstr>
      <vt:lpstr>Twentieth Century</vt:lpstr>
      <vt:lpstr>Wingdings</vt:lpstr>
      <vt:lpstr>SNET Training Deck</vt:lpstr>
      <vt:lpstr>3_PASSAGES TEMPLATE</vt:lpstr>
      <vt:lpstr>SOCIAL NORMS EXPLORATION TOOL Training package slides</vt:lpstr>
      <vt:lpstr>Introductions &amp; Agenda for Training </vt:lpstr>
      <vt:lpstr>SNET TRAINING PACKAGE 3-DAY AGENDA</vt:lpstr>
      <vt:lpstr>TRAINING OBJECTIVE</vt:lpstr>
      <vt:lpstr>What’s to come today...</vt:lpstr>
      <vt:lpstr>Opening Activity </vt:lpstr>
      <vt:lpstr>Reproductive Health Program with Young Couples  </vt:lpstr>
      <vt:lpstr>Land and Property Rights Program with Women  </vt:lpstr>
      <vt:lpstr>ACTIVITY 1: SOCIAL NORMS ICEBREAKER</vt:lpstr>
      <vt:lpstr>Overview of the SNET </vt:lpstr>
      <vt:lpstr>PowerPoint Presentation</vt:lpstr>
      <vt:lpstr>What is the SNET?</vt:lpstr>
      <vt:lpstr>Who, how, and when to use the SNET?</vt:lpstr>
      <vt:lpstr>Learning through participation The SNET Approach…</vt:lpstr>
      <vt:lpstr>Why use participatory approaches to assess norms?  </vt:lpstr>
      <vt:lpstr>What are social norms?</vt:lpstr>
      <vt:lpstr>Social Norms</vt:lpstr>
      <vt:lpstr>PowerPoint Presentation</vt:lpstr>
      <vt:lpstr>Simply, Social Norms Are…</vt:lpstr>
      <vt:lpstr>PowerPoint Presentation</vt:lpstr>
      <vt:lpstr>Social norms are passed on and enforced by reference groups:</vt:lpstr>
      <vt:lpstr>Reference Groups in your life…</vt:lpstr>
      <vt:lpstr>What is the difference between a norm and an attitude?</vt:lpstr>
      <vt:lpstr>Are these attitudes/beliefs or norms?</vt:lpstr>
      <vt:lpstr>Personal Behavior</vt:lpstr>
      <vt:lpstr>Types of Social Norms</vt:lpstr>
      <vt:lpstr>Social norms influence behavior if a person says she/he does or does not do something for the following reasons:</vt:lpstr>
      <vt:lpstr>Descriptive or  injunctive norm?</vt:lpstr>
      <vt:lpstr>Putting it Together</vt:lpstr>
      <vt:lpstr>PowerPoint Presentation</vt:lpstr>
      <vt:lpstr>Addressing norms…in addition to knowledge and attitudes  </vt:lpstr>
      <vt:lpstr>Attitudes, beliefs and norms…. and more!</vt:lpstr>
      <vt:lpstr>Why Do We Comply with Norms?</vt:lpstr>
      <vt:lpstr>Social norms permeate all levels of society and societal structures</vt:lpstr>
      <vt:lpstr>Why do people comply with norms, even if they disagree? </vt:lpstr>
      <vt:lpstr>CAUTION! Not everything is a norm and not every norm matters for a behavior  </vt:lpstr>
      <vt:lpstr>CAUTION! Norm, attitudes, sanctions… it’s complex </vt:lpstr>
      <vt:lpstr>How Do We Assess if Norms are Present?</vt:lpstr>
      <vt:lpstr>So, what is a norms assessment?</vt:lpstr>
      <vt:lpstr>PowerPoint Presentation</vt:lpstr>
      <vt:lpstr>Where do norms fit in current formative assessments? </vt:lpstr>
      <vt:lpstr>Your experience with formative assessments on social norms…</vt:lpstr>
      <vt:lpstr>What are Participatory Methods? </vt:lpstr>
      <vt:lpstr>Participatory Research: A Review </vt:lpstr>
      <vt:lpstr>Provide context and gain consent</vt:lpstr>
      <vt:lpstr>Tips for Handling Group Discussions</vt:lpstr>
      <vt:lpstr>Ensuring good ethics</vt:lpstr>
      <vt:lpstr>How can we be good group facilitators?</vt:lpstr>
      <vt:lpstr>Tips on being good facilitators:   </vt:lpstr>
      <vt:lpstr>ACTIVITY 2: WHAT ARE PARTICIPATORY METHODS?</vt:lpstr>
      <vt:lpstr>How do we facilitate trust? </vt:lpstr>
      <vt:lpstr>How do we discuss sensitive topics? </vt:lpstr>
      <vt:lpstr>ACTIVITY 2: WHAT ARE PARTICIPATORY METHODS?</vt:lpstr>
      <vt:lpstr>Open-ended questions</vt:lpstr>
      <vt:lpstr>PowerPoint Presentation</vt:lpstr>
      <vt:lpstr>Active listening</vt:lpstr>
      <vt:lpstr>ACTIVITY 2: WHAT ARE PARTICIPATORY METHODS?</vt:lpstr>
      <vt:lpstr>Effective note taking </vt:lpstr>
      <vt:lpstr>Debrief &amp; Closing</vt:lpstr>
      <vt:lpstr>What’s to come tomorrow…</vt:lpstr>
      <vt:lpstr>Reflections from Day 1 </vt:lpstr>
      <vt:lpstr>Exchanging Reflections</vt:lpstr>
      <vt:lpstr>Overview of the SNET Phases </vt:lpstr>
      <vt:lpstr>Social Norms Exploration Process</vt:lpstr>
      <vt:lpstr>PowerPoint Presentation</vt:lpstr>
      <vt:lpstr>PowerPoint Presentation</vt:lpstr>
      <vt:lpstr>Discuss the SNET Process</vt:lpstr>
      <vt:lpstr>Participant-led Planning &amp; Preparing </vt:lpstr>
      <vt:lpstr>PHASE 1: PLAN AND PREPARE</vt:lpstr>
      <vt:lpstr>PowerPoint Presentation</vt:lpstr>
      <vt:lpstr>EXPLORATION “TEAMS”</vt:lpstr>
      <vt:lpstr>UNDERSTAND NORMS IN YOUR PROGRAM</vt:lpstr>
      <vt:lpstr>UNDERSTAND NORMS IN YOUR PROGRAM</vt:lpstr>
      <vt:lpstr>SEGMENT YOUR MAIN POPULATION GROUP(S)</vt:lpstr>
      <vt:lpstr>SEGMENT YOUR MAIN POPULATION GROUP(S)</vt:lpstr>
      <vt:lpstr>SET YOUR SOCIAL NORMS EXPLORATION OBJECTIVES</vt:lpstr>
      <vt:lpstr>SET YOUR SOCIAL NORMS EXPLORATION OBJECTIVES</vt:lpstr>
      <vt:lpstr>CHOOSE YOUR SOCIAL NORMS EXPLORATION EXERCISES </vt:lpstr>
      <vt:lpstr>CHOOSE YOUR SOCIAL NORMS EXPLORATION EXERCISES</vt:lpstr>
      <vt:lpstr>DETERMINE THE NUMBER OF COMMUNITIES AND  PARTICIPANTS TO ENGAGE</vt:lpstr>
      <vt:lpstr>DETERMINE THE NUMBER OF COMMUNITIES AND  PARTICIPANTS TO ENGAGE</vt:lpstr>
      <vt:lpstr>PLAN AND PREPARE FOR FIELDWORK </vt:lpstr>
      <vt:lpstr>PLAN AND PREPARE FOR FIELDWORK </vt:lpstr>
      <vt:lpstr>ACTIVITY 3: PARTICIPANT-LED PLANNING &amp; PREPARING</vt:lpstr>
      <vt:lpstr>ACTIVITY 3: PARTICIPANT-LED PLANNING &amp; PREPARING</vt:lpstr>
      <vt:lpstr>ACTIVITY 3: PARTICIPANT-LED PLANNING &amp; PREPARING</vt:lpstr>
      <vt:lpstr>ACTIVITY 3: PARTICIPANT-LED PLANNING &amp; PREPARING</vt:lpstr>
      <vt:lpstr>PowerPoint Presentation</vt:lpstr>
      <vt:lpstr>Participant-led Planning &amp; Preparing </vt:lpstr>
      <vt:lpstr>PHASE 2 IDENTIFY REFERENCE GROUPS</vt:lpstr>
      <vt:lpstr>PowerPoint Presentation</vt:lpstr>
      <vt:lpstr>ADAPT THE ‘MY SOCIAL NETWORKS’ EXERCISE</vt:lpstr>
      <vt:lpstr>ADAPT THE ‘MY SOCIAL NETWORKS’ EXERCISE</vt:lpstr>
      <vt:lpstr>CREATE AN INTERVIEW GUIDE</vt:lpstr>
      <vt:lpstr>CREATE AN INTERVIEW GUIDE</vt:lpstr>
      <vt:lpstr>PREPARE FOR FIELDWORK</vt:lpstr>
      <vt:lpstr>CONDUCT SPEED INTERVIEWS WITH THE MAIN POPULATION GROUP(S)</vt:lpstr>
      <vt:lpstr>CONDUCT SPEED INTERVIEWS WITH THE MAIN POPULATION GROUP(S) </vt:lpstr>
      <vt:lpstr>RAPIDLY ANALYZE INFORMATION TO DETERMINE REFERENCE GROUPS</vt:lpstr>
      <vt:lpstr>RAPIDLY ANALYZE INFORMATION TO DETERMINE REFERENCE GROUPS</vt:lpstr>
      <vt:lpstr>INVITE ADDITIONAL PARTICIPANTS FOR THE NEXT PHASE TO EXPLORE SOCIAL NORMS  </vt:lpstr>
      <vt:lpstr>ACTIVITY 4: PARTICIPANT-LED SIMULATED FIELDWORK PHASES</vt:lpstr>
      <vt:lpstr>PowerPoint Presentation</vt:lpstr>
      <vt:lpstr>PHASE 3 EXPLORE SOCIAL NORMS</vt:lpstr>
      <vt:lpstr>PowerPoint Presentation</vt:lpstr>
      <vt:lpstr>ADAPT YOUR CHOSEN EXERCISE </vt:lpstr>
      <vt:lpstr>PowerPoint Presentation</vt:lpstr>
      <vt:lpstr>TIPS FOR ADAPTING 5 WHYS</vt:lpstr>
      <vt:lpstr>TIPS FOR ADATING PROBLEM TREES</vt:lpstr>
      <vt:lpstr>TIPS FOR CREATING VIGNETTES</vt:lpstr>
      <vt:lpstr>CREATE GROUP DISCUSSION GUIDE(S)</vt:lpstr>
      <vt:lpstr>CREATE GROUP DISCUSSION GUIDE(S)</vt:lpstr>
      <vt:lpstr>PREPARE FOR FIELDWORK</vt:lpstr>
      <vt:lpstr>CONDUCT GROUP DISCUSSIONS GROUPS </vt:lpstr>
      <vt:lpstr>HOW TO CONDUCT: ‘FIVE WHYS’</vt:lpstr>
      <vt:lpstr>EXAMPLE: 'FIVE WHYS’</vt:lpstr>
      <vt:lpstr>HOW TO CONDUCT: ‘PROBLEM TREE ANALYSIS’</vt:lpstr>
      <vt:lpstr>EXAMPLE: ‘PROBLEM TREE ANALYSIS’</vt:lpstr>
      <vt:lpstr>HOW TO CONDUCT: VIGNETTES</vt:lpstr>
      <vt:lpstr>EXAMPLE: VIGNETTES</vt:lpstr>
      <vt:lpstr>ACTIVITY 5: PARTICIPANT-LED SIMULATED FIELDWORK PHASES</vt:lpstr>
      <vt:lpstr>PowerPoint Presentation</vt:lpstr>
      <vt:lpstr>Debrief &amp; Closing</vt:lpstr>
      <vt:lpstr>PowerPoint Presentation</vt:lpstr>
      <vt:lpstr>Reflections from Day 2 </vt:lpstr>
      <vt:lpstr>PowerPoint Presentation</vt:lpstr>
      <vt:lpstr>Mastering Phase 4: Analysis</vt:lpstr>
      <vt:lpstr>PHASE 3 ANALYZE FINDINGS</vt:lpstr>
      <vt:lpstr>PowerPoint Presentation</vt:lpstr>
      <vt:lpstr>PARTICIPATORY RAPID ANALYSIS</vt:lpstr>
      <vt:lpstr>COMPLETE PARTICIPATORY RAPID ANALYSIS</vt:lpstr>
      <vt:lpstr>ANALYSIS STEPS: ‘FIVE WHYS’</vt:lpstr>
      <vt:lpstr>ANALYSIS STEPS CONT’: ‘FIVE WHYS’</vt:lpstr>
      <vt:lpstr>ANALYSIS STEPS: ‘PROBLEM TREE ANALYSIS’</vt:lpstr>
      <vt:lpstr>ANALYSIS STEPS CONT’: ‘PROBLEM TREE ANALYSIS’</vt:lpstr>
      <vt:lpstr>ANALYSIS STEPS : VIGNETTES</vt:lpstr>
      <vt:lpstr>ANALYSIS STEPS CONT’: VIGNETTES</vt:lpstr>
      <vt:lpstr>CREATE A RESULTS BRIEF WITH THE KEY FINDINGS </vt:lpstr>
      <vt:lpstr>CREATE A RESULTS BRIEF WITH THE KEY FINDINGS </vt:lpstr>
      <vt:lpstr>ACTIVITY 6: MASTERING PHASE 4: ANALYSIS</vt:lpstr>
      <vt:lpstr>PowerPoint Presentation</vt:lpstr>
      <vt:lpstr>Mastering Phase 5: Application</vt:lpstr>
      <vt:lpstr>PHASE 5 APPLY FINDINGS</vt:lpstr>
      <vt:lpstr>PowerPoint Presentation</vt:lpstr>
      <vt:lpstr>PowerPoint Presentation</vt:lpstr>
      <vt:lpstr>RE-EXAMINE YOUR PROGRAM COMPONENTS USING A SOCIAL NORMS PERSPECTIVE </vt:lpstr>
      <vt:lpstr>USE THE SOCIAL NORMS EXPLORATION FINDINGS TO ADJUST YOUR PROGRAM </vt:lpstr>
      <vt:lpstr>USE THE SOCIAL NORMS EXPLORATION FINDINGS TO ADJUST YOUR PROGRAM</vt:lpstr>
      <vt:lpstr>USE THE SOCIAL NORMS EXPLORATION FINDINGS TO ADJUST YOUR PROGRAM</vt:lpstr>
      <vt:lpstr>ACTIVITY 7: MASTERING PHASE 4: ANALYSIS</vt:lpstr>
      <vt:lpstr>PowerPoint Presentation</vt:lpstr>
      <vt:lpstr>Closing Activity </vt:lpstr>
      <vt:lpstr>PowerPoint Presentation</vt:lpstr>
      <vt:lpstr>Training Closing</vt:lpstr>
      <vt:lpstr>SOCIAL NORMS EXPLORATION TOOL Training package slides</vt:lpstr>
    </vt:vector>
  </TitlesOfParts>
  <Manager/>
  <Company>Microsoft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Courtney McLarnon</dc:creator>
  <cp:keywords/>
  <dc:description/>
  <cp:lastModifiedBy>Courtney McLarnon</cp:lastModifiedBy>
  <cp:revision>1087</cp:revision>
  <dcterms:created xsi:type="dcterms:W3CDTF">2013-11-15T17:24:12Z</dcterms:created>
  <dcterms:modified xsi:type="dcterms:W3CDTF">2022-08-11T19:32:23Z</dcterms:modified>
  <cp:category/>
</cp:coreProperties>
</file>